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1"/>
  </p:notesMasterIdLst>
  <p:handoutMasterIdLst>
    <p:handoutMasterId r:id="rId42"/>
  </p:handoutMasterIdLst>
  <p:sldIdLst>
    <p:sldId id="271" r:id="rId2"/>
    <p:sldId id="272" r:id="rId3"/>
    <p:sldId id="273" r:id="rId4"/>
    <p:sldId id="274" r:id="rId5"/>
    <p:sldId id="275" r:id="rId6"/>
    <p:sldId id="276" r:id="rId7"/>
    <p:sldId id="277" r:id="rId8"/>
    <p:sldId id="278" r:id="rId9"/>
    <p:sldId id="280" r:id="rId10"/>
    <p:sldId id="279" r:id="rId11"/>
    <p:sldId id="281" r:id="rId12"/>
    <p:sldId id="282" r:id="rId13"/>
    <p:sldId id="283" r:id="rId14"/>
    <p:sldId id="284" r:id="rId15"/>
    <p:sldId id="285" r:id="rId16"/>
    <p:sldId id="286" r:id="rId17"/>
    <p:sldId id="287" r:id="rId18"/>
    <p:sldId id="288" r:id="rId19"/>
    <p:sldId id="289" r:id="rId20"/>
    <p:sldId id="290" r:id="rId21"/>
    <p:sldId id="310" r:id="rId22"/>
    <p:sldId id="292" r:id="rId23"/>
    <p:sldId id="311" r:id="rId24"/>
    <p:sldId id="294" r:id="rId25"/>
    <p:sldId id="312" r:id="rId26"/>
    <p:sldId id="313" r:id="rId27"/>
    <p:sldId id="314" r:id="rId28"/>
    <p:sldId id="315" r:id="rId29"/>
    <p:sldId id="316" r:id="rId30"/>
    <p:sldId id="317" r:id="rId31"/>
    <p:sldId id="319" r:id="rId32"/>
    <p:sldId id="318" r:id="rId33"/>
    <p:sldId id="303" r:id="rId34"/>
    <p:sldId id="304" r:id="rId35"/>
    <p:sldId id="305" r:id="rId36"/>
    <p:sldId id="306" r:id="rId37"/>
    <p:sldId id="307" r:id="rId38"/>
    <p:sldId id="308" r:id="rId39"/>
    <p:sldId id="30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Rembetski" initials="JFR" lastIdx="1" clrIdx="0"/>
  <p:cmAuthor id="1" name="CE2  " initials=" "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38A"/>
    <a:srgbClr val="874935"/>
    <a:srgbClr val="006600"/>
    <a:srgbClr val="B00C27"/>
    <a:srgbClr val="A78629"/>
    <a:srgbClr val="C09200"/>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91" autoAdjust="0"/>
  </p:normalViewPr>
  <p:slideViewPr>
    <p:cSldViewPr>
      <p:cViewPr>
        <p:scale>
          <a:sx n="82" d="100"/>
          <a:sy n="82" d="100"/>
        </p:scale>
        <p:origin x="-1134" y="-414"/>
      </p:cViewPr>
      <p:guideLst>
        <p:guide orient="horz" pos="2160"/>
        <p:guide pos="2880"/>
      </p:guideLst>
    </p:cSldViewPr>
  </p:slideViewPr>
  <p:outlineViewPr>
    <p:cViewPr>
      <p:scale>
        <a:sx n="33" d="100"/>
        <a:sy n="33" d="100"/>
      </p:scale>
      <p:origin x="0" y="27432"/>
    </p:cViewPr>
  </p:outlineViewPr>
  <p:notesTextViewPr>
    <p:cViewPr>
      <p:scale>
        <a:sx n="1" d="1"/>
        <a:sy n="1" d="1"/>
      </p:scale>
      <p:origin x="0" y="0"/>
    </p:cViewPr>
  </p:notesTextViewPr>
  <p:notesViewPr>
    <p:cSldViewPr>
      <p:cViewPr varScale="1">
        <p:scale>
          <a:sx n="85" d="100"/>
          <a:sy n="85" d="100"/>
        </p:scale>
        <p:origin x="-25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15B444-11B8-4619-A948-3F943D00B8CF}" type="datetimeFigureOut">
              <a:rPr lang="en-US" smtClean="0"/>
              <a:t>8/8/2017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3F9847-8BDD-41B0-B788-14F8B13B155F}" type="slidenum">
              <a:rPr lang="en-US" smtClean="0"/>
              <a:t>‹#›</a:t>
            </a:fld>
            <a:endParaRPr lang="en-US" dirty="0"/>
          </a:p>
        </p:txBody>
      </p:sp>
    </p:spTree>
    <p:extLst>
      <p:ext uri="{BB962C8B-B14F-4D97-AF65-F5344CB8AC3E}">
        <p14:creationId xmlns:p14="http://schemas.microsoft.com/office/powerpoint/2010/main" val="3919905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CF605-CCD6-4467-B90D-C40C66552933}" type="datetimeFigureOut">
              <a:rPr lang="en-US" smtClean="0"/>
              <a:pPr/>
              <a:t>8/8/2017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5F5CB-5427-4537-9FCD-4DE6F46120C1}" type="slidenum">
              <a:rPr lang="en-US" smtClean="0"/>
              <a:pPr/>
              <a:t>‹#›</a:t>
            </a:fld>
            <a:endParaRPr lang="en-US" dirty="0"/>
          </a:p>
        </p:txBody>
      </p:sp>
    </p:spTree>
    <p:extLst>
      <p:ext uri="{BB962C8B-B14F-4D97-AF65-F5344CB8AC3E}">
        <p14:creationId xmlns:p14="http://schemas.microsoft.com/office/powerpoint/2010/main" val="426273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5F5CB-5427-4537-9FCD-4DE6F46120C1}" type="slidenum">
              <a:rPr lang="en-US" smtClean="0"/>
              <a:pPr/>
              <a:t>1</a:t>
            </a:fld>
            <a:endParaRPr lang="en-US" dirty="0"/>
          </a:p>
        </p:txBody>
      </p:sp>
    </p:spTree>
    <p:extLst>
      <p:ext uri="{BB962C8B-B14F-4D97-AF65-F5344CB8AC3E}">
        <p14:creationId xmlns:p14="http://schemas.microsoft.com/office/powerpoint/2010/main" val="2236037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5F5CB-5427-4537-9FCD-4DE6F46120C1}" type="slidenum">
              <a:rPr lang="en-US" smtClean="0"/>
              <a:pPr/>
              <a:t>13</a:t>
            </a:fld>
            <a:endParaRPr lang="en-US" dirty="0"/>
          </a:p>
        </p:txBody>
      </p:sp>
    </p:spTree>
    <p:extLst>
      <p:ext uri="{BB962C8B-B14F-4D97-AF65-F5344CB8AC3E}">
        <p14:creationId xmlns:p14="http://schemas.microsoft.com/office/powerpoint/2010/main" val="98063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5F5CB-5427-4537-9FCD-4DE6F46120C1}" type="slidenum">
              <a:rPr lang="en-US" smtClean="0"/>
              <a:pPr/>
              <a:t>2</a:t>
            </a:fld>
            <a:endParaRPr lang="en-US" dirty="0"/>
          </a:p>
        </p:txBody>
      </p:sp>
    </p:spTree>
    <p:extLst>
      <p:ext uri="{BB962C8B-B14F-4D97-AF65-F5344CB8AC3E}">
        <p14:creationId xmlns:p14="http://schemas.microsoft.com/office/powerpoint/2010/main" val="359230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5F5CB-5427-4537-9FCD-4DE6F46120C1}" type="slidenum">
              <a:rPr lang="en-US" smtClean="0"/>
              <a:pPr/>
              <a:t>3</a:t>
            </a:fld>
            <a:endParaRPr lang="en-US" dirty="0"/>
          </a:p>
        </p:txBody>
      </p:sp>
    </p:spTree>
    <p:extLst>
      <p:ext uri="{BB962C8B-B14F-4D97-AF65-F5344CB8AC3E}">
        <p14:creationId xmlns:p14="http://schemas.microsoft.com/office/powerpoint/2010/main" val="359230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5F5CB-5427-4537-9FCD-4DE6F46120C1}" type="slidenum">
              <a:rPr lang="en-US" smtClean="0"/>
              <a:pPr/>
              <a:t>4</a:t>
            </a:fld>
            <a:endParaRPr lang="en-US" dirty="0"/>
          </a:p>
        </p:txBody>
      </p:sp>
    </p:spTree>
    <p:extLst>
      <p:ext uri="{BB962C8B-B14F-4D97-AF65-F5344CB8AC3E}">
        <p14:creationId xmlns:p14="http://schemas.microsoft.com/office/powerpoint/2010/main" val="359230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5F5CB-5427-4537-9FCD-4DE6F46120C1}" type="slidenum">
              <a:rPr lang="en-US" smtClean="0"/>
              <a:pPr/>
              <a:t>5</a:t>
            </a:fld>
            <a:endParaRPr lang="en-US" dirty="0"/>
          </a:p>
        </p:txBody>
      </p:sp>
    </p:spTree>
    <p:extLst>
      <p:ext uri="{BB962C8B-B14F-4D97-AF65-F5344CB8AC3E}">
        <p14:creationId xmlns:p14="http://schemas.microsoft.com/office/powerpoint/2010/main" val="359230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5F5CB-5427-4537-9FCD-4DE6F46120C1}" type="slidenum">
              <a:rPr lang="en-US" smtClean="0"/>
              <a:pPr/>
              <a:t>6</a:t>
            </a:fld>
            <a:endParaRPr lang="en-US" dirty="0"/>
          </a:p>
        </p:txBody>
      </p:sp>
    </p:spTree>
    <p:extLst>
      <p:ext uri="{BB962C8B-B14F-4D97-AF65-F5344CB8AC3E}">
        <p14:creationId xmlns:p14="http://schemas.microsoft.com/office/powerpoint/2010/main" val="359230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5F5CB-5427-4537-9FCD-4DE6F46120C1}" type="slidenum">
              <a:rPr lang="en-US" smtClean="0"/>
              <a:pPr/>
              <a:t>7</a:t>
            </a:fld>
            <a:endParaRPr lang="en-US" dirty="0"/>
          </a:p>
        </p:txBody>
      </p:sp>
    </p:spTree>
    <p:extLst>
      <p:ext uri="{BB962C8B-B14F-4D97-AF65-F5344CB8AC3E}">
        <p14:creationId xmlns:p14="http://schemas.microsoft.com/office/powerpoint/2010/main" val="359230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5F5CB-5427-4537-9FCD-4DE6F46120C1}" type="slidenum">
              <a:rPr lang="en-US" smtClean="0"/>
              <a:pPr/>
              <a:t>8</a:t>
            </a:fld>
            <a:endParaRPr lang="en-US" dirty="0"/>
          </a:p>
        </p:txBody>
      </p:sp>
    </p:spTree>
    <p:extLst>
      <p:ext uri="{BB962C8B-B14F-4D97-AF65-F5344CB8AC3E}">
        <p14:creationId xmlns:p14="http://schemas.microsoft.com/office/powerpoint/2010/main" val="359230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5F5CB-5427-4537-9FCD-4DE6F46120C1}" type="slidenum">
              <a:rPr lang="en-US" smtClean="0"/>
              <a:pPr/>
              <a:t>11</a:t>
            </a:fld>
            <a:endParaRPr lang="en-US" dirty="0"/>
          </a:p>
        </p:txBody>
      </p:sp>
    </p:spTree>
    <p:extLst>
      <p:ext uri="{BB962C8B-B14F-4D97-AF65-F5344CB8AC3E}">
        <p14:creationId xmlns:p14="http://schemas.microsoft.com/office/powerpoint/2010/main" val="98063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61963" indent="-461963">
              <a:buClr>
                <a:srgbClr val="874935"/>
              </a:buClr>
              <a:buSzPct val="100000"/>
              <a:defRPr sz="2600"/>
            </a:lvl1pPr>
            <a:lvl2pPr marL="914400" indent="-457200">
              <a:buClr>
                <a:srgbClr val="874935"/>
              </a:buClr>
              <a:defRPr/>
            </a:lvl2pPr>
            <a:lvl3pPr marL="1376363" indent="-461963">
              <a:buClr>
                <a:srgbClr val="874935"/>
              </a:buClr>
              <a:buFont typeface="Wingdings" pitchFamily="2" charset="2"/>
              <a:buChar char="§"/>
              <a:defRPr/>
            </a:lvl3pPr>
            <a:lvl4pPr marL="1600200" indent="-228600">
              <a:buClr>
                <a:srgbClr val="874935"/>
              </a:buClr>
              <a:buFont typeface="Courier New" pitchFamily="49" charset="0"/>
              <a:buChar char="o"/>
              <a:defRPr/>
            </a:lvl4pPr>
            <a:lvl5pPr>
              <a:buClr>
                <a:srgbClr val="874935"/>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200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6" name="Rectangle 5"/>
          <p:cNvSpPr/>
          <p:nvPr/>
        </p:nvSpPr>
        <p:spPr bwMode="white">
          <a:xfrm>
            <a:off x="-7937" y="6248400"/>
            <a:ext cx="9151937" cy="617539"/>
          </a:xfrm>
          <a:prstGeom prst="rect">
            <a:avLst/>
          </a:prstGeom>
          <a:solidFill>
            <a:srgbClr val="054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2819400"/>
            <a:ext cx="7010400" cy="2362200"/>
          </a:xfrm>
        </p:spPr>
        <p:txBody>
          <a:bodyPr/>
          <a:lstStyle>
            <a:lvl1pPr>
              <a:buClr>
                <a:srgbClr val="000091"/>
              </a:buClr>
              <a:defRPr/>
            </a:lvl1pPr>
          </a:lstStyle>
          <a:p>
            <a:r>
              <a:rPr lang="en-US" dirty="0" smtClean="0"/>
              <a:t>Click icon to add picture</a:t>
            </a:r>
            <a:endParaRPr lang="en-US" dirty="0"/>
          </a:p>
        </p:txBody>
      </p:sp>
      <p:sp>
        <p:nvSpPr>
          <p:cNvPr id="4" name="Content Placeholder 3"/>
          <p:cNvSpPr>
            <a:spLocks noGrp="1"/>
          </p:cNvSpPr>
          <p:nvPr>
            <p:ph sz="quarter" idx="11"/>
          </p:nvPr>
        </p:nvSpPr>
        <p:spPr>
          <a:xfrm>
            <a:off x="609600" y="1752600"/>
            <a:ext cx="8001000" cy="83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2"/>
          </p:nvPr>
        </p:nvSpPr>
        <p:spPr>
          <a:xfrm>
            <a:off x="609600" y="5257800"/>
            <a:ext cx="8115300" cy="83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827187"/>
      </p:ext>
    </p:extLst>
  </p:cSld>
  <p:clrMapOvr>
    <a:masterClrMapping/>
  </p:clrMapOvr>
  <p:transition spd="slow"/>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59953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marL="461963" lvl="0" indent="-461963">
              <a:buSzPct val="100000"/>
            </a:pPr>
            <a:r>
              <a:rPr lang="en-US" dirty="0" smtClean="0"/>
              <a:t>Click to edit Master text styles</a:t>
            </a:r>
          </a:p>
          <a:p>
            <a:pPr marL="914400" lvl="1" indent="-457200"/>
            <a:r>
              <a:rPr lang="en-US" dirty="0" smtClean="0"/>
              <a:t>Second level</a:t>
            </a:r>
          </a:p>
          <a:p>
            <a:pPr marL="1376363" lvl="2" indent="-461963"/>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p:nvSpPr>
        <p:spPr bwMode="white">
          <a:xfrm>
            <a:off x="-7938" y="6248400"/>
            <a:ext cx="9161464" cy="629874"/>
          </a:xfrm>
          <a:prstGeom prst="rect">
            <a:avLst/>
          </a:prstGeom>
          <a:solidFill>
            <a:srgbClr val="054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Rectangle 5"/>
          <p:cNvSpPr/>
          <p:nvPr userDrawn="1"/>
        </p:nvSpPr>
        <p:spPr bwMode="white">
          <a:xfrm>
            <a:off x="-7938" y="0"/>
            <a:ext cx="9151938" cy="1133554"/>
          </a:xfrm>
          <a:prstGeom prst="rect">
            <a:avLst/>
          </a:prstGeom>
          <a:solidFill>
            <a:srgbClr val="054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1569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hf sldNum="0" hd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874935"/>
        </a:buClr>
        <a:buFont typeface="Arial" pitchFamily="34" charset="0"/>
        <a:buChar char="•"/>
        <a:defRPr lang="en-US" sz="2600" kern="1200" dirty="0" smtClean="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874935"/>
        </a:buClr>
        <a:buFont typeface="Arial" pitchFamily="34" charset="0"/>
        <a:buChar char="–"/>
        <a:defRPr lang="en-US" sz="2400" kern="1200" dirty="0" smtClean="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874935"/>
        </a:buClr>
        <a:buFont typeface="Wingdings" pitchFamily="2" charset="2"/>
        <a:buChar char="§"/>
        <a:defRPr lang="en-US" sz="2000" kern="1200" dirty="0" smtClean="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874935"/>
        </a:buClr>
        <a:buFont typeface="Courier New" pitchFamily="49" charset="0"/>
        <a:buChar char="o"/>
        <a:defRPr lang="en-US" sz="2000" kern="1200" dirty="0" smtClean="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874935"/>
        </a:buClr>
        <a:buFont typeface="Arial" pitchFamily="34" charset="0"/>
        <a:buChar char="»"/>
        <a:defRPr lang="en-US" sz="2000" kern="1200" dirty="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file:///\\localhost\"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990600"/>
          </a:xfrm>
        </p:spPr>
        <p:txBody>
          <a:bodyPr>
            <a:normAutofit/>
          </a:bodyPr>
          <a:lstStyle/>
          <a:p>
            <a:pPr>
              <a:spcBef>
                <a:spcPts val="1100"/>
              </a:spcBef>
            </a:pPr>
            <a:r>
              <a:rPr lang="en-US" altLang="en-US" sz="4000" b="1" dirty="0"/>
              <a:t>Coral Reefs</a:t>
            </a:r>
            <a:endParaRPr lang="en-US" sz="1100" dirty="0"/>
          </a:p>
        </p:txBody>
      </p:sp>
      <p:sp>
        <p:nvSpPr>
          <p:cNvPr id="3" name="Subtitle 2"/>
          <p:cNvSpPr>
            <a:spLocks noGrp="1"/>
          </p:cNvSpPr>
          <p:nvPr>
            <p:ph type="subTitle" idx="1"/>
          </p:nvPr>
        </p:nvSpPr>
        <p:spPr>
          <a:xfrm>
            <a:off x="1371600" y="3886200"/>
            <a:ext cx="6248400" cy="1143000"/>
          </a:xfrm>
        </p:spPr>
        <p:txBody>
          <a:bodyPr>
            <a:normAutofit lnSpcReduction="10000"/>
          </a:bodyPr>
          <a:lstStyle/>
          <a:p>
            <a:pPr>
              <a:spcBef>
                <a:spcPts val="1100"/>
              </a:spcBef>
            </a:pPr>
            <a:r>
              <a:rPr lang="en-US" altLang="en-US" sz="3600" dirty="0"/>
              <a:t>A Presentation by Lauren </a:t>
            </a:r>
            <a:r>
              <a:rPr lang="en-US" altLang="en-US" sz="3600" dirty="0" smtClean="0"/>
              <a:t>Mack</a:t>
            </a:r>
            <a:endParaRPr lang="en-US" altLang="en-US" sz="3600" dirty="0"/>
          </a:p>
        </p:txBody>
      </p:sp>
    </p:spTree>
    <p:extLst>
      <p:ext uri="{BB962C8B-B14F-4D97-AF65-F5344CB8AC3E}">
        <p14:creationId xmlns:p14="http://schemas.microsoft.com/office/powerpoint/2010/main" val="3848892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Importance to Humans </a:t>
            </a:r>
            <a:r>
              <a:rPr lang="en-US" altLang="en-US" dirty="0" smtClean="0"/>
              <a:t>(2 </a:t>
            </a:r>
            <a:r>
              <a:rPr lang="en-US" altLang="en-US" dirty="0"/>
              <a:t>of 3)</a:t>
            </a:r>
            <a:endParaRPr lang="en-US" dirty="0"/>
          </a:p>
        </p:txBody>
      </p:sp>
      <p:sp>
        <p:nvSpPr>
          <p:cNvPr id="5" name="Content Placeholder 4"/>
          <p:cNvSpPr>
            <a:spLocks noGrp="1"/>
          </p:cNvSpPr>
          <p:nvPr>
            <p:ph idx="1"/>
          </p:nvPr>
        </p:nvSpPr>
        <p:spPr/>
        <p:txBody>
          <a:bodyPr>
            <a:normAutofit/>
          </a:bodyPr>
          <a:lstStyle/>
          <a:p>
            <a:pPr marL="342900" indent="-342900">
              <a:buFont typeface="Arial" pitchFamily="34" charset="0"/>
              <a:buChar char="•"/>
            </a:pPr>
            <a:r>
              <a:rPr lang="en-US" altLang="en-US" dirty="0" smtClean="0"/>
              <a:t>Coral </a:t>
            </a:r>
            <a:r>
              <a:rPr lang="en-US" altLang="en-US" dirty="0"/>
              <a:t>reefs also have a reputation for saving us in more ways than one. Not only do reef structures protect our shoreline communities from maritime destruction, but scientists have also discovered that reefs hold a huge potential for medical advancements with compounds found only in coral reef environments [1]. </a:t>
            </a:r>
          </a:p>
        </p:txBody>
      </p:sp>
    </p:spTree>
    <p:extLst>
      <p:ext uri="{BB962C8B-B14F-4D97-AF65-F5344CB8AC3E}">
        <p14:creationId xmlns:p14="http://schemas.microsoft.com/office/powerpoint/2010/main" val="49158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Importance to Humans </a:t>
            </a:r>
            <a:r>
              <a:rPr lang="en-US" altLang="en-US" dirty="0" smtClean="0"/>
              <a:t>(3 </a:t>
            </a:r>
            <a:r>
              <a:rPr lang="en-US" altLang="en-US" dirty="0"/>
              <a:t>of 3)</a:t>
            </a:r>
            <a:endParaRPr lang="en-US" dirty="0"/>
          </a:p>
        </p:txBody>
      </p:sp>
      <p:pic>
        <p:nvPicPr>
          <p:cNvPr id="6" name="Picture 5" descr="A graph representing the differences in economic values of coral reefs is shown.The caption of the graph reads, “Economic Value of Reefs.” The vertical axis shows values starting from 0 to 12 with increments of 2. The horizontal axis shows, “Tourism and Recreation”, “Coastal protection,” “Fisheries,” and “Biodiversity.” &#10;The data are as follows: Tourism and Recreation, 9 billion dollars a year; Coastal protection, 8.5 billion Dollars a year; Fisheries, 5.8 billion Dollars a year; Biodiversity, 5.6 billion Dollars a year.&#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228" y="1447800"/>
            <a:ext cx="4075545" cy="355600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Content Placeholder 2"/>
          <p:cNvSpPr>
            <a:spLocks noGrp="1"/>
          </p:cNvSpPr>
          <p:nvPr>
            <p:ph type="body" sz="half" idx="4294967295"/>
          </p:nvPr>
        </p:nvSpPr>
        <p:spPr>
          <a:xfrm>
            <a:off x="990600" y="5003800"/>
            <a:ext cx="6477000" cy="1168400"/>
          </a:xfrm>
        </p:spPr>
        <p:txBody>
          <a:bodyPr>
            <a:noAutofit/>
          </a:bodyPr>
          <a:lstStyle/>
          <a:p>
            <a:pPr marL="0" indent="0" algn="ctr">
              <a:buNone/>
            </a:pPr>
            <a:r>
              <a:rPr lang="en-US" altLang="en-US" sz="2200" dirty="0"/>
              <a:t>Fig. 4: A chart depicting the difference economic values of coral reefs. </a:t>
            </a:r>
            <a:endParaRPr lang="en-US" altLang="en-US" sz="2200" dirty="0" smtClean="0"/>
          </a:p>
          <a:p>
            <a:pPr marL="0" indent="0" algn="ctr">
              <a:buNone/>
            </a:pPr>
            <a:r>
              <a:rPr lang="en-US" altLang="en-US" sz="1800" dirty="0" smtClean="0"/>
              <a:t>Source</a:t>
            </a:r>
            <a:r>
              <a:rPr lang="en-US" altLang="en-US" sz="1800" dirty="0"/>
              <a:t>: NOAA, http://coralreef.noaa.gov/aboutcorals/values</a:t>
            </a:r>
            <a:r>
              <a:rPr lang="en-US" altLang="en-US" sz="1800" dirty="0" smtClean="0"/>
              <a:t>/</a:t>
            </a:r>
            <a:endParaRPr lang="en-US" altLang="en-US" sz="1800" dirty="0"/>
          </a:p>
        </p:txBody>
      </p:sp>
    </p:spTree>
    <p:extLst>
      <p:ext uri="{BB962C8B-B14F-4D97-AF65-F5344CB8AC3E}">
        <p14:creationId xmlns:p14="http://schemas.microsoft.com/office/powerpoint/2010/main" val="232789223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Threats to Coral </a:t>
            </a:r>
            <a:r>
              <a:rPr lang="en-US" altLang="en-US" dirty="0" smtClean="0"/>
              <a:t>Reefs (1 of 2)</a:t>
            </a:r>
            <a:endParaRPr lang="en-US" dirty="0"/>
          </a:p>
        </p:txBody>
      </p:sp>
      <p:sp>
        <p:nvSpPr>
          <p:cNvPr id="5" name="Content Placeholder 4"/>
          <p:cNvSpPr>
            <a:spLocks noGrp="1"/>
          </p:cNvSpPr>
          <p:nvPr>
            <p:ph idx="1"/>
          </p:nvPr>
        </p:nvSpPr>
        <p:spPr/>
        <p:txBody>
          <a:bodyPr>
            <a:noAutofit/>
          </a:bodyPr>
          <a:lstStyle/>
          <a:p>
            <a:pPr marL="342900" indent="-342900">
              <a:buFont typeface="Arial" pitchFamily="34" charset="0"/>
              <a:buChar char="•"/>
            </a:pPr>
            <a:r>
              <a:rPr lang="en-US" altLang="en-US" dirty="0"/>
              <a:t>Coral reefs were once a resilient ecosystem, easily overcoming natural disasters like hurricanes and tsunamis. Lately, coral reefs have been faced with much tougher challenges. Many human activities, such as fishing and tourism, impact reefs in a negative way. One of the biggest threats to coral reefs, especially in the U.S., is </a:t>
            </a:r>
            <a:r>
              <a:rPr lang="en-US" altLang="en-US" b="1" dirty="0"/>
              <a:t>pollution</a:t>
            </a:r>
            <a:r>
              <a:rPr lang="en-US" altLang="en-US" dirty="0"/>
              <a:t> [4][8</a:t>
            </a:r>
            <a:r>
              <a:rPr lang="en-US" altLang="en-US" dirty="0" smtClean="0"/>
              <a:t>]. </a:t>
            </a:r>
            <a:endParaRPr lang="en-US" altLang="en-US" dirty="0"/>
          </a:p>
        </p:txBody>
      </p:sp>
    </p:spTree>
    <p:extLst>
      <p:ext uri="{BB962C8B-B14F-4D97-AF65-F5344CB8AC3E}">
        <p14:creationId xmlns:p14="http://schemas.microsoft.com/office/powerpoint/2010/main" val="113548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8" y="357627"/>
            <a:ext cx="8167631" cy="937774"/>
          </a:xfrm>
        </p:spPr>
        <p:txBody>
          <a:bodyPr/>
          <a:lstStyle/>
          <a:p>
            <a:r>
              <a:rPr lang="en-US" altLang="en-US" dirty="0"/>
              <a:t>Threats to Coral Reefs </a:t>
            </a:r>
            <a:r>
              <a:rPr lang="en-US" altLang="en-US" dirty="0" smtClean="0"/>
              <a:t>(2 </a:t>
            </a:r>
            <a:r>
              <a:rPr lang="en-US" altLang="en-US" dirty="0"/>
              <a:t>of 2)</a:t>
            </a:r>
            <a:endParaRPr lang="en-US" dirty="0"/>
          </a:p>
        </p:txBody>
      </p:sp>
      <p:pic>
        <p:nvPicPr>
          <p:cNvPr id="5" name="Picture 4" descr="A figure shows three illustrations, “Reefs at risk,” “Major threats to reefs,” and “Destroyed Coral Reefs.” The first illustration “Reefs at Risk” is represented by a world map with categories marked in the respective locations. The data for the location where the reefs are at risk and the reasons for the risk are as follows:&#10;Tourism: Cuba, Venezuela, Ethiopia, Somalia, Mozambique, Iran, Maldives, Indonesia, Australia, and Fiji.&#10;Poison fishing: Mexico, Bahamas, Malaysia, and Philippines &#10;Overexploitation: Cambodia&#10;Sedimentation: Mexico, Columbia, Japan, Cambodia, Australia, and parts of the Pacific Ocean.&#10;Coral harvesting: Few parts of Pacific Ocean and Indian Ocean. &#10;Dynamite Fishing: Bahamas, Mexico, the entire region of Malaysia and Philippines, few parts in Papa New Guinea, and Australia.&#10;Pollution: The entire eastern coastal areas of Mexico reaching Brazil, the coastal areas between Africa and Saudi Arabia, areas surrounding Sri Lanka, scattered regions in the Indian Ocean and the eastern coastal areas of Australia. &#10;&#10;The second illustration shows a graph, which represents “Major threats to reefs.” The vertical axis shows “overexploitation,” “Coastal development,” “Inland pollution,” and “Marine-based pollution.” The horizontal axis shows “Percentage of reefs under threat” starting from 0 to 40 with increments of 10. The data are as follows (The values are approximate):&#10;Overexploitation: Medium threat: 38 percent, High threat: 18 percent&#10;Coastal development: Medium threat: 30 percent, High threat: 6 percent&#10;Inland pollution: Medium threat: 22 percent, High threat: 12 percent&#10;Marine-based pollution: Medium threat: 11 percent.&#10;&#10;The third illustration shows a graph, which represents “Destroyed Coral Reefs.” The scale on the right of the map shows 0 to 60 with increments of 10 percent. Five bars representing the places marked in the map are shown. The data are as follows:&#10;Pacific Ocean, 7 percent; Caribbean and Atlantic Ocean, 22  percent; Middle east 35  percent; Indian ocean, 59  percent; Southeast and East Asia 34  percent.&#10;&#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431" y="1397451"/>
            <a:ext cx="4265139" cy="3565017"/>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Content Placeholder 2"/>
          <p:cNvSpPr>
            <a:spLocks noGrp="1"/>
          </p:cNvSpPr>
          <p:nvPr>
            <p:ph type="body" sz="half" idx="4294967295"/>
          </p:nvPr>
        </p:nvSpPr>
        <p:spPr>
          <a:xfrm>
            <a:off x="1371600" y="5105400"/>
            <a:ext cx="5867400" cy="1066800"/>
          </a:xfrm>
        </p:spPr>
        <p:txBody>
          <a:bodyPr>
            <a:noAutofit/>
          </a:bodyPr>
          <a:lstStyle/>
          <a:p>
            <a:pPr marL="0" indent="0" algn="ctr">
              <a:buNone/>
            </a:pPr>
            <a:r>
              <a:rPr lang="en-US" altLang="en-US" sz="2200" dirty="0"/>
              <a:t>Fig. 5: Reefs around the world are at risk for a variety of reasons. </a:t>
            </a:r>
            <a:endParaRPr lang="en-US" altLang="en-US" sz="2200" dirty="0" smtClean="0"/>
          </a:p>
          <a:p>
            <a:pPr marL="0" indent="0" algn="ctr">
              <a:buNone/>
            </a:pPr>
            <a:r>
              <a:rPr lang="en-US" altLang="en-US" sz="1800" dirty="0" smtClean="0"/>
              <a:t>Source</a:t>
            </a:r>
            <a:r>
              <a:rPr lang="en-US" altLang="en-US" sz="1800" dirty="0"/>
              <a:t>: www.coralreef.noaa.gov</a:t>
            </a:r>
          </a:p>
        </p:txBody>
      </p:sp>
    </p:spTree>
    <p:extLst>
      <p:ext uri="{BB962C8B-B14F-4D97-AF65-F5344CB8AC3E}">
        <p14:creationId xmlns:p14="http://schemas.microsoft.com/office/powerpoint/2010/main" val="184435295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Pollution </a:t>
            </a:r>
            <a:r>
              <a:rPr lang="en-US" altLang="en-US" dirty="0" smtClean="0"/>
              <a:t>Problems </a:t>
            </a:r>
            <a:endParaRPr lang="en-US" dirty="0"/>
          </a:p>
        </p:txBody>
      </p:sp>
      <p:sp>
        <p:nvSpPr>
          <p:cNvPr id="5" name="Content Placeholder 4"/>
          <p:cNvSpPr>
            <a:spLocks noGrp="1"/>
          </p:cNvSpPr>
          <p:nvPr>
            <p:ph idx="1"/>
          </p:nvPr>
        </p:nvSpPr>
        <p:spPr/>
        <p:txBody>
          <a:bodyPr>
            <a:noAutofit/>
          </a:bodyPr>
          <a:lstStyle/>
          <a:p>
            <a:r>
              <a:rPr lang="en-US" altLang="en-US" sz="2400" dirty="0"/>
              <a:t>Pollution has led to events such as global climate change and rising ocean temperatures, making it one of the major factors contributing to the loss of coral reef ecosystems [14</a:t>
            </a:r>
            <a:r>
              <a:rPr lang="en-US" altLang="en-US" sz="2400" dirty="0" smtClean="0"/>
              <a:t>].</a:t>
            </a:r>
          </a:p>
          <a:p>
            <a:r>
              <a:rPr lang="en-US" altLang="en-US" dirty="0"/>
              <a:t>Reef problems associated with pollution include:</a:t>
            </a:r>
          </a:p>
          <a:p>
            <a:pPr lvl="1">
              <a:buSzPct val="89000"/>
            </a:pPr>
            <a:r>
              <a:rPr lang="en-US" altLang="en-US" dirty="0" smtClean="0"/>
              <a:t>Bleaching</a:t>
            </a:r>
            <a:endParaRPr lang="en-US" altLang="en-US" dirty="0"/>
          </a:p>
          <a:p>
            <a:pPr lvl="1">
              <a:buSzPct val="89000"/>
            </a:pPr>
            <a:r>
              <a:rPr lang="en-US" altLang="en-US" dirty="0" smtClean="0"/>
              <a:t>Ocean Acidification</a:t>
            </a:r>
          </a:p>
          <a:p>
            <a:pPr lvl="1">
              <a:buSzPct val="89000"/>
            </a:pPr>
            <a:r>
              <a:rPr lang="en-US" altLang="en-US" dirty="0" smtClean="0"/>
              <a:t>Marine Debris</a:t>
            </a:r>
            <a:endParaRPr lang="en-US" altLang="en-US" dirty="0"/>
          </a:p>
        </p:txBody>
      </p:sp>
    </p:spTree>
    <p:extLst>
      <p:ext uri="{BB962C8B-B14F-4D97-AF65-F5344CB8AC3E}">
        <p14:creationId xmlns:p14="http://schemas.microsoft.com/office/powerpoint/2010/main" val="181269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Coral </a:t>
            </a:r>
            <a:r>
              <a:rPr lang="en-US" altLang="en-US" dirty="0" smtClean="0"/>
              <a:t>Bleaching (1 of 7)</a:t>
            </a:r>
            <a:endParaRPr lang="en-US" dirty="0"/>
          </a:p>
        </p:txBody>
      </p:sp>
      <p:sp>
        <p:nvSpPr>
          <p:cNvPr id="5" name="Content Placeholder 4"/>
          <p:cNvSpPr>
            <a:spLocks noGrp="1"/>
          </p:cNvSpPr>
          <p:nvPr>
            <p:ph idx="1"/>
          </p:nvPr>
        </p:nvSpPr>
        <p:spPr/>
        <p:txBody>
          <a:bodyPr>
            <a:noAutofit/>
          </a:bodyPr>
          <a:lstStyle/>
          <a:p>
            <a:r>
              <a:rPr lang="en-US" altLang="en-US" sz="2400" dirty="0" smtClean="0"/>
              <a:t>Large CO2 emissions have led to overall ocean temperatures that have risen a little over 1ºF [4][17]. While this may seem like a negligible amount to some, it can have devastating effects on the life below the surface. This increase is already being seen with corals in a phenomenon known as bleaching. Coral bleaching is when corals lose their characteristic bright colors and it has been sighted in reefs around the world [6][15].</a:t>
            </a:r>
          </a:p>
          <a:p>
            <a:r>
              <a:rPr lang="en-US" altLang="en-US" sz="2400" dirty="0" smtClean="0"/>
              <a:t>Bleaching means exactly what you think. </a:t>
            </a:r>
            <a:r>
              <a:rPr lang="en-US" altLang="ja-JP" sz="2400" dirty="0" smtClean="0"/>
              <a:t>are </a:t>
            </a:r>
            <a:r>
              <a:rPr lang="en-US" altLang="ja-JP" sz="2400" dirty="0" err="1" smtClean="0"/>
              <a:t>c</a:t>
            </a:r>
            <a:r>
              <a:rPr lang="en-US" altLang="en-US" sz="2400" dirty="0" err="1" smtClean="0"/>
              <a:t>While</a:t>
            </a:r>
            <a:r>
              <a:rPr lang="en-US" altLang="en-US" sz="2400" dirty="0" smtClean="0"/>
              <a:t> there is no actual </a:t>
            </a:r>
            <a:r>
              <a:rPr lang="ja-JP" altLang="en-US" sz="2400" dirty="0" smtClean="0"/>
              <a:t>“</a:t>
            </a:r>
            <a:r>
              <a:rPr lang="en-US" altLang="ja-JP" sz="2400" dirty="0" smtClean="0"/>
              <a:t>bleach</a:t>
            </a:r>
            <a:r>
              <a:rPr lang="ja-JP" altLang="en-US" sz="2400" dirty="0" smtClean="0"/>
              <a:t>”</a:t>
            </a:r>
            <a:r>
              <a:rPr lang="en-US" altLang="ja-JP" sz="2400" dirty="0" smtClean="0"/>
              <a:t> involved, corals affected by bleaching </a:t>
            </a:r>
            <a:r>
              <a:rPr lang="en-US" altLang="ja-JP" sz="2400" dirty="0" err="1" smtClean="0"/>
              <a:t>haracterized</a:t>
            </a:r>
            <a:r>
              <a:rPr lang="en-US" altLang="ja-JP" sz="2400" dirty="0" smtClean="0"/>
              <a:t> by their bone-white appearance, as shown by the coral on the right in Fig. 7.</a:t>
            </a:r>
            <a:endParaRPr lang="en-US" altLang="en-US" sz="2400" dirty="0"/>
          </a:p>
        </p:txBody>
      </p:sp>
    </p:spTree>
    <p:extLst>
      <p:ext uri="{BB962C8B-B14F-4D97-AF65-F5344CB8AC3E}">
        <p14:creationId xmlns:p14="http://schemas.microsoft.com/office/powerpoint/2010/main" val="335448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Coral Bleaching </a:t>
            </a:r>
            <a:r>
              <a:rPr lang="en-US" altLang="en-US" dirty="0" smtClean="0"/>
              <a:t>(2 </a:t>
            </a:r>
            <a:r>
              <a:rPr lang="en-US" altLang="en-US" dirty="0"/>
              <a:t>of 7)</a:t>
            </a:r>
            <a:endParaRPr lang="en-US" dirty="0"/>
          </a:p>
        </p:txBody>
      </p:sp>
      <p:pic>
        <p:nvPicPr>
          <p:cNvPr id="6" name="Picture 5" descr="A photograph shows an underwater reef called “Bleached co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2182" y="1828386"/>
            <a:ext cx="4673285" cy="316256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body" sz="half" idx="4294967295"/>
          </p:nvPr>
        </p:nvSpPr>
        <p:spPr>
          <a:xfrm>
            <a:off x="2195569" y="5105400"/>
            <a:ext cx="4662431" cy="741375"/>
          </a:xfrm>
        </p:spPr>
        <p:txBody>
          <a:bodyPr>
            <a:noAutofit/>
          </a:bodyPr>
          <a:lstStyle/>
          <a:p>
            <a:pPr marL="0" indent="0" algn="ctr">
              <a:buNone/>
            </a:pPr>
            <a:r>
              <a:rPr lang="en-US" altLang="en-US" sz="2200" dirty="0"/>
              <a:t>Fig. 6: Bleached coral</a:t>
            </a:r>
          </a:p>
          <a:p>
            <a:pPr marL="0" indent="0" algn="ctr">
              <a:buNone/>
            </a:pPr>
            <a:r>
              <a:rPr lang="en-US" altLang="en-US" sz="1800" dirty="0"/>
              <a:t>Source: </a:t>
            </a:r>
            <a:r>
              <a:rPr lang="en-US" sz="1800" dirty="0"/>
              <a:t>Peter </a:t>
            </a:r>
            <a:r>
              <a:rPr lang="en-US" sz="1800" dirty="0" err="1"/>
              <a:t>Scoones</a:t>
            </a:r>
            <a:r>
              <a:rPr lang="en-US" sz="1800" dirty="0"/>
              <a:t>/Science Source</a:t>
            </a:r>
            <a:endParaRPr lang="en-US" altLang="en-US" sz="1800" dirty="0"/>
          </a:p>
        </p:txBody>
      </p:sp>
    </p:spTree>
    <p:extLst>
      <p:ext uri="{BB962C8B-B14F-4D97-AF65-F5344CB8AC3E}">
        <p14:creationId xmlns:p14="http://schemas.microsoft.com/office/powerpoint/2010/main" val="408348882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Coral Bleaching </a:t>
            </a:r>
            <a:r>
              <a:rPr lang="en-US" altLang="en-US" dirty="0" smtClean="0"/>
              <a:t>(3 </a:t>
            </a:r>
            <a:r>
              <a:rPr lang="en-US" altLang="en-US" dirty="0"/>
              <a:t>of 7)</a:t>
            </a:r>
            <a:endParaRPr lang="en-US" dirty="0"/>
          </a:p>
        </p:txBody>
      </p:sp>
      <p:sp>
        <p:nvSpPr>
          <p:cNvPr id="5" name="Content Placeholder 4"/>
          <p:cNvSpPr>
            <a:spLocks noGrp="1"/>
          </p:cNvSpPr>
          <p:nvPr>
            <p:ph idx="1"/>
          </p:nvPr>
        </p:nvSpPr>
        <p:spPr/>
        <p:txBody>
          <a:bodyPr>
            <a:noAutofit/>
          </a:bodyPr>
          <a:lstStyle/>
          <a:p>
            <a:r>
              <a:rPr lang="en-US" altLang="en-US" dirty="0"/>
              <a:t>Corals have a symbiotic relationship with the photosynthetic algae, known as </a:t>
            </a:r>
            <a:r>
              <a:rPr lang="en-US" altLang="en-US" b="1" dirty="0" err="1"/>
              <a:t>zooxanthellae</a:t>
            </a:r>
            <a:r>
              <a:rPr lang="en-US" altLang="en-US" dirty="0"/>
              <a:t>, that live within their tissue and give them their characteristic bright colors. The corals protect the </a:t>
            </a:r>
            <a:r>
              <a:rPr lang="en-US" altLang="en-US" dirty="0" err="1"/>
              <a:t>zooxanthellae</a:t>
            </a:r>
            <a:r>
              <a:rPr lang="en-US" altLang="en-US" dirty="0"/>
              <a:t>, and in return the </a:t>
            </a:r>
            <a:r>
              <a:rPr lang="en-US" altLang="en-US" dirty="0" err="1"/>
              <a:t>zooxanthellae</a:t>
            </a:r>
            <a:r>
              <a:rPr lang="en-US" altLang="en-US" dirty="0"/>
              <a:t> provide food and oxygen that the corals then consume—similar to the way a plant uses chloroplasts to photosynthesize [3</a:t>
            </a:r>
            <a:r>
              <a:rPr lang="en-US" altLang="en-US" dirty="0" smtClean="0"/>
              <a:t>].</a:t>
            </a:r>
          </a:p>
          <a:p>
            <a:r>
              <a:rPr lang="en-US" altLang="en-US" dirty="0"/>
              <a:t>When corals detect a change in their environment, such as a rise in temperature, they become stressed and expel their </a:t>
            </a:r>
            <a:r>
              <a:rPr lang="en-US" altLang="en-US" dirty="0" err="1"/>
              <a:t>zooxanthellae</a:t>
            </a:r>
            <a:r>
              <a:rPr lang="en-US" altLang="en-US" dirty="0"/>
              <a:t>, which leaves the coral white and deprived of food and nutrients [14]. </a:t>
            </a:r>
          </a:p>
        </p:txBody>
      </p:sp>
    </p:spTree>
    <p:extLst>
      <p:ext uri="{BB962C8B-B14F-4D97-AF65-F5344CB8AC3E}">
        <p14:creationId xmlns:p14="http://schemas.microsoft.com/office/powerpoint/2010/main" val="74026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Coral Bleaching </a:t>
            </a:r>
            <a:r>
              <a:rPr lang="en-US" altLang="en-US" dirty="0" smtClean="0"/>
              <a:t>(4 </a:t>
            </a:r>
            <a:r>
              <a:rPr lang="en-US" altLang="en-US" dirty="0"/>
              <a:t>of 7)</a:t>
            </a:r>
            <a:endParaRPr lang="en-US" dirty="0"/>
          </a:p>
        </p:txBody>
      </p:sp>
      <p:pic>
        <p:nvPicPr>
          <p:cNvPr id="3" name="Picture 2" descr="An illustration shows that Sugars, Lipids, and Oxygen are present in “Zooxanthell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38275"/>
            <a:ext cx="34671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A figure shows animations depicting relationship between coral polyps and zooxanthellae. The key shows Sugars, Lipids, Oxygen, Water, and Carbon Diox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4010025"/>
            <a:ext cx="33718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type="body" sz="half" idx="4294967295"/>
          </p:nvPr>
        </p:nvSpPr>
        <p:spPr>
          <a:xfrm>
            <a:off x="609600" y="5105400"/>
            <a:ext cx="8305800" cy="1066800"/>
          </a:xfrm>
        </p:spPr>
        <p:txBody>
          <a:bodyPr>
            <a:noAutofit/>
          </a:bodyPr>
          <a:lstStyle/>
          <a:p>
            <a:pPr marL="0" indent="0" algn="ctr">
              <a:buNone/>
            </a:pPr>
            <a:r>
              <a:rPr lang="en-US" altLang="en-US" sz="2200" dirty="0"/>
              <a:t>Fig. 7: This animation depicts the symbiotic relationship between coral polyps and </a:t>
            </a:r>
            <a:r>
              <a:rPr lang="en-US" altLang="en-US" sz="2200" dirty="0" err="1"/>
              <a:t>zooxanthellae</a:t>
            </a:r>
            <a:r>
              <a:rPr lang="en-US" altLang="en-US" sz="2200" dirty="0"/>
              <a:t>.</a:t>
            </a:r>
          </a:p>
          <a:p>
            <a:pPr marL="0" indent="0" algn="ctr">
              <a:buNone/>
            </a:pPr>
            <a:r>
              <a:rPr lang="en-US" altLang="en-US" sz="1800" dirty="0" smtClean="0"/>
              <a:t>Source</a:t>
            </a:r>
            <a:r>
              <a:rPr lang="en-US" altLang="en-US" sz="1800" dirty="0"/>
              <a:t>: www.oceanservice.noaa.gov</a:t>
            </a:r>
          </a:p>
        </p:txBody>
      </p:sp>
    </p:spTree>
    <p:extLst>
      <p:ext uri="{BB962C8B-B14F-4D97-AF65-F5344CB8AC3E}">
        <p14:creationId xmlns:p14="http://schemas.microsoft.com/office/powerpoint/2010/main" val="36411416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Coral Bleaching </a:t>
            </a:r>
            <a:r>
              <a:rPr lang="en-US" altLang="en-US" dirty="0" smtClean="0"/>
              <a:t>(5 </a:t>
            </a:r>
            <a:r>
              <a:rPr lang="en-US" altLang="en-US" dirty="0"/>
              <a:t>of 7)</a:t>
            </a:r>
            <a:endParaRPr lang="en-US" dirty="0"/>
          </a:p>
        </p:txBody>
      </p:sp>
      <p:pic>
        <p:nvPicPr>
          <p:cNvPr id="6" name="Picture 5" descr="A photo shows a close up view of the zooxanthellae present in a coral poly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2069307"/>
            <a:ext cx="4749800" cy="2719387"/>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Content Placeholder 4"/>
          <p:cNvSpPr>
            <a:spLocks noGrp="1"/>
          </p:cNvSpPr>
          <p:nvPr>
            <p:ph type="body" sz="half" idx="4294967295"/>
          </p:nvPr>
        </p:nvSpPr>
        <p:spPr>
          <a:xfrm>
            <a:off x="609600" y="5105400"/>
            <a:ext cx="8305800" cy="1066800"/>
          </a:xfrm>
        </p:spPr>
        <p:txBody>
          <a:bodyPr>
            <a:noAutofit/>
          </a:bodyPr>
          <a:lstStyle/>
          <a:p>
            <a:pPr marL="0" indent="0" algn="ctr">
              <a:buNone/>
            </a:pPr>
            <a:r>
              <a:rPr lang="en-US" altLang="en-US" sz="2200" dirty="0"/>
              <a:t>Fig. 8: A close-up of a coral polyp; you can see the tiny </a:t>
            </a:r>
            <a:r>
              <a:rPr lang="en-US" altLang="en-US" sz="2200" dirty="0" err="1"/>
              <a:t>zooxanthellae</a:t>
            </a:r>
            <a:r>
              <a:rPr lang="en-US" altLang="en-US" sz="2200" dirty="0"/>
              <a:t> within its tentacles. </a:t>
            </a:r>
            <a:endParaRPr lang="en-US" altLang="en-US" sz="2200" dirty="0" smtClean="0"/>
          </a:p>
          <a:p>
            <a:pPr marL="0" indent="0" algn="ctr">
              <a:buNone/>
            </a:pPr>
            <a:r>
              <a:rPr lang="en-US" altLang="en-US" sz="1800" dirty="0" smtClean="0"/>
              <a:t>Source</a:t>
            </a:r>
            <a:r>
              <a:rPr lang="en-US" altLang="en-US" sz="1800" dirty="0"/>
              <a:t>: http://ocean.si.edu/corals-and-coral-reefs</a:t>
            </a:r>
          </a:p>
        </p:txBody>
      </p:sp>
    </p:spTree>
    <p:extLst>
      <p:ext uri="{BB962C8B-B14F-4D97-AF65-F5344CB8AC3E}">
        <p14:creationId xmlns:p14="http://schemas.microsoft.com/office/powerpoint/2010/main" val="59478328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3140075" algn="l"/>
              </a:tabLst>
            </a:pPr>
            <a:r>
              <a:rPr lang="en-US" dirty="0"/>
              <a:t>Being a staff in the </a:t>
            </a:r>
            <a:r>
              <a:rPr lang="en-US" altLang="en-US" dirty="0"/>
              <a:t>New England Aquarium</a:t>
            </a:r>
            <a:endParaRPr lang="en-US" dirty="0"/>
          </a:p>
        </p:txBody>
      </p:sp>
      <p:sp>
        <p:nvSpPr>
          <p:cNvPr id="3" name="Content Placeholder 2"/>
          <p:cNvSpPr>
            <a:spLocks noGrp="1"/>
          </p:cNvSpPr>
          <p:nvPr>
            <p:ph idx="1"/>
          </p:nvPr>
        </p:nvSpPr>
        <p:spPr/>
        <p:txBody>
          <a:bodyPr>
            <a:normAutofit/>
          </a:bodyPr>
          <a:lstStyle/>
          <a:p>
            <a:pPr marL="0" indent="0">
              <a:spcBef>
                <a:spcPts val="2400"/>
              </a:spcBef>
              <a:buNone/>
            </a:pPr>
            <a:r>
              <a:rPr lang="en-US" altLang="en-US" dirty="0"/>
              <a:t>Standing in my staff shirt at the top of the Giant Ocean Tank at the New England Aquarium, I get asked plenty of questions. The answers to most of them are easy, like the species of turtles found in the exhibit or the size of the tank itself. Recently, though, I was asked a question that left me speechless</a:t>
            </a:r>
            <a:r>
              <a:rPr lang="en-US" altLang="en-US" dirty="0" smtClean="0"/>
              <a:t>:</a:t>
            </a:r>
            <a:endParaRPr lang="en-US" altLang="en-US" dirty="0"/>
          </a:p>
          <a:p>
            <a:pPr marL="0" indent="0">
              <a:spcBef>
                <a:spcPts val="2400"/>
              </a:spcBef>
              <a:buNone/>
            </a:pPr>
            <a:r>
              <a:rPr lang="ja-JP" altLang="en-US" i="1" dirty="0"/>
              <a:t>“</a:t>
            </a:r>
            <a:r>
              <a:rPr lang="en-US" altLang="ja-JP" i="1" dirty="0"/>
              <a:t>Why is this tank here</a:t>
            </a:r>
            <a:r>
              <a:rPr lang="en-US" altLang="ja-JP" i="1" dirty="0" smtClean="0"/>
              <a:t>?”</a:t>
            </a:r>
          </a:p>
          <a:p>
            <a:pPr marL="0" indent="0">
              <a:spcBef>
                <a:spcPts val="2400"/>
              </a:spcBef>
              <a:buNone/>
            </a:pPr>
            <a:r>
              <a:rPr lang="en-US" altLang="en-US" dirty="0" smtClean="0"/>
              <a:t>My </a:t>
            </a:r>
            <a:r>
              <a:rPr lang="en-US" altLang="en-US" dirty="0"/>
              <a:t>first instinct was to reply, </a:t>
            </a:r>
            <a:r>
              <a:rPr lang="ja-JP" altLang="en-US" dirty="0"/>
              <a:t>“</a:t>
            </a:r>
            <a:r>
              <a:rPr lang="en-US" altLang="ja-JP" dirty="0"/>
              <a:t>Why not?,</a:t>
            </a:r>
            <a:r>
              <a:rPr lang="ja-JP" altLang="en-US" dirty="0"/>
              <a:t>”</a:t>
            </a:r>
            <a:r>
              <a:rPr lang="en-US" altLang="ja-JP" dirty="0"/>
              <a:t> but then I began to think: </a:t>
            </a:r>
            <a:r>
              <a:rPr lang="en-US" altLang="ja-JP" i="1" dirty="0"/>
              <a:t>Why IS it here</a:t>
            </a:r>
            <a:r>
              <a:rPr lang="en-US" altLang="ja-JP" dirty="0" smtClean="0"/>
              <a:t>?</a:t>
            </a:r>
            <a:endParaRPr lang="en-US" altLang="en-US" dirty="0"/>
          </a:p>
        </p:txBody>
      </p:sp>
    </p:spTree>
    <p:extLst>
      <p:ext uri="{BB962C8B-B14F-4D97-AF65-F5344CB8AC3E}">
        <p14:creationId xmlns:p14="http://schemas.microsoft.com/office/powerpoint/2010/main" val="2820425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Coral Bleaching </a:t>
            </a:r>
            <a:r>
              <a:rPr lang="en-US" altLang="en-US" dirty="0" smtClean="0"/>
              <a:t>(6 </a:t>
            </a:r>
            <a:r>
              <a:rPr lang="en-US" altLang="en-US" dirty="0"/>
              <a:t>of 7)</a:t>
            </a:r>
            <a:endParaRPr lang="en-US" dirty="0"/>
          </a:p>
        </p:txBody>
      </p:sp>
      <p:sp>
        <p:nvSpPr>
          <p:cNvPr id="5" name="Content Placeholder 4"/>
          <p:cNvSpPr>
            <a:spLocks noGrp="1"/>
          </p:cNvSpPr>
          <p:nvPr>
            <p:ph idx="1"/>
          </p:nvPr>
        </p:nvSpPr>
        <p:spPr>
          <a:xfrm>
            <a:off x="152400" y="1219200"/>
            <a:ext cx="8839200" cy="4906963"/>
          </a:xfrm>
        </p:spPr>
        <p:txBody>
          <a:bodyPr>
            <a:noAutofit/>
          </a:bodyPr>
          <a:lstStyle/>
          <a:p>
            <a:r>
              <a:rPr lang="en-US" altLang="en-US" dirty="0" smtClean="0"/>
              <a:t>While bleaching does not necessarily kill corals, it leaves them in a vulnerable position that can seriously damage an ecosystem; for example, NOAA mentions a huge bleaching event in the Caribbean in 2005: </a:t>
            </a:r>
          </a:p>
          <a:p>
            <a:pPr lvl="1"/>
            <a:r>
              <a:rPr lang="ja-JP" altLang="en-US" i="1" dirty="0" smtClean="0"/>
              <a:t>“</a:t>
            </a:r>
            <a:r>
              <a:rPr lang="en-US" altLang="ja-JP" i="1" dirty="0" smtClean="0"/>
              <a:t>In 2005, the U.S. lost half of its coral reefs in the Caribbean in one year due to a massive bleaching event. The warm waters centered around the northern Antilles near the Virgin Islands and Puerto Rico expanded southward. Comparison of satellite data from the previous 20 years confirmed that thermal stress from the 2005 event was greater than the previous 20 years combined” [8].</a:t>
            </a:r>
            <a:endParaRPr lang="ja-JP" altLang="en-US" i="1" dirty="0" smtClean="0"/>
          </a:p>
        </p:txBody>
      </p:sp>
    </p:spTree>
    <p:extLst>
      <p:ext uri="{BB962C8B-B14F-4D97-AF65-F5344CB8AC3E}">
        <p14:creationId xmlns:p14="http://schemas.microsoft.com/office/powerpoint/2010/main" val="128379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Coral Bleaching </a:t>
            </a:r>
            <a:r>
              <a:rPr lang="en-US" altLang="en-US" dirty="0" smtClean="0"/>
              <a:t>(7 </a:t>
            </a:r>
            <a:r>
              <a:rPr lang="en-US" altLang="en-US" dirty="0"/>
              <a:t>of 7)</a:t>
            </a:r>
            <a:endParaRPr lang="en-US" dirty="0"/>
          </a:p>
        </p:txBody>
      </p:sp>
      <p:sp>
        <p:nvSpPr>
          <p:cNvPr id="4" name="Content Placeholder 3"/>
          <p:cNvSpPr>
            <a:spLocks noGrp="1"/>
          </p:cNvSpPr>
          <p:nvPr>
            <p:ph sz="quarter" idx="11"/>
          </p:nvPr>
        </p:nvSpPr>
        <p:spPr>
          <a:xfrm>
            <a:off x="304800" y="1447800"/>
            <a:ext cx="8610600" cy="1447800"/>
          </a:xfrm>
        </p:spPr>
        <p:txBody>
          <a:bodyPr>
            <a:noAutofit/>
          </a:bodyPr>
          <a:lstStyle/>
          <a:p>
            <a:pPr>
              <a:spcBef>
                <a:spcPts val="300"/>
              </a:spcBef>
            </a:pPr>
            <a:r>
              <a:rPr lang="en-US" altLang="en-US" sz="2400" dirty="0"/>
              <a:t>If the stressful conditions that caused the bleaching subside, then the </a:t>
            </a:r>
            <a:r>
              <a:rPr lang="en-US" altLang="en-US" sz="2400" dirty="0" err="1"/>
              <a:t>zooxanthellae</a:t>
            </a:r>
            <a:r>
              <a:rPr lang="en-US" altLang="en-US" sz="2400" dirty="0"/>
              <a:t> will return and the colony will continue to grow, but if other pressures are present then the reef will suffer, as shown in Fig. 10 [10</a:t>
            </a:r>
            <a:r>
              <a:rPr lang="en-US" altLang="en-US" sz="2400" dirty="0" smtClean="0"/>
              <a:t>].</a:t>
            </a:r>
            <a:endParaRPr lang="en-US" altLang="en-US" sz="2400" dirty="0"/>
          </a:p>
        </p:txBody>
      </p:sp>
      <p:pic>
        <p:nvPicPr>
          <p:cNvPr id="6" name="Picture 5" descr="An illustration shows the timeline of coral bleaching.An illustration shows the steps in a timeline of coral bleaching. In the first step, the coral is healthy and the zooxanthellae are present in the coral tissue. A text above reads the first step reads, “Healthy coral- zooxanthellae in coral tissue.”&#10;The second step shows the zooxanthellae removed from the corals. The text above it reads, “Bleached coral- zooxanthellae expelled from tissue.”&#10;The third step shows filamentous algae surrounding the coral skeleton. The text above it reads, “Dead coral- skeleton covered in filamentous alga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736" y="3124200"/>
            <a:ext cx="3300345" cy="1944542"/>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Content Placeholder 4"/>
          <p:cNvSpPr>
            <a:spLocks noGrp="1"/>
          </p:cNvSpPr>
          <p:nvPr>
            <p:ph sz="quarter" idx="12"/>
          </p:nvPr>
        </p:nvSpPr>
        <p:spPr>
          <a:xfrm>
            <a:off x="457200" y="5181600"/>
            <a:ext cx="8382000" cy="1027258"/>
          </a:xfrm>
        </p:spPr>
        <p:txBody>
          <a:bodyPr>
            <a:normAutofit fontScale="55000" lnSpcReduction="20000"/>
          </a:bodyPr>
          <a:lstStyle/>
          <a:p>
            <a:pPr marL="0" indent="0" algn="ctr">
              <a:lnSpc>
                <a:spcPct val="120000"/>
              </a:lnSpc>
              <a:buNone/>
            </a:pPr>
            <a:r>
              <a:rPr lang="en-US" altLang="en-US" sz="3600" dirty="0"/>
              <a:t>Fig. 9: This graphic illustrates the timeline of coral bleaching. Note how the coral can recover from becoming bleached. </a:t>
            </a:r>
          </a:p>
          <a:p>
            <a:pPr marL="0" indent="0" algn="ctr">
              <a:lnSpc>
                <a:spcPct val="120000"/>
              </a:lnSpc>
              <a:buNone/>
            </a:pPr>
            <a:r>
              <a:rPr lang="en-US" altLang="en-US" sz="2900" dirty="0"/>
              <a:t>Source: http://</a:t>
            </a:r>
            <a:r>
              <a:rPr lang="en-US" altLang="en-US" sz="2900" dirty="0" smtClean="0"/>
              <a:t>ecosystemsatrisk.wikispaces.com</a:t>
            </a:r>
            <a:endParaRPr lang="en-US" altLang="en-US" sz="2900" dirty="0"/>
          </a:p>
        </p:txBody>
      </p:sp>
    </p:spTree>
    <p:extLst>
      <p:ext uri="{BB962C8B-B14F-4D97-AF65-F5344CB8AC3E}">
        <p14:creationId xmlns:p14="http://schemas.microsoft.com/office/powerpoint/2010/main" val="337273561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Ocean </a:t>
            </a:r>
            <a:r>
              <a:rPr lang="en-US" altLang="en-US" dirty="0" smtClean="0"/>
              <a:t>Acidification (1 of 4)</a:t>
            </a:r>
            <a:endParaRPr lang="en-US" dirty="0"/>
          </a:p>
        </p:txBody>
      </p:sp>
      <p:sp>
        <p:nvSpPr>
          <p:cNvPr id="5" name="Content Placeholder 4"/>
          <p:cNvSpPr>
            <a:spLocks noGrp="1"/>
          </p:cNvSpPr>
          <p:nvPr>
            <p:ph idx="1"/>
          </p:nvPr>
        </p:nvSpPr>
        <p:spPr>
          <a:xfrm>
            <a:off x="152400" y="1219200"/>
            <a:ext cx="8839200" cy="4906963"/>
          </a:xfrm>
        </p:spPr>
        <p:txBody>
          <a:bodyPr>
            <a:noAutofit/>
          </a:bodyPr>
          <a:lstStyle/>
          <a:p>
            <a:r>
              <a:rPr lang="en-US" altLang="en-US" b="1" dirty="0"/>
              <a:t>Ocean acidification</a:t>
            </a:r>
            <a:r>
              <a:rPr lang="en-US" altLang="en-US" dirty="0"/>
              <a:t> is caused by the absorption of carbon dioxide into the world</a:t>
            </a:r>
            <a:r>
              <a:rPr lang="ja-JP" altLang="en-US" dirty="0"/>
              <a:t>’</a:t>
            </a:r>
            <a:r>
              <a:rPr lang="en-US" altLang="ja-JP" dirty="0"/>
              <a:t>s oceans, causing the oceans’ pH to steadily decrease. This poses a severe threat to any calcifying organism, since a low pH can dissolve the bonds that binds its calcium carbonate shell or exoskeleton together and prevent the animal from building any further [17</a:t>
            </a:r>
            <a:r>
              <a:rPr lang="en-US" altLang="ja-JP" dirty="0" smtClean="0"/>
              <a:t>].</a:t>
            </a:r>
          </a:p>
          <a:p>
            <a:r>
              <a:rPr lang="en-US" altLang="en-US" dirty="0" smtClean="0"/>
              <a:t>Corals </a:t>
            </a:r>
            <a:r>
              <a:rPr lang="en-US" altLang="en-US" dirty="0"/>
              <a:t>build their skeletons out of calcium carbonate, making them one of the animals vulnerable to acidic oceans [5][10</a:t>
            </a:r>
            <a:r>
              <a:rPr lang="en-US" altLang="en-US" dirty="0" smtClean="0"/>
              <a:t>].</a:t>
            </a:r>
            <a:endParaRPr lang="en-US" altLang="en-US" dirty="0"/>
          </a:p>
        </p:txBody>
      </p:sp>
    </p:spTree>
    <p:extLst>
      <p:ext uri="{BB962C8B-B14F-4D97-AF65-F5344CB8AC3E}">
        <p14:creationId xmlns:p14="http://schemas.microsoft.com/office/powerpoint/2010/main" val="80924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Ocean Acidification </a:t>
            </a:r>
            <a:r>
              <a:rPr lang="en-US" altLang="en-US" dirty="0" smtClean="0"/>
              <a:t>(2 </a:t>
            </a:r>
            <a:r>
              <a:rPr lang="en-US" altLang="en-US" dirty="0"/>
              <a:t>of 4)</a:t>
            </a:r>
            <a:endParaRPr lang="en-US" dirty="0"/>
          </a:p>
        </p:txBody>
      </p:sp>
      <p:sp>
        <p:nvSpPr>
          <p:cNvPr id="4" name="Content Placeholder 3"/>
          <p:cNvSpPr>
            <a:spLocks noGrp="1"/>
          </p:cNvSpPr>
          <p:nvPr>
            <p:ph sz="quarter" idx="11"/>
          </p:nvPr>
        </p:nvSpPr>
        <p:spPr>
          <a:xfrm>
            <a:off x="228600" y="1447800"/>
            <a:ext cx="8686800" cy="1295400"/>
          </a:xfrm>
        </p:spPr>
        <p:txBody>
          <a:bodyPr>
            <a:normAutofit fontScale="85000" lnSpcReduction="20000"/>
          </a:bodyPr>
          <a:lstStyle/>
          <a:p>
            <a:pPr>
              <a:lnSpc>
                <a:spcPct val="120000"/>
              </a:lnSpc>
            </a:pPr>
            <a:r>
              <a:rPr lang="en-US" altLang="en-US" sz="2800" dirty="0"/>
              <a:t>In simpler terms, the more CO2 that is released into the atmosphere, the higher the rate at which the ocean becomes more acidic due to carbonic acid</a:t>
            </a:r>
            <a:r>
              <a:rPr lang="en-US" altLang="en-US" sz="2800" dirty="0" smtClean="0"/>
              <a:t>.</a:t>
            </a:r>
            <a:endParaRPr lang="en-US" altLang="en-US" sz="2800" dirty="0"/>
          </a:p>
        </p:txBody>
      </p:sp>
      <p:pic>
        <p:nvPicPr>
          <p:cNvPr id="6" name="Picture 5" descr="An illustration titled “The Acid Test The Process of Ocean Acidification” shows the carbon cycle. The graphical illustration shows emissions from the factories reaching the ocean. The first step reads, “Carbon dioxide (C O subscript 2) enters the atmosphere is absorbed by oceans.” The second step reads, “Dissolved in water C O subscript 2 creates carbonic acid (H subscript 2 C O subscript 3).” The third step reads, “The acid breaks down into bicarbonate (H C O subscript 3) and hydrogen ions (H superscript plus).” The fourth step reads, “Hydrogen ions react with carbonate in coral and shellfish.” The fifth step shows a small photo where corals are getting disintegrated. The fifth step reads, “The reaction harms shell growth and reproduction, eventually leading to disinteg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471" y="2907129"/>
            <a:ext cx="2656536" cy="2274471"/>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Content Placeholder 4"/>
          <p:cNvSpPr>
            <a:spLocks noGrp="1"/>
          </p:cNvSpPr>
          <p:nvPr>
            <p:ph sz="quarter" idx="12"/>
          </p:nvPr>
        </p:nvSpPr>
        <p:spPr>
          <a:xfrm>
            <a:off x="228600" y="5257800"/>
            <a:ext cx="8458200" cy="914400"/>
          </a:xfrm>
        </p:spPr>
        <p:txBody>
          <a:bodyPr>
            <a:noAutofit/>
          </a:bodyPr>
          <a:lstStyle/>
          <a:p>
            <a:pPr marL="0" indent="0" algn="ctr">
              <a:buNone/>
            </a:pPr>
            <a:r>
              <a:rPr lang="en-US" altLang="en-US" sz="2000" dirty="0"/>
              <a:t>Fig.10: This picture depicts the carbon cycle and outlines the issues associated with too much CO2 in the air. </a:t>
            </a:r>
          </a:p>
          <a:p>
            <a:pPr marL="0" indent="0" algn="ctr">
              <a:buNone/>
            </a:pPr>
            <a:r>
              <a:rPr lang="en-US" altLang="en-US" sz="1800" dirty="0"/>
              <a:t>Source: </a:t>
            </a:r>
            <a:r>
              <a:rPr lang="en-US" altLang="en-US" sz="1800" dirty="0" smtClean="0"/>
              <a:t>earthjustice.org</a:t>
            </a:r>
            <a:endParaRPr lang="en-US" altLang="en-US" sz="1800" dirty="0"/>
          </a:p>
        </p:txBody>
      </p:sp>
    </p:spTree>
    <p:extLst>
      <p:ext uri="{BB962C8B-B14F-4D97-AF65-F5344CB8AC3E}">
        <p14:creationId xmlns:p14="http://schemas.microsoft.com/office/powerpoint/2010/main" val="15255169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Ocean Acidification </a:t>
            </a:r>
            <a:r>
              <a:rPr lang="en-US" altLang="en-US" dirty="0" smtClean="0"/>
              <a:t>(3 </a:t>
            </a:r>
            <a:r>
              <a:rPr lang="en-US" altLang="en-US" dirty="0"/>
              <a:t>of 4)</a:t>
            </a:r>
            <a:endParaRPr lang="en-US" dirty="0"/>
          </a:p>
        </p:txBody>
      </p:sp>
      <p:sp>
        <p:nvSpPr>
          <p:cNvPr id="5" name="Content Placeholder 4"/>
          <p:cNvSpPr>
            <a:spLocks noGrp="1"/>
          </p:cNvSpPr>
          <p:nvPr>
            <p:ph idx="1"/>
          </p:nvPr>
        </p:nvSpPr>
        <p:spPr>
          <a:xfrm>
            <a:off x="152400" y="1219200"/>
            <a:ext cx="8839200" cy="4906963"/>
          </a:xfrm>
        </p:spPr>
        <p:txBody>
          <a:bodyPr>
            <a:noAutofit/>
          </a:bodyPr>
          <a:lstStyle/>
          <a:p>
            <a:r>
              <a:rPr lang="en-US" altLang="en-US" dirty="0" smtClean="0"/>
              <a:t>Studies show that such high levels of CO2 are actually changing the chemistry of the ocean. It is estimated that the oceans absorb a third of all CO2 emissions— that</a:t>
            </a:r>
            <a:r>
              <a:rPr lang="ja-JP" altLang="en-US" dirty="0" smtClean="0"/>
              <a:t>’</a:t>
            </a:r>
            <a:r>
              <a:rPr lang="en-US" altLang="ja-JP" dirty="0" smtClean="0"/>
              <a:t>s roughly</a:t>
            </a:r>
            <a:r>
              <a:rPr lang="en-US" altLang="ja-JP" i="1" dirty="0" smtClean="0"/>
              <a:t> </a:t>
            </a:r>
            <a:r>
              <a:rPr lang="en-US" altLang="ja-JP" b="1" dirty="0" smtClean="0"/>
              <a:t>22 million tons</a:t>
            </a:r>
            <a:r>
              <a:rPr lang="en-US" altLang="ja-JP" dirty="0" smtClean="0"/>
              <a:t> a day! [17] Regarding ocean acidification, UNESCO states: </a:t>
            </a:r>
          </a:p>
          <a:p>
            <a:pPr lvl="1"/>
            <a:r>
              <a:rPr lang="ja-JP" altLang="en-US" b="1" dirty="0" smtClean="0"/>
              <a:t>“</a:t>
            </a:r>
            <a:r>
              <a:rPr lang="en-US" altLang="ja-JP" i="1" dirty="0" smtClean="0"/>
              <a:t>Ocean acidity has increased by 30% since the beginning of the Industrial Revolution. This increase is </a:t>
            </a:r>
            <a:r>
              <a:rPr lang="en-US" altLang="ja-JP" b="1" i="1" dirty="0" smtClean="0"/>
              <a:t>100 times faster</a:t>
            </a:r>
            <a:r>
              <a:rPr lang="en-US" altLang="ja-JP" i="1" dirty="0" smtClean="0"/>
              <a:t> than any change in acidity experienced by marine organisms for at least the last 20 million years</a:t>
            </a:r>
            <a:r>
              <a:rPr lang="ja-JP" altLang="en-US" dirty="0" smtClean="0"/>
              <a:t>”</a:t>
            </a:r>
            <a:r>
              <a:rPr lang="en-US" altLang="ja-JP" dirty="0" smtClean="0"/>
              <a:t> [5].</a:t>
            </a:r>
            <a:endParaRPr lang="en-US" altLang="en-US" dirty="0"/>
          </a:p>
        </p:txBody>
      </p:sp>
    </p:spTree>
    <p:extLst>
      <p:ext uri="{BB962C8B-B14F-4D97-AF65-F5344CB8AC3E}">
        <p14:creationId xmlns:p14="http://schemas.microsoft.com/office/powerpoint/2010/main" val="253692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Ocean Acidification </a:t>
            </a:r>
            <a:r>
              <a:rPr lang="en-US" altLang="en-US" dirty="0" smtClean="0"/>
              <a:t>(4 </a:t>
            </a:r>
            <a:r>
              <a:rPr lang="en-US" altLang="en-US" dirty="0"/>
              <a:t>of 4)</a:t>
            </a:r>
            <a:endParaRPr lang="en-US" dirty="0"/>
          </a:p>
        </p:txBody>
      </p:sp>
      <p:sp>
        <p:nvSpPr>
          <p:cNvPr id="4" name="Content Placeholder 3"/>
          <p:cNvSpPr>
            <a:spLocks noGrp="1"/>
          </p:cNvSpPr>
          <p:nvPr>
            <p:ph sz="quarter" idx="11"/>
          </p:nvPr>
        </p:nvSpPr>
        <p:spPr>
          <a:xfrm>
            <a:off x="304800" y="1371601"/>
            <a:ext cx="8534400" cy="1066800"/>
          </a:xfrm>
        </p:spPr>
        <p:txBody>
          <a:bodyPr>
            <a:noAutofit/>
          </a:bodyPr>
          <a:lstStyle/>
          <a:p>
            <a:r>
              <a:rPr lang="en-US" altLang="en-US" sz="2400" dirty="0"/>
              <a:t>We have yet to learn how to reverse the process of ocean acidification, but scientists and lawmakers are working to at least slow it down</a:t>
            </a:r>
            <a:r>
              <a:rPr lang="en-US" altLang="en-US" sz="2400" dirty="0" smtClean="0"/>
              <a:t>.</a:t>
            </a:r>
            <a:endParaRPr lang="en-US" altLang="en-US" sz="2400" dirty="0"/>
          </a:p>
        </p:txBody>
      </p:sp>
      <p:pic>
        <p:nvPicPr>
          <p:cNvPr id="6" name="Picture 5" descr="An illustration shows the average ocean surface pH in the pre-industrial era.An illustration shows the globe with oceans marked with changes in Average Surface pH (pre-industrial 1700s to today). A scale reads from negative.12 to 0. The central regions of the South Atlantic Ocean and the North Atlantic Ocean have an average pH, which lies between negative 0.07 and negative 0.04. The entire region of North Pacific Ocean has an average pH between negative 0.05 and negative 0.07. The average pH near the coastal areas of Greenland, closer to the artic regions is around negative 0.1 to negative 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399" y="2668369"/>
            <a:ext cx="3431266" cy="2248411"/>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Content Placeholder 4"/>
          <p:cNvSpPr>
            <a:spLocks noGrp="1"/>
          </p:cNvSpPr>
          <p:nvPr>
            <p:ph sz="quarter" idx="12"/>
          </p:nvPr>
        </p:nvSpPr>
        <p:spPr>
          <a:xfrm>
            <a:off x="304800" y="5105400"/>
            <a:ext cx="8686800" cy="1066800"/>
          </a:xfrm>
        </p:spPr>
        <p:txBody>
          <a:bodyPr>
            <a:normAutofit fontScale="70000" lnSpcReduction="20000"/>
          </a:bodyPr>
          <a:lstStyle/>
          <a:p>
            <a:pPr marL="0" indent="0" algn="ctr">
              <a:lnSpc>
                <a:spcPct val="120000"/>
              </a:lnSpc>
              <a:buNone/>
            </a:pPr>
            <a:r>
              <a:rPr lang="en-US" altLang="en-US" sz="2800" dirty="0"/>
              <a:t>Fig. 11: This image shows how much the average surface pH has gone down since the pre-industrial era. </a:t>
            </a:r>
          </a:p>
          <a:p>
            <a:pPr marL="0" indent="0" algn="ctr">
              <a:lnSpc>
                <a:spcPct val="120000"/>
              </a:lnSpc>
              <a:buNone/>
            </a:pPr>
            <a:r>
              <a:rPr lang="en-US" altLang="en-US" dirty="0"/>
              <a:t>Source: </a:t>
            </a:r>
            <a:r>
              <a:rPr lang="en-US" altLang="en-US" dirty="0" smtClean="0"/>
              <a:t>insideclimatenews.org</a:t>
            </a:r>
            <a:endParaRPr lang="en-US" altLang="en-US" dirty="0"/>
          </a:p>
        </p:txBody>
      </p:sp>
    </p:spTree>
    <p:extLst>
      <p:ext uri="{BB962C8B-B14F-4D97-AF65-F5344CB8AC3E}">
        <p14:creationId xmlns:p14="http://schemas.microsoft.com/office/powerpoint/2010/main" val="186219099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Marine </a:t>
            </a:r>
            <a:r>
              <a:rPr lang="en-US" altLang="en-US" dirty="0" smtClean="0"/>
              <a:t>Debris (1 of 4)</a:t>
            </a:r>
            <a:endParaRPr lang="en-US" dirty="0"/>
          </a:p>
        </p:txBody>
      </p:sp>
      <p:sp>
        <p:nvSpPr>
          <p:cNvPr id="4" name="Content Placeholder 3"/>
          <p:cNvSpPr>
            <a:spLocks noGrp="1"/>
          </p:cNvSpPr>
          <p:nvPr>
            <p:ph sz="quarter" idx="11"/>
          </p:nvPr>
        </p:nvSpPr>
        <p:spPr>
          <a:xfrm>
            <a:off x="304800" y="1295400"/>
            <a:ext cx="8534400" cy="1600200"/>
          </a:xfrm>
        </p:spPr>
        <p:txBody>
          <a:bodyPr>
            <a:noAutofit/>
          </a:bodyPr>
          <a:lstStyle/>
          <a:p>
            <a:pPr marL="457200" indent="-457200"/>
            <a:r>
              <a:rPr lang="en-US" altLang="en-US" sz="2400" dirty="0"/>
              <a:t>Another form of pollution that is impacting coral reefs is marine debris. Marine debris is man-made trash bits that can range from a huge abandoned fishing net to a forgotten plastic bag and many things in between</a:t>
            </a:r>
            <a:r>
              <a:rPr lang="en-US" altLang="en-US" sz="2400" dirty="0" smtClean="0"/>
              <a:t>.</a:t>
            </a:r>
            <a:endParaRPr lang="en-US" altLang="en-US" sz="2400" dirty="0"/>
          </a:p>
        </p:txBody>
      </p:sp>
      <p:pic>
        <p:nvPicPr>
          <p:cNvPr id="6" name="Picture 5" descr="A photo shows a big plastic cover stuck on a coral re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955999"/>
            <a:ext cx="2206014" cy="222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Content Placeholder 4"/>
          <p:cNvSpPr>
            <a:spLocks noGrp="1"/>
          </p:cNvSpPr>
          <p:nvPr>
            <p:ph sz="quarter" idx="12"/>
          </p:nvPr>
        </p:nvSpPr>
        <p:spPr/>
        <p:txBody>
          <a:bodyPr>
            <a:normAutofit/>
          </a:bodyPr>
          <a:lstStyle/>
          <a:p>
            <a:pPr marL="0" indent="0" algn="ctr">
              <a:buNone/>
            </a:pPr>
            <a:r>
              <a:rPr lang="en-US" altLang="en-US" sz="2400" dirty="0"/>
              <a:t>Fig. 12: A plastic bag wrapped around a coral. </a:t>
            </a:r>
          </a:p>
          <a:p>
            <a:pPr marL="0" indent="0" algn="ctr">
              <a:buNone/>
            </a:pPr>
            <a:r>
              <a:rPr lang="en-US" altLang="en-US" sz="1800" dirty="0"/>
              <a:t>Source: </a:t>
            </a:r>
            <a:r>
              <a:rPr lang="en-US" altLang="en-US" sz="1800" dirty="0" smtClean="0"/>
              <a:t>noaa.gov</a:t>
            </a:r>
            <a:endParaRPr lang="en-US" altLang="en-US" sz="1800" dirty="0"/>
          </a:p>
        </p:txBody>
      </p:sp>
    </p:spTree>
    <p:extLst>
      <p:ext uri="{BB962C8B-B14F-4D97-AF65-F5344CB8AC3E}">
        <p14:creationId xmlns:p14="http://schemas.microsoft.com/office/powerpoint/2010/main" val="151224669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Marine Debris </a:t>
            </a:r>
            <a:r>
              <a:rPr lang="en-US" altLang="en-US" dirty="0" smtClean="0"/>
              <a:t>(2 </a:t>
            </a:r>
            <a:r>
              <a:rPr lang="en-US" altLang="en-US" dirty="0"/>
              <a:t>of 4)</a:t>
            </a:r>
            <a:endParaRPr lang="en-US" dirty="0"/>
          </a:p>
        </p:txBody>
      </p:sp>
      <p:pic>
        <p:nvPicPr>
          <p:cNvPr id="6" name="Picture 5" descr="A photo shows a turtle entangled in a fishing net under the 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545" y="1536414"/>
            <a:ext cx="5071110" cy="356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Content Placeholder 4"/>
          <p:cNvSpPr>
            <a:spLocks noGrp="1"/>
          </p:cNvSpPr>
          <p:nvPr>
            <p:ph sz="quarter" idx="12"/>
          </p:nvPr>
        </p:nvSpPr>
        <p:spPr>
          <a:xfrm>
            <a:off x="1219200" y="5257800"/>
            <a:ext cx="6705600" cy="838200"/>
          </a:xfrm>
        </p:spPr>
        <p:txBody>
          <a:bodyPr>
            <a:normAutofit fontScale="47500" lnSpcReduction="20000"/>
          </a:bodyPr>
          <a:lstStyle/>
          <a:p>
            <a:pPr marL="0" indent="0" algn="ctr">
              <a:buNone/>
            </a:pPr>
            <a:r>
              <a:rPr lang="en-US" altLang="en-US" sz="4000" dirty="0"/>
              <a:t>Fig. 13: Sea turtles are especially susceptible to entanglement. </a:t>
            </a:r>
          </a:p>
          <a:p>
            <a:pPr marL="0" indent="0" algn="ctr">
              <a:buNone/>
            </a:pPr>
            <a:r>
              <a:rPr lang="en-US" altLang="en-US" sz="3800" dirty="0"/>
              <a:t>Source: </a:t>
            </a:r>
            <a:r>
              <a:rPr lang="en-US" altLang="en-US" sz="3800" dirty="0" smtClean="0"/>
              <a:t>ghostfishing.org</a:t>
            </a:r>
            <a:endParaRPr lang="en-US" altLang="en-US" sz="3800" dirty="0"/>
          </a:p>
        </p:txBody>
      </p:sp>
    </p:spTree>
    <p:extLst>
      <p:ext uri="{BB962C8B-B14F-4D97-AF65-F5344CB8AC3E}">
        <p14:creationId xmlns:p14="http://schemas.microsoft.com/office/powerpoint/2010/main" val="121708728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Marine Debris </a:t>
            </a:r>
            <a:r>
              <a:rPr lang="en-US" altLang="en-US" dirty="0" smtClean="0"/>
              <a:t>(3 </a:t>
            </a:r>
            <a:r>
              <a:rPr lang="en-US" altLang="en-US" dirty="0"/>
              <a:t>of 4)</a:t>
            </a:r>
            <a:endParaRPr lang="en-US" dirty="0"/>
          </a:p>
        </p:txBody>
      </p:sp>
      <p:sp>
        <p:nvSpPr>
          <p:cNvPr id="4" name="Content Placeholder 3"/>
          <p:cNvSpPr>
            <a:spLocks noGrp="1"/>
          </p:cNvSpPr>
          <p:nvPr>
            <p:ph sz="quarter" idx="11"/>
          </p:nvPr>
        </p:nvSpPr>
        <p:spPr>
          <a:xfrm>
            <a:off x="152400" y="1371600"/>
            <a:ext cx="8763000" cy="1905000"/>
          </a:xfrm>
        </p:spPr>
        <p:txBody>
          <a:bodyPr>
            <a:noAutofit/>
          </a:bodyPr>
          <a:lstStyle/>
          <a:p>
            <a:r>
              <a:rPr lang="en-US" altLang="en-US" sz="2400" dirty="0"/>
              <a:t>Marine debris can harm reefs in many different ways. Plastic bags can smother corals, large pieces of debris such as tires or plywood can crush or break corals, and the animals that live in reef ecosystems can become entangled or die from ingesting bits of trash [14]. </a:t>
            </a:r>
          </a:p>
        </p:txBody>
      </p:sp>
      <p:pic>
        <p:nvPicPr>
          <p:cNvPr id="6" name="Picture 5" descr="A photograph shows a tire submerged in the seabed among reef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1400" y="3476767"/>
            <a:ext cx="2460339" cy="184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Content Placeholder 4"/>
          <p:cNvSpPr>
            <a:spLocks noGrp="1"/>
          </p:cNvSpPr>
          <p:nvPr>
            <p:ph sz="quarter" idx="12"/>
          </p:nvPr>
        </p:nvSpPr>
        <p:spPr>
          <a:xfrm>
            <a:off x="457200" y="5410200"/>
            <a:ext cx="8115300" cy="838200"/>
          </a:xfrm>
        </p:spPr>
        <p:txBody>
          <a:bodyPr>
            <a:normAutofit fontScale="70000" lnSpcReduction="20000"/>
          </a:bodyPr>
          <a:lstStyle/>
          <a:p>
            <a:pPr marL="0" indent="0" algn="ctr">
              <a:buNone/>
            </a:pPr>
            <a:r>
              <a:rPr lang="en-US" altLang="en-US" sz="2800" dirty="0"/>
              <a:t>Fig. 14: Abandoned car tires are among the many trash objects found on reefs. </a:t>
            </a:r>
          </a:p>
          <a:p>
            <a:pPr marL="0" indent="0" algn="ctr">
              <a:buNone/>
            </a:pPr>
            <a:r>
              <a:rPr lang="en-US" altLang="en-US" sz="2000" dirty="0"/>
              <a:t>Source: </a:t>
            </a:r>
            <a:r>
              <a:rPr lang="en-US" altLang="en-US" sz="2000" dirty="0" smtClean="0"/>
              <a:t>noaa.gov</a:t>
            </a:r>
            <a:endParaRPr lang="en-US" altLang="en-US" sz="2000" dirty="0"/>
          </a:p>
        </p:txBody>
      </p:sp>
    </p:spTree>
    <p:extLst>
      <p:ext uri="{BB962C8B-B14F-4D97-AF65-F5344CB8AC3E}">
        <p14:creationId xmlns:p14="http://schemas.microsoft.com/office/powerpoint/2010/main" val="155213064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Marine Debris </a:t>
            </a:r>
            <a:r>
              <a:rPr lang="en-US" altLang="en-US" dirty="0" smtClean="0"/>
              <a:t>(4 </a:t>
            </a:r>
            <a:r>
              <a:rPr lang="en-US" altLang="en-US" dirty="0"/>
              <a:t>of 4)</a:t>
            </a:r>
            <a:endParaRPr lang="en-US" dirty="0"/>
          </a:p>
        </p:txBody>
      </p:sp>
      <p:sp>
        <p:nvSpPr>
          <p:cNvPr id="4" name="Content Placeholder 3"/>
          <p:cNvSpPr>
            <a:spLocks noGrp="1"/>
          </p:cNvSpPr>
          <p:nvPr>
            <p:ph sz="quarter" idx="11"/>
          </p:nvPr>
        </p:nvSpPr>
        <p:spPr>
          <a:xfrm>
            <a:off x="228600" y="1371601"/>
            <a:ext cx="8763000" cy="1524000"/>
          </a:xfrm>
        </p:spPr>
        <p:txBody>
          <a:bodyPr>
            <a:noAutofit/>
          </a:bodyPr>
          <a:lstStyle/>
          <a:p>
            <a:r>
              <a:rPr lang="en-US" altLang="en-US" sz="2400" dirty="0"/>
              <a:t>Sometimes the destructive force of storms and floods will contribute to the amount of marine debris in the water, but the majority of trash in the water comes from the negligence of humans such as fishermen and beachgoers [17].  </a:t>
            </a:r>
          </a:p>
        </p:txBody>
      </p:sp>
      <p:pic>
        <p:nvPicPr>
          <p:cNvPr id="6" name="Picture 5" descr="A photo shows marine debris consisting of cigarette butts, medicine cover, plastic bags, and other plastic produc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7090" y="2895600"/>
            <a:ext cx="3218159" cy="220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2"/>
          </p:nvPr>
        </p:nvSpPr>
        <p:spPr/>
        <p:txBody>
          <a:bodyPr>
            <a:normAutofit fontScale="92500" lnSpcReduction="10000"/>
          </a:bodyPr>
          <a:lstStyle/>
          <a:p>
            <a:pPr marL="0" indent="0" algn="ctr">
              <a:buNone/>
            </a:pPr>
            <a:r>
              <a:rPr lang="en-US" altLang="en-US" sz="2800" dirty="0"/>
              <a:t>Fig. 15 Marine Debris</a:t>
            </a:r>
          </a:p>
          <a:p>
            <a:pPr marL="0" indent="0" algn="ctr">
              <a:buNone/>
            </a:pPr>
            <a:r>
              <a:rPr lang="en-US" altLang="en-US" sz="2300" dirty="0"/>
              <a:t>Source: http://</a:t>
            </a:r>
            <a:r>
              <a:rPr lang="en-US" altLang="en-US" sz="2300" dirty="0" smtClean="0"/>
              <a:t>oceantoday.noaa.gov/marinedebris/welcome.html</a:t>
            </a:r>
            <a:endParaRPr lang="en-US" altLang="en-US" sz="2300" dirty="0"/>
          </a:p>
        </p:txBody>
      </p:sp>
    </p:spTree>
    <p:extLst>
      <p:ext uri="{BB962C8B-B14F-4D97-AF65-F5344CB8AC3E}">
        <p14:creationId xmlns:p14="http://schemas.microsoft.com/office/powerpoint/2010/main" val="364812133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3140075" algn="l"/>
              </a:tabLst>
            </a:pPr>
            <a:r>
              <a:rPr lang="en-US" altLang="en-US" dirty="0"/>
              <a:t>The Giant Ocean </a:t>
            </a:r>
            <a:r>
              <a:rPr lang="en-US" altLang="en-US" dirty="0" smtClean="0"/>
              <a:t>Tank (1 of 3)</a:t>
            </a:r>
            <a:endParaRPr lang="en-US" dirty="0"/>
          </a:p>
        </p:txBody>
      </p:sp>
      <p:sp>
        <p:nvSpPr>
          <p:cNvPr id="3" name="Content Placeholder 2"/>
          <p:cNvSpPr>
            <a:spLocks noGrp="1"/>
          </p:cNvSpPr>
          <p:nvPr>
            <p:ph idx="1"/>
          </p:nvPr>
        </p:nvSpPr>
        <p:spPr/>
        <p:txBody>
          <a:bodyPr>
            <a:normAutofit/>
          </a:bodyPr>
          <a:lstStyle/>
          <a:p>
            <a:pPr>
              <a:spcBef>
                <a:spcPts val="2400"/>
              </a:spcBef>
            </a:pPr>
            <a:r>
              <a:rPr lang="en-US" altLang="en-US" dirty="0"/>
              <a:t>The Giant Ocean Tank (GOT) at the New England Aquarium (</a:t>
            </a:r>
            <a:r>
              <a:rPr lang="en-US" altLang="en-US" dirty="0" err="1"/>
              <a:t>NEAq</a:t>
            </a:r>
            <a:r>
              <a:rPr lang="en-US" altLang="en-US" dirty="0"/>
              <a:t>) is a 200,000-gallon exhibit that is meant to replicate a Caribbean coral reef ecosystem. It proudly boasts over 2,000 animals of about 130 different species coexisting around a fake reef—that meaning corals made of fiberglass instead of living creatures surrounded by calcium carbonate</a:t>
            </a:r>
            <a:r>
              <a:rPr lang="en-US" altLang="en-US" dirty="0" smtClean="0"/>
              <a:t>.</a:t>
            </a:r>
            <a:endParaRPr lang="en-US" altLang="en-US" dirty="0"/>
          </a:p>
        </p:txBody>
      </p:sp>
    </p:spTree>
    <p:extLst>
      <p:ext uri="{BB962C8B-B14F-4D97-AF65-F5344CB8AC3E}">
        <p14:creationId xmlns:p14="http://schemas.microsoft.com/office/powerpoint/2010/main" val="2490716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228600"/>
            <a:ext cx="8032638" cy="1004011"/>
          </a:xfrm>
        </p:spPr>
        <p:txBody>
          <a:bodyPr/>
          <a:lstStyle/>
          <a:p>
            <a:r>
              <a:rPr lang="en-US" altLang="en-US" dirty="0"/>
              <a:t>Pollution </a:t>
            </a:r>
            <a:r>
              <a:rPr lang="en-US" altLang="en-US" dirty="0" smtClean="0"/>
              <a:t>Solutions (1 of 2)</a:t>
            </a:r>
            <a:endParaRPr lang="en-US" dirty="0"/>
          </a:p>
        </p:txBody>
      </p:sp>
      <p:sp>
        <p:nvSpPr>
          <p:cNvPr id="4" name="Content Placeholder 3"/>
          <p:cNvSpPr>
            <a:spLocks noGrp="1"/>
          </p:cNvSpPr>
          <p:nvPr>
            <p:ph sz="quarter" idx="11"/>
          </p:nvPr>
        </p:nvSpPr>
        <p:spPr>
          <a:xfrm>
            <a:off x="304800" y="1295400"/>
            <a:ext cx="8763000" cy="1905000"/>
          </a:xfrm>
        </p:spPr>
        <p:txBody>
          <a:bodyPr>
            <a:noAutofit/>
          </a:bodyPr>
          <a:lstStyle/>
          <a:p>
            <a:r>
              <a:rPr lang="en-US" altLang="en-US" sz="2400" dirty="0"/>
              <a:t>Yes, the future seems grim for coral reefs, but there are people who are making great efforts to rehabilitate degraded reefs back to their magnificent glory. </a:t>
            </a:r>
          </a:p>
          <a:p>
            <a:r>
              <a:rPr lang="en-US" altLang="en-US" sz="2400" dirty="0"/>
              <a:t>Among them is Ken </a:t>
            </a:r>
            <a:r>
              <a:rPr lang="en-US" altLang="en-US" sz="2400" dirty="0" err="1"/>
              <a:t>Nedimyer</a:t>
            </a:r>
            <a:r>
              <a:rPr lang="en-US" altLang="en-US" sz="2400" dirty="0"/>
              <a:t> and his team at the Coral Restoration Foundation</a:t>
            </a:r>
            <a:r>
              <a:rPr lang="en-US" altLang="en-US" sz="2400" dirty="0" smtClean="0"/>
              <a:t>.</a:t>
            </a:r>
            <a:endParaRPr lang="en-US" altLang="en-US" sz="2400" dirty="0"/>
          </a:p>
        </p:txBody>
      </p:sp>
      <p:pic>
        <p:nvPicPr>
          <p:cNvPr id="6" name="Picture 5" descr="A logo reads, “Coral Restoration Found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876" y="3352800"/>
            <a:ext cx="3321161" cy="1734855"/>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Content Placeholder 4"/>
          <p:cNvSpPr>
            <a:spLocks noGrp="1"/>
          </p:cNvSpPr>
          <p:nvPr>
            <p:ph sz="quarter" idx="12"/>
          </p:nvPr>
        </p:nvSpPr>
        <p:spPr/>
        <p:txBody>
          <a:bodyPr>
            <a:normAutofit fontScale="62500" lnSpcReduction="20000"/>
          </a:bodyPr>
          <a:lstStyle/>
          <a:p>
            <a:pPr marL="0" indent="0" algn="ctr">
              <a:buNone/>
            </a:pPr>
            <a:r>
              <a:rPr lang="en-US" altLang="en-US" sz="3200" dirty="0"/>
              <a:t>Fig. 16: The logo for the Coral Restoration Foundation™. </a:t>
            </a:r>
            <a:endParaRPr lang="en-US" altLang="en-US" sz="3200" dirty="0" smtClean="0"/>
          </a:p>
          <a:p>
            <a:pPr marL="0" indent="0" algn="ctr">
              <a:buNone/>
            </a:pPr>
            <a:r>
              <a:rPr lang="en-US" altLang="en-US" sz="2800" dirty="0" smtClean="0"/>
              <a:t>Source</a:t>
            </a:r>
            <a:r>
              <a:rPr lang="en-US" altLang="en-US" sz="2800" dirty="0"/>
              <a:t>: coralrestoration.org Trademarked logo of the Coral Restoration Foundation (coralrestoration.org</a:t>
            </a:r>
            <a:r>
              <a:rPr lang="en-US" altLang="en-US" sz="2800" dirty="0" smtClean="0"/>
              <a:t>).</a:t>
            </a:r>
            <a:endParaRPr lang="en-US" altLang="en-US" sz="2800" dirty="0"/>
          </a:p>
        </p:txBody>
      </p:sp>
    </p:spTree>
    <p:extLst>
      <p:ext uri="{BB962C8B-B14F-4D97-AF65-F5344CB8AC3E}">
        <p14:creationId xmlns:p14="http://schemas.microsoft.com/office/powerpoint/2010/main" val="379299344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Pollution Solutions </a:t>
            </a:r>
            <a:r>
              <a:rPr lang="en-US" altLang="en-US" dirty="0" smtClean="0"/>
              <a:t>(2 </a:t>
            </a:r>
            <a:r>
              <a:rPr lang="en-US" altLang="en-US" dirty="0"/>
              <a:t>of 2)</a:t>
            </a:r>
            <a:endParaRPr lang="en-US" dirty="0"/>
          </a:p>
        </p:txBody>
      </p:sp>
      <p:pic>
        <p:nvPicPr>
          <p:cNvPr id="6" name="Picture 2" descr="A figure shows 10 things one can do for trash-free seas.The first tip is “CAN IT” which reads, “Use a trash with lid.” The second tip is “TAP IT,” which reads, “Drink tap water in a reusable bottle.” The third tip is “STOW IT,” which reads, “Be a green boater with ocean conservancy’s good mate program.” The fourth tip is “BUTT IN,” which reads, “write your legislator asking for policies that address ocean trash.” The fifth tip is “REMOVE IT,” which reads, “clean up with the international coastal cleanup www.signuptocleanup.org” &#10;The sixth tip “BUTT OUT,” which reads, “Use an ashtray so cigarette butts don’t reach waterways and the ocean.” The seventh tip “RECYCLE IT,” which reads, “Go the extra mile to sort and separate items that can be recycled.” The eighth tip “REUSE IT,” which reads, “take along your reusable coffee mug, picnic supplies or shopping bags.” The ninth tip “REFUSE IT,” reads, “Buy less to reduce the amount of manufactured items winding up as trash in the ocean.” The tenth tip “REINVENT IT,” reads, “Send emails to companies asking them to reduce packaging and create new ocean-friendly material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31" y="1600200"/>
            <a:ext cx="2440289" cy="314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2"/>
          </p:nvPr>
        </p:nvSpPr>
        <p:spPr>
          <a:xfrm>
            <a:off x="152400" y="4817288"/>
            <a:ext cx="4343400" cy="1354912"/>
          </a:xfrm>
        </p:spPr>
        <p:txBody>
          <a:bodyPr>
            <a:normAutofit fontScale="25000" lnSpcReduction="20000"/>
          </a:bodyPr>
          <a:lstStyle/>
          <a:p>
            <a:pPr marL="0" indent="0">
              <a:lnSpc>
                <a:spcPct val="120000"/>
              </a:lnSpc>
              <a:buNone/>
            </a:pPr>
            <a:r>
              <a:rPr lang="en-US" altLang="en-US" sz="8000" dirty="0"/>
              <a:t>Fig. 18: Some things you can do to keep the oceans clean, even if you don</a:t>
            </a:r>
            <a:r>
              <a:rPr lang="ja-JP" altLang="en-US" sz="8000" dirty="0"/>
              <a:t>’</a:t>
            </a:r>
            <a:r>
              <a:rPr lang="en-US" altLang="ja-JP" sz="8000" dirty="0"/>
              <a:t>t live near the coast! </a:t>
            </a:r>
          </a:p>
          <a:p>
            <a:pPr marL="0" indent="0">
              <a:lnSpc>
                <a:spcPct val="120000"/>
              </a:lnSpc>
              <a:buNone/>
            </a:pPr>
            <a:r>
              <a:rPr lang="en-US" altLang="ja-JP" sz="7200" dirty="0"/>
              <a:t>Source: </a:t>
            </a:r>
            <a:r>
              <a:rPr lang="en-US" altLang="ja-JP" sz="7200" dirty="0" smtClean="0"/>
              <a:t>oceanconservancy.org</a:t>
            </a:r>
            <a:endParaRPr lang="en-US" altLang="en-US" sz="7200" dirty="0"/>
          </a:p>
        </p:txBody>
      </p:sp>
      <p:sp>
        <p:nvSpPr>
          <p:cNvPr id="4" name="Content Placeholder 3"/>
          <p:cNvSpPr>
            <a:spLocks noGrp="1"/>
          </p:cNvSpPr>
          <p:nvPr>
            <p:ph sz="quarter" idx="11"/>
          </p:nvPr>
        </p:nvSpPr>
        <p:spPr>
          <a:xfrm>
            <a:off x="4343400" y="1524000"/>
            <a:ext cx="4572000" cy="4572000"/>
          </a:xfrm>
        </p:spPr>
        <p:txBody>
          <a:bodyPr>
            <a:normAutofit fontScale="92500" lnSpcReduction="10000"/>
          </a:bodyPr>
          <a:lstStyle/>
          <a:p>
            <a:pPr>
              <a:lnSpc>
                <a:spcPct val="110000"/>
              </a:lnSpc>
            </a:pPr>
            <a:r>
              <a:rPr lang="en-US" altLang="en-US" dirty="0"/>
              <a:t>The Coral Restoration Foundation is only one of many organizations trying to save what</a:t>
            </a:r>
            <a:r>
              <a:rPr lang="ja-JP" altLang="en-US" dirty="0"/>
              <a:t>’</a:t>
            </a:r>
            <a:r>
              <a:rPr lang="en-US" altLang="ja-JP" dirty="0"/>
              <a:t>s left of our coral reefs. While people like Ken are making great progress in the preservation of coral reefs, ordinary people are making choices every day to help clean up the oceans and save these beautiful ecosystems</a:t>
            </a:r>
            <a:r>
              <a:rPr lang="en-US" altLang="ja-JP" dirty="0" smtClean="0"/>
              <a:t>.</a:t>
            </a:r>
            <a:endParaRPr lang="en-US" altLang="en-US" dirty="0"/>
          </a:p>
        </p:txBody>
      </p:sp>
    </p:spTree>
    <p:extLst>
      <p:ext uri="{BB962C8B-B14F-4D97-AF65-F5344CB8AC3E}">
        <p14:creationId xmlns:p14="http://schemas.microsoft.com/office/powerpoint/2010/main" val="14114602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Coral Restoration Foundation</a:t>
            </a:r>
            <a:endParaRPr lang="en-US" dirty="0"/>
          </a:p>
        </p:txBody>
      </p:sp>
      <p:pic>
        <p:nvPicPr>
          <p:cNvPr id="6" name="Picture 5" descr="A photo shows a Scuba diver checking a tree in a “Coral Nurs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347" y="1676400"/>
            <a:ext cx="2063723" cy="3093345"/>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Content Placeholder 4"/>
          <p:cNvSpPr>
            <a:spLocks noGrp="1"/>
          </p:cNvSpPr>
          <p:nvPr>
            <p:ph sz="quarter" idx="12"/>
          </p:nvPr>
        </p:nvSpPr>
        <p:spPr>
          <a:xfrm>
            <a:off x="304800" y="5029200"/>
            <a:ext cx="3810000" cy="1066800"/>
          </a:xfrm>
        </p:spPr>
        <p:txBody>
          <a:bodyPr>
            <a:normAutofit fontScale="92500" lnSpcReduction="10000"/>
          </a:bodyPr>
          <a:lstStyle/>
          <a:p>
            <a:pPr marL="0" indent="0">
              <a:buNone/>
            </a:pPr>
            <a:r>
              <a:rPr lang="en-US" altLang="en-US" sz="2400" dirty="0"/>
              <a:t>Fig. 17: A diver attends to the coral nursery </a:t>
            </a:r>
            <a:r>
              <a:rPr lang="ja-JP" altLang="en-US" sz="2400" dirty="0"/>
              <a:t>“</a:t>
            </a:r>
            <a:r>
              <a:rPr lang="en-US" altLang="ja-JP" sz="2400" dirty="0"/>
              <a:t>trees.</a:t>
            </a:r>
            <a:r>
              <a:rPr lang="ja-JP" altLang="en-US" sz="2400" dirty="0"/>
              <a:t>”</a:t>
            </a:r>
            <a:r>
              <a:rPr lang="en-US" altLang="ja-JP" sz="2400" dirty="0"/>
              <a:t> </a:t>
            </a:r>
          </a:p>
          <a:p>
            <a:pPr marL="0" indent="0">
              <a:buNone/>
            </a:pPr>
            <a:r>
              <a:rPr lang="en-US" altLang="ja-JP" sz="1900" dirty="0"/>
              <a:t>Source: </a:t>
            </a:r>
            <a:r>
              <a:rPr lang="en-US" altLang="ja-JP" sz="1900" dirty="0" smtClean="0"/>
              <a:t>floridasportsman.com</a:t>
            </a:r>
            <a:endParaRPr lang="en-US" altLang="en-US" sz="1900" dirty="0"/>
          </a:p>
        </p:txBody>
      </p:sp>
      <p:sp>
        <p:nvSpPr>
          <p:cNvPr id="4" name="Content Placeholder 3"/>
          <p:cNvSpPr>
            <a:spLocks noGrp="1"/>
          </p:cNvSpPr>
          <p:nvPr>
            <p:ph sz="quarter" idx="11"/>
          </p:nvPr>
        </p:nvSpPr>
        <p:spPr>
          <a:xfrm>
            <a:off x="4191000" y="1600200"/>
            <a:ext cx="4800600" cy="4572000"/>
          </a:xfrm>
        </p:spPr>
        <p:txBody>
          <a:bodyPr>
            <a:noAutofit/>
          </a:bodyPr>
          <a:lstStyle/>
          <a:p>
            <a:r>
              <a:rPr lang="en-US" altLang="en-US" sz="2400" dirty="0" smtClean="0"/>
              <a:t>This nonprofit group based in the Florida Keys works to grow two kinds of hard, fast-growing, branching corals, </a:t>
            </a:r>
            <a:r>
              <a:rPr lang="en-US" altLang="en-US" sz="2400" dirty="0" err="1" smtClean="0"/>
              <a:t>Staghorn</a:t>
            </a:r>
            <a:r>
              <a:rPr lang="en-US" altLang="en-US" sz="2400" dirty="0" smtClean="0"/>
              <a:t> (</a:t>
            </a:r>
            <a:r>
              <a:rPr lang="en-US" altLang="en-US" sz="2400" i="1" dirty="0" err="1" smtClean="0"/>
              <a:t>Acropora</a:t>
            </a:r>
            <a:r>
              <a:rPr lang="en-US" altLang="en-US" sz="2400" i="1" dirty="0" smtClean="0"/>
              <a:t> </a:t>
            </a:r>
            <a:r>
              <a:rPr lang="en-US" altLang="en-US" sz="2400" i="1" dirty="0" err="1" smtClean="0"/>
              <a:t>cervicornis</a:t>
            </a:r>
            <a:r>
              <a:rPr lang="en-US" altLang="en-US" sz="2400" dirty="0" smtClean="0"/>
              <a:t>) and Elkhorn (</a:t>
            </a:r>
            <a:r>
              <a:rPr lang="en-US" altLang="en-US" sz="2400" i="1" dirty="0" err="1" smtClean="0"/>
              <a:t>Acropora</a:t>
            </a:r>
            <a:r>
              <a:rPr lang="en-US" altLang="en-US" sz="2400" i="1" dirty="0" smtClean="0"/>
              <a:t> </a:t>
            </a:r>
            <a:r>
              <a:rPr lang="en-US" altLang="en-US" sz="2400" i="1" dirty="0" err="1" smtClean="0"/>
              <a:t>palmata</a:t>
            </a:r>
            <a:r>
              <a:rPr lang="en-US" altLang="en-US" sz="2400" dirty="0" smtClean="0"/>
              <a:t>), in their offshore nurseries. They then take the young corals and </a:t>
            </a:r>
            <a:r>
              <a:rPr lang="ja-JP" altLang="en-US" sz="2400" dirty="0" smtClean="0"/>
              <a:t>“</a:t>
            </a:r>
            <a:r>
              <a:rPr lang="en-US" altLang="ja-JP" sz="2400" dirty="0" smtClean="0"/>
              <a:t>plant</a:t>
            </a:r>
            <a:r>
              <a:rPr lang="ja-JP" altLang="en-US" sz="2400" dirty="0" smtClean="0"/>
              <a:t>”</a:t>
            </a:r>
            <a:r>
              <a:rPr lang="en-US" altLang="ja-JP" sz="2400" dirty="0" smtClean="0"/>
              <a:t> them on local, often deteriorating reefs in hopes of restoring the threatened coral populations [11]. </a:t>
            </a:r>
            <a:endParaRPr lang="en-US" altLang="en-US" sz="2400" dirty="0"/>
          </a:p>
        </p:txBody>
      </p:sp>
    </p:spTree>
    <p:extLst>
      <p:ext uri="{BB962C8B-B14F-4D97-AF65-F5344CB8AC3E}">
        <p14:creationId xmlns:p14="http://schemas.microsoft.com/office/powerpoint/2010/main" val="232616489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You Can Help, Too!</a:t>
            </a:r>
            <a:endParaRPr lang="en-US" dirty="0"/>
          </a:p>
        </p:txBody>
      </p:sp>
      <p:sp>
        <p:nvSpPr>
          <p:cNvPr id="3" name="Content Placeholder 2"/>
          <p:cNvSpPr>
            <a:spLocks noGrp="1"/>
          </p:cNvSpPr>
          <p:nvPr>
            <p:ph idx="1"/>
          </p:nvPr>
        </p:nvSpPr>
        <p:spPr/>
        <p:txBody>
          <a:bodyPr>
            <a:noAutofit/>
          </a:bodyPr>
          <a:lstStyle/>
          <a:p>
            <a:r>
              <a:rPr lang="en-US" altLang="en-US" dirty="0"/>
              <a:t>Some everyday pollution solutions </a:t>
            </a:r>
            <a:r>
              <a:rPr lang="en-US" altLang="en-US" dirty="0" smtClean="0"/>
              <a:t>include:</a:t>
            </a:r>
          </a:p>
          <a:p>
            <a:pPr lvl="1"/>
            <a:r>
              <a:rPr lang="en-US" altLang="en-US" dirty="0" smtClean="0"/>
              <a:t>Responsibly </a:t>
            </a:r>
            <a:r>
              <a:rPr lang="en-US" altLang="en-US" dirty="0"/>
              <a:t>recycling and disposing of </a:t>
            </a:r>
            <a:r>
              <a:rPr lang="en-US" altLang="en-US" dirty="0" smtClean="0"/>
              <a:t>trash</a:t>
            </a:r>
          </a:p>
          <a:p>
            <a:pPr lvl="1"/>
            <a:r>
              <a:rPr lang="en-US" altLang="en-US" dirty="0" smtClean="0"/>
              <a:t>Using fewer </a:t>
            </a:r>
            <a:r>
              <a:rPr lang="en-US" altLang="en-US" dirty="0"/>
              <a:t>fossil </a:t>
            </a:r>
            <a:r>
              <a:rPr lang="en-US" altLang="en-US" dirty="0" smtClean="0"/>
              <a:t>fuels.</a:t>
            </a:r>
          </a:p>
          <a:p>
            <a:pPr lvl="1"/>
            <a:r>
              <a:rPr lang="en-US" altLang="en-US" dirty="0" smtClean="0"/>
              <a:t>Conserving </a:t>
            </a:r>
            <a:r>
              <a:rPr lang="en-US" altLang="en-US" dirty="0"/>
              <a:t>water to reduce runoff </a:t>
            </a:r>
            <a:r>
              <a:rPr lang="en-US" altLang="en-US" dirty="0" smtClean="0"/>
              <a:t>waste</a:t>
            </a:r>
          </a:p>
          <a:p>
            <a:pPr lvl="1"/>
            <a:r>
              <a:rPr lang="en-US" altLang="en-US" dirty="0" smtClean="0"/>
              <a:t>Contacting </a:t>
            </a:r>
            <a:r>
              <a:rPr lang="en-US" altLang="en-US" dirty="0"/>
              <a:t>policy makers about ocean </a:t>
            </a:r>
            <a:r>
              <a:rPr lang="en-US" altLang="en-US" dirty="0" smtClean="0"/>
              <a:t>health</a:t>
            </a:r>
          </a:p>
          <a:p>
            <a:pPr lvl="1"/>
            <a:r>
              <a:rPr lang="en-US" altLang="en-US" dirty="0" smtClean="0"/>
              <a:t>Educating </a:t>
            </a:r>
            <a:r>
              <a:rPr lang="en-US" altLang="en-US" dirty="0"/>
              <a:t>yourself and </a:t>
            </a:r>
            <a:r>
              <a:rPr lang="en-US" altLang="en-US" dirty="0" smtClean="0"/>
              <a:t>others</a:t>
            </a:r>
          </a:p>
          <a:p>
            <a:pPr marL="0" lvl="1" indent="0">
              <a:buNone/>
            </a:pPr>
            <a:r>
              <a:rPr lang="en-US" altLang="en-US" sz="2600" b="1" dirty="0"/>
              <a:t>Anyone can help, and no act is too small </a:t>
            </a:r>
            <a:r>
              <a:rPr lang="en-US" altLang="en-US" sz="2600" b="1" dirty="0" smtClean="0"/>
              <a:t>or insignificant!</a:t>
            </a:r>
            <a:endParaRPr lang="en-US" altLang="en-US" sz="2600" b="1" dirty="0"/>
          </a:p>
        </p:txBody>
      </p:sp>
    </p:spTree>
    <p:extLst>
      <p:ext uri="{BB962C8B-B14F-4D97-AF65-F5344CB8AC3E}">
        <p14:creationId xmlns:p14="http://schemas.microsoft.com/office/powerpoint/2010/main" val="148514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 . . So why </a:t>
            </a:r>
            <a:r>
              <a:rPr lang="en-US" altLang="en-US" u="sng" dirty="0"/>
              <a:t>is</a:t>
            </a:r>
            <a:r>
              <a:rPr lang="en-US" altLang="en-US" dirty="0"/>
              <a:t> the Giant Ocean Tank present at the New England Aquarium? </a:t>
            </a:r>
            <a:r>
              <a:rPr lang="en-US" altLang="en-US" dirty="0" smtClean="0"/>
              <a:t>(1 of 2)</a:t>
            </a:r>
            <a:endParaRPr lang="en-US" altLang="en-US" dirty="0"/>
          </a:p>
        </p:txBody>
      </p:sp>
      <p:sp>
        <p:nvSpPr>
          <p:cNvPr id="3" name="Content Placeholder 2"/>
          <p:cNvSpPr>
            <a:spLocks noGrp="1"/>
          </p:cNvSpPr>
          <p:nvPr>
            <p:ph idx="1"/>
          </p:nvPr>
        </p:nvSpPr>
        <p:spPr/>
        <p:txBody>
          <a:bodyPr>
            <a:noAutofit/>
          </a:bodyPr>
          <a:lstStyle/>
          <a:p>
            <a:r>
              <a:rPr lang="en-US" altLang="en-US" dirty="0"/>
              <a:t>Chris </a:t>
            </a:r>
            <a:r>
              <a:rPr lang="en-US" altLang="en-US" dirty="0" err="1"/>
              <a:t>Bauernfeind</a:t>
            </a:r>
            <a:r>
              <a:rPr lang="en-US" altLang="en-US" dirty="0"/>
              <a:t>, one of the Senior Aquarists at the </a:t>
            </a:r>
            <a:r>
              <a:rPr lang="en-US" altLang="en-US" dirty="0" err="1"/>
              <a:t>NEAq</a:t>
            </a:r>
            <a:r>
              <a:rPr lang="en-US" altLang="en-US" dirty="0"/>
              <a:t>, explains: </a:t>
            </a:r>
            <a:endParaRPr lang="en-US" altLang="en-US" dirty="0" smtClean="0"/>
          </a:p>
          <a:p>
            <a:pPr lvl="1"/>
            <a:r>
              <a:rPr lang="en-US" altLang="ja-JP" i="1" dirty="0"/>
              <a:t>“Having this exhibit here in Boston gives people, some who may never see a real coral reef, the chance to experience a slice of nature that is not only magnificent, but also disappearing. </a:t>
            </a:r>
            <a:endParaRPr lang="en-US" altLang="en-US" i="1" dirty="0"/>
          </a:p>
          <a:p>
            <a:pPr lvl="1"/>
            <a:r>
              <a:rPr lang="en-US" altLang="en-US" i="1" dirty="0"/>
              <a:t>“I think that puts [the </a:t>
            </a:r>
            <a:r>
              <a:rPr lang="en-US" altLang="en-US" i="1" dirty="0" err="1"/>
              <a:t>NEAq</a:t>
            </a:r>
            <a:r>
              <a:rPr lang="en-US" altLang="en-US" i="1" dirty="0"/>
              <a:t>] in a unique position where we can educate, inspire, and conserve all at the same time</a:t>
            </a:r>
            <a:r>
              <a:rPr lang="en-US" altLang="en-US" i="1" dirty="0" smtClean="0"/>
              <a:t>.”</a:t>
            </a:r>
            <a:endParaRPr lang="en-US" altLang="en-US" i="1" dirty="0"/>
          </a:p>
        </p:txBody>
      </p:sp>
    </p:spTree>
    <p:extLst>
      <p:ext uri="{BB962C8B-B14F-4D97-AF65-F5344CB8AC3E}">
        <p14:creationId xmlns:p14="http://schemas.microsoft.com/office/powerpoint/2010/main" val="24566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626"/>
            <a:ext cx="8247007" cy="1013974"/>
          </a:xfrm>
        </p:spPr>
        <p:txBody>
          <a:bodyPr>
            <a:noAutofit/>
          </a:bodyPr>
          <a:lstStyle/>
          <a:p>
            <a:r>
              <a:rPr lang="en-US" altLang="en-US" sz="3200" dirty="0" smtClean="0"/>
              <a:t>. . . So why </a:t>
            </a:r>
            <a:r>
              <a:rPr lang="en-US" altLang="en-US" sz="3200" u="sng" dirty="0" smtClean="0"/>
              <a:t>is</a:t>
            </a:r>
            <a:r>
              <a:rPr lang="en-US" altLang="en-US" sz="3200" dirty="0" smtClean="0"/>
              <a:t> the Giant Ocean Tank present at the New England Aquarium? (2 of 2)</a:t>
            </a:r>
            <a:endParaRPr lang="en-US" altLang="en-US" sz="3200" dirty="0"/>
          </a:p>
        </p:txBody>
      </p:sp>
      <p:pic>
        <p:nvPicPr>
          <p:cNvPr id="6" name="Picture 5" descr="A photo shows a little girl pointing at a turtle in an aqua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1905000"/>
            <a:ext cx="4476750" cy="3194050"/>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Content Placeholder 3"/>
          <p:cNvSpPr>
            <a:spLocks noGrp="1"/>
          </p:cNvSpPr>
          <p:nvPr>
            <p:ph sz="quarter" idx="12"/>
          </p:nvPr>
        </p:nvSpPr>
        <p:spPr>
          <a:xfrm>
            <a:off x="1676400" y="5105400"/>
            <a:ext cx="5676900" cy="1066800"/>
          </a:xfrm>
        </p:spPr>
        <p:txBody>
          <a:bodyPr>
            <a:noAutofit/>
          </a:bodyPr>
          <a:lstStyle/>
          <a:p>
            <a:pPr marL="0" indent="0" algn="ctr">
              <a:lnSpc>
                <a:spcPct val="120000"/>
              </a:lnSpc>
              <a:buNone/>
            </a:pPr>
            <a:r>
              <a:rPr lang="en-US" altLang="en-US" sz="2000" dirty="0">
                <a:ea typeface="Gill Sans" charset="0"/>
                <a:cs typeface="Gill Sans" charset="0"/>
              </a:rPr>
              <a:t>Fig 19. A young girl points to Myrtle, a green sea turtle, in the </a:t>
            </a:r>
            <a:r>
              <a:rPr lang="en-US" altLang="en-US" sz="2000" dirty="0" err="1">
                <a:ea typeface="Gill Sans" charset="0"/>
                <a:cs typeface="Gill Sans" charset="0"/>
              </a:rPr>
              <a:t>NEAq’s</a:t>
            </a:r>
            <a:r>
              <a:rPr lang="en-US" altLang="en-US" sz="2000" dirty="0">
                <a:ea typeface="Gill Sans" charset="0"/>
                <a:cs typeface="Gill Sans" charset="0"/>
              </a:rPr>
              <a:t> Giant Ocean Tank.</a:t>
            </a:r>
          </a:p>
          <a:p>
            <a:pPr marL="0" indent="0" algn="ctr">
              <a:lnSpc>
                <a:spcPct val="120000"/>
              </a:lnSpc>
              <a:buNone/>
            </a:pPr>
            <a:r>
              <a:rPr lang="en-US" altLang="en-US" sz="1800" dirty="0">
                <a:ea typeface="Gill Sans" charset="0"/>
                <a:cs typeface="Gill Sans" charset="0"/>
              </a:rPr>
              <a:t>Photo: Marlon </a:t>
            </a:r>
            <a:r>
              <a:rPr lang="en-US" altLang="en-US" sz="1800" dirty="0" smtClean="0">
                <a:ea typeface="Gill Sans" charset="0"/>
                <a:cs typeface="Gill Sans" charset="0"/>
              </a:rPr>
              <a:t>Flores</a:t>
            </a:r>
          </a:p>
        </p:txBody>
      </p:sp>
    </p:spTree>
    <p:extLst>
      <p:ext uri="{BB962C8B-B14F-4D97-AF65-F5344CB8AC3E}">
        <p14:creationId xmlns:p14="http://schemas.microsoft.com/office/powerpoint/2010/main" val="161917085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Works Cited (1 of 4)</a:t>
            </a:r>
            <a:endParaRPr lang="en-US" altLang="en-US" dirty="0"/>
          </a:p>
        </p:txBody>
      </p:sp>
      <p:sp>
        <p:nvSpPr>
          <p:cNvPr id="3" name="Content Placeholder 2"/>
          <p:cNvSpPr>
            <a:spLocks noGrp="1"/>
          </p:cNvSpPr>
          <p:nvPr>
            <p:ph idx="1"/>
          </p:nvPr>
        </p:nvSpPr>
        <p:spPr>
          <a:xfrm>
            <a:off x="152400" y="1295401"/>
            <a:ext cx="8839200" cy="4800600"/>
          </a:xfrm>
        </p:spPr>
        <p:txBody>
          <a:bodyPr>
            <a:noAutofit/>
          </a:bodyPr>
          <a:lstStyle/>
          <a:p>
            <a:pPr marL="463550" lvl="1" indent="-463550">
              <a:buFont typeface="Arial" pitchFamily="34" charset="0"/>
              <a:buChar char="•"/>
              <a:defRPr/>
            </a:pPr>
            <a:r>
              <a:rPr lang="en-US" sz="1800" dirty="0">
                <a:ea typeface="Gill Sans" charset="0"/>
                <a:sym typeface="Gill Sans" charset="0"/>
              </a:rPr>
              <a:t>[1] "Coral Reef Protection: What Are Coral Reefs?" </a:t>
            </a:r>
            <a:r>
              <a:rPr lang="en-US" sz="1800" i="1" dirty="0">
                <a:ea typeface="Gill Sans" charset="0"/>
                <a:sym typeface="Gill Sans" charset="0"/>
              </a:rPr>
              <a:t>Water.epa.gov</a:t>
            </a:r>
            <a:r>
              <a:rPr lang="en-US" sz="1800" dirty="0">
                <a:ea typeface="Gill Sans" charset="0"/>
                <a:sym typeface="Gill Sans" charset="0"/>
              </a:rPr>
              <a:t>. United States Environmental Protection 	Agency, 14 May 2012. Web. 22 Jan. 2014. &lt;http://</a:t>
            </a:r>
            <a:r>
              <a:rPr lang="en-US" sz="1800" dirty="0" smtClean="0">
                <a:ea typeface="Gill Sans" charset="0"/>
                <a:sym typeface="Gill Sans" charset="0"/>
              </a:rPr>
              <a:t>water.epa.gov/type/oceb/habitat/coral_index.cfm</a:t>
            </a:r>
            <a:r>
              <a:rPr lang="en-US" sz="1800" dirty="0">
                <a:ea typeface="Gill Sans" charset="0"/>
                <a:sym typeface="Gill Sans" charset="0"/>
              </a:rPr>
              <a:t>&gt;. </a:t>
            </a:r>
          </a:p>
          <a:p>
            <a:pPr marL="463550" lvl="1" indent="-463550">
              <a:buFont typeface="Arial" pitchFamily="34" charset="0"/>
              <a:buChar char="•"/>
              <a:defRPr/>
            </a:pPr>
            <a:r>
              <a:rPr lang="en-US" sz="1800" dirty="0">
                <a:ea typeface="Gill Sans" charset="0"/>
                <a:sym typeface="Gill Sans" charset="0"/>
              </a:rPr>
              <a:t>[2] "Coral Reefs." </a:t>
            </a:r>
            <a:r>
              <a:rPr lang="en-US" sz="1800" i="1" dirty="0">
                <a:ea typeface="Gill Sans" charset="0"/>
                <a:sym typeface="Gill Sans" charset="0"/>
              </a:rPr>
              <a:t>MarineBio.org</a:t>
            </a:r>
            <a:r>
              <a:rPr lang="en-US" sz="1800" dirty="0">
                <a:ea typeface="Gill Sans" charset="0"/>
                <a:sym typeface="Gill Sans" charset="0"/>
              </a:rPr>
              <a:t>. </a:t>
            </a:r>
            <a:r>
              <a:rPr lang="en-US" sz="1800" dirty="0" err="1">
                <a:ea typeface="Gill Sans" charset="0"/>
                <a:sym typeface="Gill Sans" charset="0"/>
              </a:rPr>
              <a:t>MarineBio</a:t>
            </a:r>
            <a:r>
              <a:rPr lang="en-US" sz="1800" dirty="0">
                <a:ea typeface="Gill Sans" charset="0"/>
                <a:sym typeface="Gill Sans" charset="0"/>
              </a:rPr>
              <a:t> Conservation Society, </a:t>
            </a:r>
            <a:r>
              <a:rPr lang="en-US" sz="1800" dirty="0" err="1">
                <a:ea typeface="Gill Sans" charset="0"/>
                <a:sym typeface="Gill Sans" charset="0"/>
              </a:rPr>
              <a:t>n.d.</a:t>
            </a:r>
            <a:r>
              <a:rPr lang="en-US" sz="1800" dirty="0">
                <a:ea typeface="Gill Sans" charset="0"/>
                <a:sym typeface="Gill Sans" charset="0"/>
              </a:rPr>
              <a:t> Web. 11 Feb. 2014. </a:t>
            </a:r>
            <a:r>
              <a:rPr lang="en-US" sz="1800" dirty="0" smtClean="0">
                <a:ea typeface="Gill Sans" charset="0"/>
                <a:sym typeface="Gill Sans" charset="0"/>
              </a:rPr>
              <a:t> &lt;</a:t>
            </a:r>
            <a:r>
              <a:rPr lang="en-US" sz="1800" dirty="0">
                <a:ea typeface="Gill Sans" charset="0"/>
                <a:sym typeface="Gill Sans" charset="0"/>
              </a:rPr>
              <a:t>http://marinebio.org/oceanscoralreefs.asp&gt;. </a:t>
            </a:r>
          </a:p>
          <a:p>
            <a:pPr marL="463550" indent="-463550">
              <a:defRPr/>
            </a:pPr>
            <a:r>
              <a:rPr lang="en-US" sz="1800" dirty="0">
                <a:solidFill>
                  <a:schemeClr val="tx1">
                    <a:lumMod val="95000"/>
                  </a:schemeClr>
                </a:solidFill>
                <a:ea typeface="Gill Sans" charset="0"/>
                <a:sym typeface="Gill Sans" charset="0"/>
              </a:rPr>
              <a:t>[3] "Corals </a:t>
            </a:r>
            <a:r>
              <a:rPr lang="en-US" sz="1800" dirty="0">
                <a:ea typeface="Gill Sans" charset="0"/>
                <a:sym typeface="Gill Sans" charset="0"/>
              </a:rPr>
              <a:t>and Coral Reefs." </a:t>
            </a:r>
            <a:r>
              <a:rPr lang="en-US" sz="1800" i="1" dirty="0">
                <a:ea typeface="Gill Sans" charset="0"/>
                <a:sym typeface="Gill Sans" charset="0"/>
              </a:rPr>
              <a:t>Smithsonian Ocean Portal</a:t>
            </a:r>
            <a:r>
              <a:rPr lang="en-US" sz="1800" dirty="0">
                <a:ea typeface="Gill Sans" charset="0"/>
                <a:sym typeface="Gill Sans" charset="0"/>
              </a:rPr>
              <a:t>. Smithsonian Museum of Natural History, 2013. Web. 23 </a:t>
            </a:r>
            <a:r>
              <a:rPr lang="en-US" sz="1800" dirty="0" smtClean="0">
                <a:ea typeface="Gill Sans" charset="0"/>
                <a:sym typeface="Gill Sans" charset="0"/>
              </a:rPr>
              <a:t>Jan</a:t>
            </a:r>
            <a:r>
              <a:rPr lang="en-US" sz="1800" dirty="0">
                <a:ea typeface="Gill Sans" charset="0"/>
                <a:sym typeface="Gill Sans" charset="0"/>
              </a:rPr>
              <a:t>. 2014. &lt;http://ocean.si.edu/corals-and-coral-reefs&gt;. </a:t>
            </a:r>
          </a:p>
          <a:p>
            <a:pPr marL="463550" indent="-463550">
              <a:defRPr/>
            </a:pPr>
            <a:r>
              <a:rPr lang="en-US" sz="1800" dirty="0">
                <a:ea typeface="Gill Sans" charset="0"/>
                <a:sym typeface="Gill Sans" charset="0"/>
              </a:rPr>
              <a:t>[4] "Corals: Protecting Coral Reefs." </a:t>
            </a:r>
            <a:r>
              <a:rPr lang="en-US" sz="1800" i="1" dirty="0">
                <a:ea typeface="Gill Sans" charset="0"/>
                <a:sym typeface="Gill Sans" charset="0"/>
              </a:rPr>
              <a:t>NOAA National Ocean Service Education</a:t>
            </a:r>
            <a:r>
              <a:rPr lang="en-US" sz="1800" dirty="0">
                <a:ea typeface="Gill Sans" charset="0"/>
                <a:sym typeface="Gill Sans" charset="0"/>
              </a:rPr>
              <a:t>. U.S. Department of Commerce, </a:t>
            </a:r>
            <a:r>
              <a:rPr lang="en-US" sz="1800" dirty="0" smtClean="0">
                <a:ea typeface="Gill Sans" charset="0"/>
                <a:sym typeface="Gill Sans" charset="0"/>
              </a:rPr>
              <a:t>11 </a:t>
            </a:r>
            <a:r>
              <a:rPr lang="en-US" sz="1800" dirty="0">
                <a:ea typeface="Gill Sans" charset="0"/>
                <a:sym typeface="Gill Sans" charset="0"/>
              </a:rPr>
              <a:t>Dec. 2009. Web. 25 Jan. 2014. </a:t>
            </a:r>
            <a:r>
              <a:rPr lang="en-US" sz="1800" dirty="0" smtClean="0">
                <a:ea typeface="Gill Sans" charset="0"/>
                <a:sym typeface="Gill Sans" charset="0"/>
              </a:rPr>
              <a:t>&lt;</a:t>
            </a:r>
            <a:r>
              <a:rPr lang="en-US" sz="1800" dirty="0">
                <a:ea typeface="Gill Sans" charset="0"/>
                <a:sym typeface="Gill Sans" charset="0"/>
              </a:rPr>
              <a:t>http://oceanservice.noaa.gov/education/tutorial_corals/coral11_protecting.html</a:t>
            </a:r>
            <a:r>
              <a:rPr lang="en-US" sz="1800" dirty="0" smtClean="0">
                <a:ea typeface="Gill Sans" charset="0"/>
                <a:sym typeface="Gill Sans" charset="0"/>
              </a:rPr>
              <a:t>&gt;</a:t>
            </a:r>
          </a:p>
          <a:p>
            <a:pPr marL="463550" indent="-463550">
              <a:defRPr/>
            </a:pPr>
            <a:r>
              <a:rPr lang="en-US" sz="1800" dirty="0">
                <a:latin typeface="Gill Sans" charset="0"/>
                <a:ea typeface="Gill Sans" charset="0"/>
                <a:cs typeface="Gill Sans" charset="0"/>
                <a:sym typeface="Gill Sans" charset="0"/>
              </a:rPr>
              <a:t>[5] "Facts and Figures on Ocean Acidification." </a:t>
            </a:r>
            <a:r>
              <a:rPr lang="en-US" sz="1800" i="1" dirty="0">
                <a:latin typeface="Gill Sans" charset="0"/>
                <a:ea typeface="Gill Sans" charset="0"/>
                <a:cs typeface="Gill Sans" charset="0"/>
                <a:sym typeface="Gill Sans" charset="0"/>
              </a:rPr>
              <a:t>UNESCO.org</a:t>
            </a:r>
            <a:r>
              <a:rPr lang="en-US" sz="1800" dirty="0">
                <a:latin typeface="Gill Sans" charset="0"/>
                <a:ea typeface="Gill Sans" charset="0"/>
                <a:cs typeface="Gill Sans" charset="0"/>
                <a:sym typeface="Gill Sans" charset="0"/>
              </a:rPr>
              <a:t>. United Nations Educational, Scientific, and Cultural 	Organization, </a:t>
            </a:r>
            <a:r>
              <a:rPr lang="en-US" sz="1800" dirty="0" err="1">
                <a:latin typeface="Gill Sans" charset="0"/>
                <a:ea typeface="Gill Sans" charset="0"/>
                <a:cs typeface="Gill Sans" charset="0"/>
                <a:sym typeface="Gill Sans" charset="0"/>
              </a:rPr>
              <a:t>n.d.</a:t>
            </a:r>
            <a:r>
              <a:rPr lang="en-US" sz="1800" dirty="0">
                <a:latin typeface="Gill Sans" charset="0"/>
                <a:ea typeface="Gill Sans" charset="0"/>
                <a:cs typeface="Gill Sans" charset="0"/>
                <a:sym typeface="Gill Sans" charset="0"/>
              </a:rPr>
              <a:t> Web. 11 Feb. 2014. &lt;http://www.unesco.org/new/en/natural-sciences/ioc-oceans/priority-areas/rio-20-ocean/blueprint-for-the-future-we-want/ocean-acidification/facts-and-figures-on-ocean-acidification</a:t>
            </a:r>
            <a:r>
              <a:rPr lang="en-US" sz="1800" dirty="0" smtClean="0">
                <a:latin typeface="Gill Sans" charset="0"/>
                <a:ea typeface="Gill Sans" charset="0"/>
                <a:cs typeface="Gill Sans" charset="0"/>
                <a:sym typeface="Gill Sans" charset="0"/>
              </a:rPr>
              <a:t>/&gt;.</a:t>
            </a:r>
            <a:endParaRPr lang="en-US" sz="1800" dirty="0">
              <a:latin typeface="Gill Sans" charset="0"/>
              <a:ea typeface="Gill Sans" charset="0"/>
              <a:cs typeface="Gill Sans" charset="0"/>
              <a:sym typeface="Gill Sans" charset="0"/>
            </a:endParaRPr>
          </a:p>
        </p:txBody>
      </p:sp>
    </p:spTree>
    <p:extLst>
      <p:ext uri="{BB962C8B-B14F-4D97-AF65-F5344CB8AC3E}">
        <p14:creationId xmlns:p14="http://schemas.microsoft.com/office/powerpoint/2010/main" val="359782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Works Cited </a:t>
            </a:r>
            <a:r>
              <a:rPr lang="en-US" altLang="en-US" dirty="0" smtClean="0"/>
              <a:t>(2 </a:t>
            </a:r>
            <a:r>
              <a:rPr lang="en-US" altLang="en-US" dirty="0"/>
              <a:t>of 4)</a:t>
            </a:r>
          </a:p>
        </p:txBody>
      </p:sp>
      <p:sp>
        <p:nvSpPr>
          <p:cNvPr id="3" name="Content Placeholder 2"/>
          <p:cNvSpPr>
            <a:spLocks noGrp="1"/>
          </p:cNvSpPr>
          <p:nvPr>
            <p:ph idx="1"/>
          </p:nvPr>
        </p:nvSpPr>
        <p:spPr/>
        <p:txBody>
          <a:bodyPr>
            <a:noAutofit/>
          </a:bodyPr>
          <a:lstStyle/>
          <a:p>
            <a:pPr marL="463550" indent="-463550">
              <a:defRPr/>
            </a:pPr>
            <a:r>
              <a:rPr lang="en-US" sz="1800" dirty="0" smtClean="0">
                <a:ea typeface="Gill Sans" charset="0"/>
                <a:sym typeface="Gill Sans" charset="0"/>
              </a:rPr>
              <a:t>[</a:t>
            </a:r>
            <a:r>
              <a:rPr lang="en-US" sz="1800" dirty="0">
                <a:ea typeface="Gill Sans" charset="0"/>
                <a:sym typeface="Gill Sans" charset="0"/>
              </a:rPr>
              <a:t>6] </a:t>
            </a:r>
            <a:r>
              <a:rPr lang="en-US" sz="1800" dirty="0" err="1">
                <a:ea typeface="Gill Sans" charset="0"/>
                <a:sym typeface="Gill Sans" charset="0"/>
              </a:rPr>
              <a:t>Harborne</a:t>
            </a:r>
            <a:r>
              <a:rPr lang="en-US" sz="1800" dirty="0">
                <a:ea typeface="Gill Sans" charset="0"/>
                <a:sym typeface="Gill Sans" charset="0"/>
              </a:rPr>
              <a:t>, A. R., et al. "Reduced Density of the Herbivorous Urchin </a:t>
            </a:r>
            <a:r>
              <a:rPr lang="en-US" sz="1800" i="1" dirty="0" err="1">
                <a:ea typeface="Gill Sans" charset="0"/>
                <a:sym typeface="Gill Sans" charset="0"/>
              </a:rPr>
              <a:t>Diadema</a:t>
            </a:r>
            <a:r>
              <a:rPr lang="en-US" sz="1800" i="1" dirty="0">
                <a:ea typeface="Gill Sans" charset="0"/>
                <a:sym typeface="Gill Sans" charset="0"/>
              </a:rPr>
              <a:t> </a:t>
            </a:r>
            <a:r>
              <a:rPr lang="en-US" sz="1800" i="1" dirty="0" err="1">
                <a:ea typeface="Gill Sans" charset="0"/>
                <a:sym typeface="Gill Sans" charset="0"/>
              </a:rPr>
              <a:t>antillarum</a:t>
            </a:r>
            <a:r>
              <a:rPr lang="en-US" sz="1800" i="1" dirty="0">
                <a:ea typeface="Gill Sans" charset="0"/>
                <a:sym typeface="Gill Sans" charset="0"/>
              </a:rPr>
              <a:t> </a:t>
            </a:r>
            <a:r>
              <a:rPr lang="en-US" sz="1800" dirty="0">
                <a:ea typeface="Gill Sans" charset="0"/>
                <a:sym typeface="Gill Sans" charset="0"/>
              </a:rPr>
              <a:t>Inside a Caribbean 	Marine Reserve Linked to Increased Predation Pressure by Fishes." </a:t>
            </a:r>
            <a:r>
              <a:rPr lang="en-US" sz="1800" i="1" dirty="0">
                <a:ea typeface="Gill Sans" charset="0"/>
                <a:sym typeface="Gill Sans" charset="0"/>
              </a:rPr>
              <a:t>Coral Reefs</a:t>
            </a:r>
            <a:r>
              <a:rPr lang="en-US" sz="1800" dirty="0">
                <a:ea typeface="Gill Sans" charset="0"/>
                <a:sym typeface="Gill Sans" charset="0"/>
              </a:rPr>
              <a:t> 28.3 (2009): 783-91. 	</a:t>
            </a:r>
            <a:r>
              <a:rPr lang="en-US" sz="1800" i="1" dirty="0" err="1">
                <a:ea typeface="Gill Sans" charset="0"/>
                <a:sym typeface="Gill Sans" charset="0"/>
              </a:rPr>
              <a:t>ProQuest</a:t>
            </a:r>
            <a:r>
              <a:rPr lang="en-US" sz="1800" i="1" dirty="0">
                <a:ea typeface="Gill Sans" charset="0"/>
                <a:sym typeface="Gill Sans" charset="0"/>
              </a:rPr>
              <a:t>. </a:t>
            </a:r>
            <a:r>
              <a:rPr lang="en-US" sz="1800" dirty="0">
                <a:ea typeface="Gill Sans" charset="0"/>
                <a:sym typeface="Gill Sans" charset="0"/>
              </a:rPr>
              <a:t>Web. 25 Jan. 2014.</a:t>
            </a:r>
          </a:p>
          <a:p>
            <a:pPr marL="463550" indent="-463550">
              <a:defRPr/>
            </a:pPr>
            <a:r>
              <a:rPr lang="en-US" sz="1800" dirty="0">
                <a:ea typeface="Gill Sans" charset="0"/>
                <a:sym typeface="Gill Sans" charset="0"/>
              </a:rPr>
              <a:t>[7] McClanahan, T. R., Charles Sheppard, and David O. </a:t>
            </a:r>
            <a:r>
              <a:rPr lang="en-US" sz="1800" dirty="0" err="1">
                <a:ea typeface="Gill Sans" charset="0"/>
                <a:sym typeface="Gill Sans" charset="0"/>
              </a:rPr>
              <a:t>Obura</a:t>
            </a:r>
            <a:r>
              <a:rPr lang="en-US" sz="1800" dirty="0">
                <a:ea typeface="Gill Sans" charset="0"/>
                <a:sym typeface="Gill Sans" charset="0"/>
              </a:rPr>
              <a:t>. </a:t>
            </a:r>
            <a:r>
              <a:rPr lang="en-US" sz="1800" i="1" dirty="0">
                <a:ea typeface="Gill Sans" charset="0"/>
                <a:sym typeface="Gill Sans" charset="0"/>
              </a:rPr>
              <a:t>Coral Reefs of the Indian Ocean: Their Ecology 	and Conservation</a:t>
            </a:r>
            <a:r>
              <a:rPr lang="en-US" sz="1800" dirty="0">
                <a:ea typeface="Gill Sans" charset="0"/>
                <a:sym typeface="Gill Sans" charset="0"/>
              </a:rPr>
              <a:t>. New York, NY: Oxford UP, 2000. Print.</a:t>
            </a:r>
          </a:p>
          <a:p>
            <a:pPr marL="463550" indent="-463550">
              <a:defRPr/>
            </a:pPr>
            <a:r>
              <a:rPr lang="en-US" sz="1800" dirty="0">
                <a:ea typeface="Gill Sans" charset="0"/>
                <a:sym typeface="Gill Sans" charset="0"/>
              </a:rPr>
              <a:t>[8] "NOAA's Coral Reef Conservation Program." </a:t>
            </a:r>
            <a:r>
              <a:rPr lang="en-US" sz="1800" i="1" dirty="0">
                <a:ea typeface="Gill Sans" charset="0"/>
                <a:sym typeface="Gill Sans" charset="0"/>
              </a:rPr>
              <a:t>NOAA's Coral Reef Conservation Program</a:t>
            </a:r>
            <a:r>
              <a:rPr lang="en-US" sz="1800" dirty="0">
                <a:ea typeface="Gill Sans" charset="0"/>
                <a:sym typeface="Gill Sans" charset="0"/>
              </a:rPr>
              <a:t>. National Ocean 	Service, 29 Oct. 2013. Web. 11 Feb. 2014. &lt;http://coralreef.noaa.gov/&gt;.</a:t>
            </a:r>
          </a:p>
          <a:p>
            <a:pPr marL="463550" indent="-463550">
              <a:defRPr/>
            </a:pPr>
            <a:r>
              <a:rPr lang="en-US" sz="1800" dirty="0">
                <a:ea typeface="Gill Sans" charset="0"/>
                <a:sym typeface="Gill Sans" charset="0"/>
              </a:rPr>
              <a:t>[9] "NOAA's Coral Reef Information System (</a:t>
            </a:r>
            <a:r>
              <a:rPr lang="en-US" sz="1800" dirty="0" err="1">
                <a:ea typeface="Gill Sans" charset="0"/>
                <a:sym typeface="Gill Sans" charset="0"/>
              </a:rPr>
              <a:t>CoRIS</a:t>
            </a:r>
            <a:r>
              <a:rPr lang="en-US" sz="1800" dirty="0">
                <a:ea typeface="Gill Sans" charset="0"/>
                <a:sym typeface="Gill Sans" charset="0"/>
              </a:rPr>
              <a:t>)." </a:t>
            </a:r>
            <a:r>
              <a:rPr lang="en-US" sz="1800" i="1" dirty="0">
                <a:ea typeface="Gill Sans" charset="0"/>
                <a:sym typeface="Gill Sans" charset="0"/>
              </a:rPr>
              <a:t>Coral Ecosystem Publications RSS</a:t>
            </a:r>
            <a:r>
              <a:rPr lang="en-US" sz="1800" dirty="0">
                <a:ea typeface="Gill Sans" charset="0"/>
                <a:sym typeface="Gill Sans" charset="0"/>
              </a:rPr>
              <a:t>. NOAA Coral Reef 	Conservation Program, 17 Jan. 2013. Web. 11 Feb. 2014. &lt;http://www.coris.noaa.gov/about/diseases</a:t>
            </a:r>
            <a:r>
              <a:rPr lang="en-US" sz="1800" dirty="0">
                <a:ea typeface="Gill Sans" charset="0"/>
                <a:sym typeface="Gill Sans" charset="0"/>
                <a:hlinkClick r:id="rId2" action="ppaction://hlinkfile"/>
              </a:rPr>
              <a:t>/</a:t>
            </a:r>
            <a:r>
              <a:rPr lang="en-US" sz="1800" dirty="0">
                <a:ea typeface="Gill Sans" charset="0"/>
                <a:sym typeface="Gill Sans" charset="0"/>
              </a:rPr>
              <a:t>&gt;.</a:t>
            </a:r>
          </a:p>
          <a:p>
            <a:pPr marL="463550" indent="-463550">
              <a:defRPr/>
            </a:pPr>
            <a:r>
              <a:rPr lang="en-US" sz="1800" dirty="0">
                <a:ea typeface="Gill Sans" charset="0"/>
                <a:sym typeface="Gill Sans" charset="0"/>
              </a:rPr>
              <a:t>[10] </a:t>
            </a:r>
            <a:r>
              <a:rPr lang="en-US" sz="1800" i="1" dirty="0">
                <a:ea typeface="Gill Sans" charset="0"/>
                <a:sym typeface="Gill Sans" charset="0"/>
              </a:rPr>
              <a:t>NOAA Ocean Acidification—The Other Carbon Dioxide Problem</a:t>
            </a:r>
            <a:r>
              <a:rPr lang="en-US" sz="1800" dirty="0">
                <a:ea typeface="Gill Sans" charset="0"/>
                <a:sym typeface="Gill Sans" charset="0"/>
              </a:rPr>
              <a:t>. </a:t>
            </a:r>
            <a:r>
              <a:rPr lang="en-US" sz="1800" i="1" dirty="0">
                <a:ea typeface="Gill Sans" charset="0"/>
                <a:sym typeface="Gill Sans" charset="0"/>
              </a:rPr>
              <a:t>YouTube</a:t>
            </a:r>
            <a:r>
              <a:rPr lang="en-US" sz="1800" dirty="0">
                <a:ea typeface="Gill Sans" charset="0"/>
                <a:sym typeface="Gill Sans" charset="0"/>
              </a:rPr>
              <a:t>. </a:t>
            </a:r>
            <a:r>
              <a:rPr lang="en-US" sz="1800" dirty="0" err="1">
                <a:ea typeface="Gill Sans" charset="0"/>
                <a:sym typeface="Gill Sans" charset="0"/>
              </a:rPr>
              <a:t>GlobalClimateNews</a:t>
            </a:r>
            <a:r>
              <a:rPr lang="en-US" sz="1800" dirty="0">
                <a:ea typeface="Gill Sans" charset="0"/>
                <a:sym typeface="Gill Sans" charset="0"/>
              </a:rPr>
              <a:t>, 2 Jan. 	2012. Web. 11 Feb. 2014. &lt;http://www.youtube.com/watch?v=MgdlAt4CR-4&amp;feature=youtu.be</a:t>
            </a:r>
            <a:r>
              <a:rPr lang="en-US" sz="1800" dirty="0" smtClean="0">
                <a:ea typeface="Gill Sans" charset="0"/>
                <a:sym typeface="Gill Sans" charset="0"/>
              </a:rPr>
              <a:t>&gt;.</a:t>
            </a:r>
            <a:endParaRPr lang="en-US" sz="1800" dirty="0">
              <a:ea typeface="Gill Sans" charset="0"/>
              <a:sym typeface="Gill Sans" charset="0"/>
            </a:endParaRPr>
          </a:p>
        </p:txBody>
      </p:sp>
    </p:spTree>
    <p:extLst>
      <p:ext uri="{BB962C8B-B14F-4D97-AF65-F5344CB8AC3E}">
        <p14:creationId xmlns:p14="http://schemas.microsoft.com/office/powerpoint/2010/main" val="4064054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Works Cited </a:t>
            </a:r>
            <a:r>
              <a:rPr lang="en-US" altLang="en-US" dirty="0" smtClean="0"/>
              <a:t>(3 </a:t>
            </a:r>
            <a:r>
              <a:rPr lang="en-US" altLang="en-US" dirty="0"/>
              <a:t>of 4)</a:t>
            </a:r>
          </a:p>
        </p:txBody>
      </p:sp>
      <p:sp>
        <p:nvSpPr>
          <p:cNvPr id="3" name="Content Placeholder 2"/>
          <p:cNvSpPr>
            <a:spLocks noGrp="1"/>
          </p:cNvSpPr>
          <p:nvPr>
            <p:ph idx="1"/>
          </p:nvPr>
        </p:nvSpPr>
        <p:spPr/>
        <p:txBody>
          <a:bodyPr>
            <a:noAutofit/>
          </a:bodyPr>
          <a:lstStyle/>
          <a:p>
            <a:pPr marL="463550" indent="-463550">
              <a:defRPr/>
            </a:pPr>
            <a:r>
              <a:rPr lang="en-US" sz="1800" dirty="0" smtClean="0">
                <a:ea typeface="Gill Sans" charset="0"/>
                <a:sym typeface="Gill Sans" charset="0"/>
              </a:rPr>
              <a:t>[</a:t>
            </a:r>
            <a:r>
              <a:rPr lang="en-US" sz="1800" dirty="0">
                <a:ea typeface="Gill Sans" charset="0"/>
                <a:sym typeface="Gill Sans" charset="0"/>
              </a:rPr>
              <a:t>11] "Our Work." </a:t>
            </a:r>
            <a:r>
              <a:rPr lang="en-US" sz="1800" i="1" dirty="0">
                <a:ea typeface="Gill Sans" charset="0"/>
                <a:sym typeface="Gill Sans" charset="0"/>
              </a:rPr>
              <a:t>Coral Restoration Foundation RSS</a:t>
            </a:r>
            <a:r>
              <a:rPr lang="en-US" sz="1800" dirty="0">
                <a:ea typeface="Gill Sans" charset="0"/>
                <a:sym typeface="Gill Sans" charset="0"/>
              </a:rPr>
              <a:t>. Coral Restoration Foundation, 2012. Web. 25 Jan. 2014. 	&lt;www.coralrestoration.org&gt;. </a:t>
            </a:r>
            <a:endParaRPr lang="en-US" sz="1800" dirty="0" smtClean="0">
              <a:ea typeface="Gill Sans" charset="0"/>
              <a:sym typeface="Gill Sans" charset="0"/>
            </a:endParaRPr>
          </a:p>
          <a:p>
            <a:r>
              <a:rPr lang="en-US" altLang="en-US" sz="1800" dirty="0"/>
              <a:t>[12] "Restoring Coral Reefs, One Gamete at a Time." </a:t>
            </a:r>
            <a:r>
              <a:rPr lang="en-US" altLang="en-US" sz="1800" i="1" dirty="0"/>
              <a:t>NOAA</a:t>
            </a:r>
            <a:r>
              <a:rPr lang="en-US" altLang="en-US" sz="1800" dirty="0"/>
              <a:t>. U.S. Department of Commerce, </a:t>
            </a:r>
            <a:r>
              <a:rPr lang="en-US" altLang="en-US" sz="1800" dirty="0" err="1"/>
              <a:t>n.d.</a:t>
            </a:r>
            <a:r>
              <a:rPr lang="en-US" altLang="en-US" sz="1800" dirty="0"/>
              <a:t> Web. 25 Jan. </a:t>
            </a:r>
            <a:r>
              <a:rPr lang="en-US" altLang="en-US" sz="1800" dirty="0" smtClean="0"/>
              <a:t>2014</a:t>
            </a:r>
            <a:r>
              <a:rPr lang="en-US" altLang="en-US" sz="1800" dirty="0"/>
              <a:t>. &lt;http://www.noaa.gov/features/resources_0109/coralreefs.html&gt;.</a:t>
            </a:r>
            <a:endParaRPr lang="en-US" altLang="en-US" sz="1800" i="1" dirty="0"/>
          </a:p>
          <a:p>
            <a:r>
              <a:rPr lang="en-US" altLang="en-US" sz="1800" dirty="0"/>
              <a:t>[13]</a:t>
            </a:r>
            <a:r>
              <a:rPr lang="en-US" altLang="en-US" sz="1800" i="1" dirty="0"/>
              <a:t> Saving the Coral Reef One Stitch at a Time</a:t>
            </a:r>
            <a:r>
              <a:rPr lang="en-US" altLang="en-US" sz="1800" dirty="0"/>
              <a:t>. Prod. Jess </a:t>
            </a:r>
            <a:r>
              <a:rPr lang="en-US" altLang="en-US" sz="1800" dirty="0" err="1"/>
              <a:t>Righthand</a:t>
            </a:r>
            <a:r>
              <a:rPr lang="en-US" altLang="en-US" sz="1800" dirty="0"/>
              <a:t> and Ryan R. Reed. </a:t>
            </a:r>
            <a:r>
              <a:rPr lang="en-US" altLang="en-US" sz="1800" dirty="0" err="1"/>
              <a:t>Perf</a:t>
            </a:r>
            <a:r>
              <a:rPr lang="en-US" altLang="en-US" sz="1800" dirty="0"/>
              <a:t>. Margaret 	Wertheim. </a:t>
            </a:r>
            <a:r>
              <a:rPr lang="en-US" altLang="en-US" sz="1800" i="1" dirty="0"/>
              <a:t>Smithsonianmag.com</a:t>
            </a:r>
            <a:r>
              <a:rPr lang="en-US" altLang="en-US" sz="1800" dirty="0"/>
              <a:t>. Smithsonian Institution, </a:t>
            </a:r>
            <a:r>
              <a:rPr lang="en-US" altLang="en-US" sz="1800" dirty="0" err="1"/>
              <a:t>n.d.</a:t>
            </a:r>
            <a:r>
              <a:rPr lang="en-US" altLang="en-US" sz="1800" dirty="0"/>
              <a:t> Web. 11 Feb. 2014. </a:t>
            </a:r>
            <a:r>
              <a:rPr lang="en-US" altLang="en-US" sz="1800" dirty="0" smtClean="0"/>
              <a:t>&lt;</a:t>
            </a:r>
            <a:r>
              <a:rPr lang="en-US" altLang="en-US" sz="1800" dirty="0"/>
              <a:t>http://www.smithsonianmag.com/videos/ </a:t>
            </a:r>
            <a:r>
              <a:rPr lang="en-US" altLang="en-US" sz="1800" dirty="0" smtClean="0"/>
              <a:t>category/3play_processed_94/saving-the-coral-reef-one-stitch-at-a-time</a:t>
            </a:r>
            <a:r>
              <a:rPr lang="en-US" altLang="en-US" sz="1800" dirty="0"/>
              <a:t>/&gt;.</a:t>
            </a:r>
          </a:p>
          <a:p>
            <a:r>
              <a:rPr lang="en-US" altLang="en-US" sz="1800" dirty="0"/>
              <a:t>[14] "Threats to Coral Reefs." </a:t>
            </a:r>
            <a:r>
              <a:rPr lang="en-US" altLang="en-US" sz="1800" i="1" dirty="0"/>
              <a:t>Coral.org</a:t>
            </a:r>
            <a:r>
              <a:rPr lang="en-US" altLang="en-US" sz="1800" dirty="0"/>
              <a:t>. The Coral Reef Alliance, </a:t>
            </a:r>
            <a:r>
              <a:rPr lang="en-US" altLang="en-US" sz="1800" dirty="0" err="1"/>
              <a:t>n.d.</a:t>
            </a:r>
            <a:r>
              <a:rPr lang="en-US" altLang="en-US" sz="1800" dirty="0"/>
              <a:t> Web. 25 Jan. 2014</a:t>
            </a:r>
            <a:r>
              <a:rPr lang="en-US" altLang="en-US" sz="1800" dirty="0" smtClean="0"/>
              <a:t>. &lt;</a:t>
            </a:r>
            <a:r>
              <a:rPr lang="en-US" altLang="en-US" sz="1800" dirty="0"/>
              <a:t>http://www.coral.org/resources/about_coral_reefs/threats_to_coral_reefs</a:t>
            </a:r>
            <a:r>
              <a:rPr lang="en-US" altLang="en-US" sz="1800" dirty="0" smtClean="0"/>
              <a:t>&gt;.</a:t>
            </a:r>
          </a:p>
          <a:p>
            <a:r>
              <a:rPr lang="en-US" altLang="en-US" sz="1800" dirty="0" smtClean="0"/>
              <a:t>[</a:t>
            </a:r>
            <a:r>
              <a:rPr lang="en-US" altLang="en-US" sz="1800" dirty="0"/>
              <a:t>15] Somerfield, P. J., et al. "Changes in Coral Reef Communities among the Florida Keys, 1996-2003." </a:t>
            </a:r>
            <a:r>
              <a:rPr lang="en-US" altLang="en-US" sz="1800" i="1" dirty="0"/>
              <a:t>Coral </a:t>
            </a:r>
            <a:r>
              <a:rPr lang="en-US" altLang="en-US" sz="1800" i="1" dirty="0" smtClean="0"/>
              <a:t>Reefs</a:t>
            </a:r>
            <a:r>
              <a:rPr lang="en-US" altLang="en-US" sz="1800" dirty="0" smtClean="0"/>
              <a:t> </a:t>
            </a:r>
            <a:r>
              <a:rPr lang="en-US" altLang="en-US" sz="1800" dirty="0"/>
              <a:t>27.4 (2008): 951-65. </a:t>
            </a:r>
            <a:r>
              <a:rPr lang="en-US" altLang="en-US" sz="1800" i="1" dirty="0" err="1"/>
              <a:t>ProQuest</a:t>
            </a:r>
            <a:r>
              <a:rPr lang="en-US" altLang="en-US" sz="1800" i="1" dirty="0"/>
              <a:t>. </a:t>
            </a:r>
            <a:r>
              <a:rPr lang="en-US" altLang="en-US" sz="1800" dirty="0"/>
              <a:t>Web. 25 Jan. 2014</a:t>
            </a:r>
            <a:r>
              <a:rPr lang="en-US" altLang="en-US" sz="1800" dirty="0" smtClean="0"/>
              <a:t>.</a:t>
            </a:r>
            <a:endParaRPr lang="en-US" altLang="en-US" sz="1800" dirty="0"/>
          </a:p>
        </p:txBody>
      </p:sp>
    </p:spTree>
    <p:extLst>
      <p:ext uri="{BB962C8B-B14F-4D97-AF65-F5344CB8AC3E}">
        <p14:creationId xmlns:p14="http://schemas.microsoft.com/office/powerpoint/2010/main" val="100830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Works Cited </a:t>
            </a:r>
            <a:r>
              <a:rPr lang="en-US" altLang="en-US" dirty="0" smtClean="0"/>
              <a:t>(4 </a:t>
            </a:r>
            <a:r>
              <a:rPr lang="en-US" altLang="en-US" dirty="0"/>
              <a:t>of 4)</a:t>
            </a:r>
          </a:p>
        </p:txBody>
      </p:sp>
      <p:sp>
        <p:nvSpPr>
          <p:cNvPr id="3" name="Content Placeholder 2"/>
          <p:cNvSpPr>
            <a:spLocks noGrp="1"/>
          </p:cNvSpPr>
          <p:nvPr>
            <p:ph idx="1"/>
          </p:nvPr>
        </p:nvSpPr>
        <p:spPr/>
        <p:txBody>
          <a:bodyPr>
            <a:noAutofit/>
          </a:bodyPr>
          <a:lstStyle/>
          <a:p>
            <a:pPr>
              <a:spcBef>
                <a:spcPts val="500"/>
              </a:spcBef>
            </a:pPr>
            <a:r>
              <a:rPr lang="en-US" altLang="en-US" sz="1800" dirty="0" smtClean="0"/>
              <a:t>[</a:t>
            </a:r>
            <a:r>
              <a:rPr lang="en-US" altLang="en-US" sz="1800" dirty="0"/>
              <a:t>16] </a:t>
            </a:r>
            <a:r>
              <a:rPr lang="en-US" altLang="en-US" sz="1800" i="1" dirty="0"/>
              <a:t>The Blue Planet, Seas of Life: Coral Seas</a:t>
            </a:r>
            <a:r>
              <a:rPr lang="en-US" altLang="en-US" sz="1800" dirty="0"/>
              <a:t>. </a:t>
            </a:r>
            <a:r>
              <a:rPr lang="en-US" altLang="en-US" sz="1800" dirty="0" err="1"/>
              <a:t>Perf</a:t>
            </a:r>
            <a:r>
              <a:rPr lang="en-US" altLang="en-US" sz="1800" dirty="0"/>
              <a:t>. David Attenborough. </a:t>
            </a:r>
            <a:r>
              <a:rPr lang="en-US" altLang="en-US" sz="1800" i="1" dirty="0"/>
              <a:t>Netflix</a:t>
            </a:r>
            <a:r>
              <a:rPr lang="en-US" altLang="en-US" sz="1800" dirty="0"/>
              <a:t>. Netflix, </a:t>
            </a:r>
            <a:r>
              <a:rPr lang="en-US" altLang="en-US" sz="1800" dirty="0" err="1"/>
              <a:t>Inc</a:t>
            </a:r>
            <a:r>
              <a:rPr lang="en-US" altLang="en-US" sz="1800" dirty="0"/>
              <a:t>, 2001. Web. 25 </a:t>
            </a:r>
            <a:r>
              <a:rPr lang="en-US" altLang="en-US" sz="1800" dirty="0" smtClean="0"/>
              <a:t>Jan</a:t>
            </a:r>
            <a:r>
              <a:rPr lang="en-US" altLang="en-US" sz="1800" dirty="0"/>
              <a:t>. 2014.</a:t>
            </a:r>
          </a:p>
          <a:p>
            <a:pPr>
              <a:spcBef>
                <a:spcPts val="500"/>
              </a:spcBef>
            </a:pPr>
            <a:r>
              <a:rPr lang="en-US" altLang="en-US" sz="1800" dirty="0"/>
              <a:t>[17] "The Ocean." </a:t>
            </a:r>
            <a:r>
              <a:rPr lang="en-US" altLang="en-US" sz="1800" i="1" dirty="0"/>
              <a:t>National Geographic</a:t>
            </a:r>
            <a:r>
              <a:rPr lang="en-US" altLang="en-US" sz="1800" dirty="0"/>
              <a:t>. National Geographic, </a:t>
            </a:r>
            <a:r>
              <a:rPr lang="en-US" altLang="en-US" sz="1800" dirty="0" err="1"/>
              <a:t>n.d.</a:t>
            </a:r>
            <a:r>
              <a:rPr lang="en-US" altLang="en-US" sz="1800" dirty="0"/>
              <a:t> Web. 11 </a:t>
            </a:r>
            <a:r>
              <a:rPr lang="en-US" altLang="en-US" sz="1800" dirty="0" smtClean="0"/>
              <a:t>Feb. 2014</a:t>
            </a:r>
            <a:r>
              <a:rPr lang="en-US" altLang="en-US" sz="1800" dirty="0"/>
              <a:t>.&lt;http://ocean.nationalgeographic.com/ocean/critical-issues-ocean-acidification/?source=A-to-Z</a:t>
            </a:r>
            <a:r>
              <a:rPr lang="en-US" altLang="en-US" sz="1800" dirty="0" smtClean="0"/>
              <a:t>&gt;.</a:t>
            </a:r>
            <a:endParaRPr lang="en-US" sz="1800" dirty="0">
              <a:ea typeface="Gill Sans" charset="0"/>
              <a:sym typeface="Gill Sans" charset="0"/>
            </a:endParaRPr>
          </a:p>
        </p:txBody>
      </p:sp>
    </p:spTree>
    <p:extLst>
      <p:ext uri="{BB962C8B-B14F-4D97-AF65-F5344CB8AC3E}">
        <p14:creationId xmlns:p14="http://schemas.microsoft.com/office/powerpoint/2010/main" val="4065498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3140075" algn="l"/>
              </a:tabLst>
            </a:pPr>
            <a:r>
              <a:rPr lang="en-US" altLang="en-US" dirty="0"/>
              <a:t>The Giant Ocean Tank </a:t>
            </a:r>
            <a:r>
              <a:rPr lang="en-US" altLang="en-US" dirty="0" smtClean="0"/>
              <a:t>(2 </a:t>
            </a:r>
            <a:r>
              <a:rPr lang="en-US" altLang="en-US" dirty="0"/>
              <a:t>of 3)</a:t>
            </a:r>
            <a:endParaRPr lang="en-US" dirty="0"/>
          </a:p>
        </p:txBody>
      </p:sp>
      <p:pic>
        <p:nvPicPr>
          <p:cNvPr id="5" name="Picture 4" descr="A photo shows a diver fixing something inside a giant ocean tan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4975" y="1549882"/>
            <a:ext cx="2414050" cy="3758236"/>
          </a:xfrm>
          <a:prstGeom prst="rect">
            <a:avLst/>
          </a:prstGeom>
          <a:noFill/>
          <a:ln>
            <a:noFill/>
          </a:ln>
          <a:effectLst/>
          <a:extLst>
            <a:ext uri="{909E8E84-426E-40DD-AFC4-6F175D3DCCD1}">
              <a14:hiddenFill xmlns:a14="http://schemas.microsoft.com/office/drawing/2010/main">
                <a:gradFill rotWithShape="0">
                  <a:gsLst>
                    <a:gs pos="0">
                      <a:srgbClr val="074EB3">
                        <a:alpha val="84998"/>
                      </a:srgbClr>
                    </a:gs>
                    <a:gs pos="100000">
                      <a:srgbClr val="0B3280">
                        <a:alpha val="84998"/>
                      </a:srgbClr>
                    </a:gs>
                  </a:gsLst>
                  <a:lin ang="5400000" scaled="1"/>
                </a:gradFill>
              </a14:hiddenFill>
            </a:ext>
            <a:ext uri="{91240B29-F687-4F45-9708-019B960494DF}">
              <a14:hiddenLine xmlns:a14="http://schemas.microsoft.com/office/drawing/2010/main" w="12700">
                <a:solidFill>
                  <a:srgbClr val="2F3946">
                    <a:alpha val="85097"/>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type="body" sz="half" idx="4294967295"/>
          </p:nvPr>
        </p:nvSpPr>
        <p:spPr>
          <a:xfrm>
            <a:off x="2514600" y="5430825"/>
            <a:ext cx="3962400" cy="741375"/>
          </a:xfrm>
        </p:spPr>
        <p:txBody>
          <a:bodyPr>
            <a:normAutofit fontScale="70000" lnSpcReduction="20000"/>
          </a:bodyPr>
          <a:lstStyle/>
          <a:p>
            <a:pPr marL="0" indent="0" algn="ctr">
              <a:buNone/>
            </a:pPr>
            <a:r>
              <a:rPr lang="en-US" altLang="en-US" sz="3100" dirty="0"/>
              <a:t>Fig. 1: A diver in the GOT. </a:t>
            </a:r>
          </a:p>
          <a:p>
            <a:pPr marL="0" indent="0" algn="ctr">
              <a:buNone/>
            </a:pPr>
            <a:r>
              <a:rPr lang="en-US" altLang="en-US" dirty="0"/>
              <a:t>Source: Boston Globe/Getty Images</a:t>
            </a:r>
          </a:p>
        </p:txBody>
      </p:sp>
    </p:spTree>
    <p:extLst>
      <p:ext uri="{BB962C8B-B14F-4D97-AF65-F5344CB8AC3E}">
        <p14:creationId xmlns:p14="http://schemas.microsoft.com/office/powerpoint/2010/main" val="384754183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3140075" algn="l"/>
              </a:tabLst>
            </a:pPr>
            <a:r>
              <a:rPr lang="en-US" altLang="en-US" dirty="0"/>
              <a:t>The Giant Ocean Tank </a:t>
            </a:r>
            <a:r>
              <a:rPr lang="en-US" altLang="en-US" dirty="0" smtClean="0"/>
              <a:t>(3 </a:t>
            </a:r>
            <a:r>
              <a:rPr lang="en-US" altLang="en-US" dirty="0"/>
              <a:t>of 3)</a:t>
            </a:r>
            <a:endParaRPr lang="en-US" dirty="0"/>
          </a:p>
        </p:txBody>
      </p:sp>
      <p:sp>
        <p:nvSpPr>
          <p:cNvPr id="9" name="Content Placeholder 8"/>
          <p:cNvSpPr>
            <a:spLocks noGrp="1"/>
          </p:cNvSpPr>
          <p:nvPr>
            <p:ph idx="1"/>
          </p:nvPr>
        </p:nvSpPr>
        <p:spPr>
          <a:xfrm>
            <a:off x="152400" y="1219200"/>
            <a:ext cx="8839200" cy="4876801"/>
          </a:xfrm>
        </p:spPr>
        <p:txBody>
          <a:bodyPr>
            <a:normAutofit fontScale="85000" lnSpcReduction="20000"/>
          </a:bodyPr>
          <a:lstStyle/>
          <a:p>
            <a:pPr>
              <a:lnSpc>
                <a:spcPct val="120000"/>
              </a:lnSpc>
            </a:pPr>
            <a:r>
              <a:rPr lang="en-US" altLang="en-US" sz="2800" dirty="0"/>
              <a:t>Knowing all this, it would make sense to find reefs of the same splendor down in the warm tropical waters of the Caribbean; so then why did they seem so drastically different when I went to explore them myself in the Florida Keys? The answer could lie within the choice of color used to paint the corals, yes; but there is something bigger happening here. </a:t>
            </a:r>
            <a:r>
              <a:rPr lang="en-US" altLang="en-US" sz="2800" b="1" dirty="0"/>
              <a:t>Coral reefs are dying at an alarming rate—not just in the Caribbean, but around the world</a:t>
            </a:r>
            <a:r>
              <a:rPr lang="en-US" altLang="en-US" sz="2800" dirty="0"/>
              <a:t> [15]. It is estimated that as much as 80% of Caribbean coral has been lost in recent years, and that figure could rise if something is not done to fix this problem [8], which raises the question: </a:t>
            </a:r>
            <a:r>
              <a:rPr lang="en-US" altLang="en-US" sz="2800" i="1" dirty="0"/>
              <a:t>What ARE we doing</a:t>
            </a:r>
            <a:r>
              <a:rPr lang="en-US" altLang="en-US" sz="2800" i="1" dirty="0" smtClean="0"/>
              <a:t>?</a:t>
            </a:r>
            <a:endParaRPr lang="en-US" altLang="en-US" sz="2800" i="1" dirty="0"/>
          </a:p>
        </p:txBody>
      </p:sp>
    </p:spTree>
    <p:extLst>
      <p:ext uri="{BB962C8B-B14F-4D97-AF65-F5344CB8AC3E}">
        <p14:creationId xmlns:p14="http://schemas.microsoft.com/office/powerpoint/2010/main" val="169381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3140075" algn="l"/>
              </a:tabLst>
            </a:pPr>
            <a:r>
              <a:rPr lang="en-US" altLang="en-US" dirty="0"/>
              <a:t>Rainforests of the </a:t>
            </a:r>
            <a:r>
              <a:rPr lang="en-US" altLang="en-US" dirty="0" smtClean="0"/>
              <a:t>Ocean (1 of 3)</a:t>
            </a:r>
            <a:endParaRPr lang="en-US" dirty="0"/>
          </a:p>
        </p:txBody>
      </p:sp>
      <p:sp>
        <p:nvSpPr>
          <p:cNvPr id="9" name="Content Placeholder 8"/>
          <p:cNvSpPr>
            <a:spLocks noGrp="1"/>
          </p:cNvSpPr>
          <p:nvPr>
            <p:ph idx="1"/>
          </p:nvPr>
        </p:nvSpPr>
        <p:spPr/>
        <p:txBody>
          <a:bodyPr>
            <a:normAutofit/>
          </a:bodyPr>
          <a:lstStyle/>
          <a:p>
            <a:r>
              <a:rPr lang="en-US" altLang="en-US" sz="2400" dirty="0"/>
              <a:t>Despite covering less than 1% of the ocean floor, reefs are home to over 25% of the world</a:t>
            </a:r>
            <a:r>
              <a:rPr lang="ja-JP" altLang="en-US" sz="2400" dirty="0"/>
              <a:t>’</a:t>
            </a:r>
            <a:r>
              <a:rPr lang="en-US" altLang="ja-JP" sz="2400" dirty="0"/>
              <a:t>s fish biodiversity; even large fish that are mostly thought of as pelagic (meaning deep, open water fish) will spend the first part of their lives in the protection of the reef [2][8</a:t>
            </a:r>
            <a:r>
              <a:rPr lang="en-US" altLang="ja-JP" sz="2400" dirty="0" smtClean="0"/>
              <a:t>].</a:t>
            </a:r>
            <a:endParaRPr lang="en-US" altLang="en-US" sz="2400" dirty="0"/>
          </a:p>
          <a:p>
            <a:r>
              <a:rPr lang="en-US" altLang="en-US" sz="2400" dirty="0"/>
              <a:t>With such high rates of biodiversity, coral reefs have been heralded as the </a:t>
            </a:r>
            <a:r>
              <a:rPr lang="ja-JP" altLang="en-US" sz="2400" dirty="0"/>
              <a:t>“</a:t>
            </a:r>
            <a:r>
              <a:rPr lang="en-US" altLang="ja-JP" sz="2400" dirty="0"/>
              <a:t>rainforests of the ocean</a:t>
            </a:r>
            <a:r>
              <a:rPr lang="ja-JP" altLang="en-US" sz="2400" dirty="0"/>
              <a:t>”</a:t>
            </a:r>
            <a:r>
              <a:rPr lang="en-US" altLang="ja-JP" sz="2400" dirty="0"/>
              <a:t> [1]. </a:t>
            </a:r>
            <a:endParaRPr lang="en-US" altLang="en-US" sz="2400" dirty="0"/>
          </a:p>
        </p:txBody>
      </p:sp>
    </p:spTree>
    <p:extLst>
      <p:ext uri="{BB962C8B-B14F-4D97-AF65-F5344CB8AC3E}">
        <p14:creationId xmlns:p14="http://schemas.microsoft.com/office/powerpoint/2010/main" val="254897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3140075" algn="l"/>
              </a:tabLst>
            </a:pPr>
            <a:r>
              <a:rPr lang="en-US" altLang="en-US" dirty="0"/>
              <a:t>Rainforests of the Ocean </a:t>
            </a:r>
            <a:r>
              <a:rPr lang="en-US" altLang="en-US" dirty="0" smtClean="0"/>
              <a:t>(2 </a:t>
            </a:r>
            <a:r>
              <a:rPr lang="en-US" altLang="en-US" dirty="0"/>
              <a:t>of 3)</a:t>
            </a:r>
            <a:endParaRPr lang="en-US" dirty="0"/>
          </a:p>
        </p:txBody>
      </p:sp>
      <p:pic>
        <p:nvPicPr>
          <p:cNvPr id="5" name="Picture 4" descr="A photo shows a diver fixing something inside a giant ocean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3814329" cy="2528455"/>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Content Placeholder 8"/>
          <p:cNvSpPr>
            <a:spLocks noGrp="1"/>
          </p:cNvSpPr>
          <p:nvPr>
            <p:ph type="body" sz="half" idx="4294967295"/>
          </p:nvPr>
        </p:nvSpPr>
        <p:spPr>
          <a:xfrm>
            <a:off x="381000" y="4419600"/>
            <a:ext cx="8458200" cy="1752600"/>
          </a:xfrm>
        </p:spPr>
        <p:txBody>
          <a:bodyPr>
            <a:noAutofit/>
          </a:bodyPr>
          <a:lstStyle/>
          <a:p>
            <a:pPr marL="0" indent="0" algn="ctr">
              <a:buNone/>
            </a:pPr>
            <a:r>
              <a:rPr lang="en-US" altLang="en-US" sz="2200" dirty="0"/>
              <a:t>Fig. 2: Many would agree that coral reefs are beautiful, magical </a:t>
            </a:r>
            <a:r>
              <a:rPr lang="en-US" altLang="en-US" sz="2200" dirty="0" smtClean="0"/>
              <a:t>even; but </a:t>
            </a:r>
            <a:r>
              <a:rPr lang="en-US" altLang="en-US" sz="2200" dirty="0"/>
              <a:t>they serve a much bigger purpose than merely being aesthetically pleasing to humans. </a:t>
            </a:r>
            <a:endParaRPr lang="en-US" altLang="en-US" sz="2200" dirty="0" smtClean="0"/>
          </a:p>
          <a:p>
            <a:pPr marL="0" indent="0" algn="ctr">
              <a:buNone/>
            </a:pPr>
            <a:r>
              <a:rPr lang="en-US" altLang="en-US" sz="1800" dirty="0" smtClean="0"/>
              <a:t>Source</a:t>
            </a:r>
            <a:r>
              <a:rPr lang="en-US" altLang="en-US" sz="1800" dirty="0"/>
              <a:t>: </a:t>
            </a:r>
            <a:r>
              <a:rPr lang="en-US" altLang="en-US" sz="1800" u="sng" dirty="0"/>
              <a:t>http://</a:t>
            </a:r>
            <a:r>
              <a:rPr lang="en-US" altLang="en-US" sz="1800" dirty="0"/>
              <a:t>assets.inhabitat.com/wp-content/blogs.dir/1/files/2012/09/coral-reef.jpeg</a:t>
            </a:r>
          </a:p>
        </p:txBody>
      </p:sp>
    </p:spTree>
    <p:extLst>
      <p:ext uri="{BB962C8B-B14F-4D97-AF65-F5344CB8AC3E}">
        <p14:creationId xmlns:p14="http://schemas.microsoft.com/office/powerpoint/2010/main" val="139745278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3140075" algn="l"/>
              </a:tabLst>
            </a:pPr>
            <a:r>
              <a:rPr lang="en-US" altLang="en-US" dirty="0"/>
              <a:t>Rainforests of the Ocean </a:t>
            </a:r>
            <a:r>
              <a:rPr lang="en-US" altLang="en-US" dirty="0" smtClean="0"/>
              <a:t>(3 </a:t>
            </a:r>
            <a:r>
              <a:rPr lang="en-US" altLang="en-US" dirty="0"/>
              <a:t>of 3)</a:t>
            </a:r>
            <a:endParaRPr lang="en-US" dirty="0"/>
          </a:p>
        </p:txBody>
      </p:sp>
      <p:pic>
        <p:nvPicPr>
          <p:cNvPr id="6" name="Picture 5" descr="A graphical representation of the world map which depicts the levels of biodiversity in various parts of the ocean. A map shows the levels of biodiversity in various parts of the ocean. The legend starts from the level below 50 to the highest of 600. The data are as follows:&#10;The western and Northern coastal areas of Africa, the west coastal areas of India, the entire coastal areas of southern Australia, and the coastal areas of Brazil and Mexico have the lowest level of biodiversity (less than 50).&#10;The coastal areas of Africa, India, Sri Lanka, and Maldives, the entire region of northern coastal areas of Australia, various scattered locations in the North Pacific Ocean and areas covering the Caribbean Sea have levels of biodiversity from 100 to 500.&#10;The regions stretching between China and Australia, covering the islands in between such as Nusantra, Papa New Guinea, and Solomon Islands have the highest biodiversity, from 500 to 600.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99" y="1524000"/>
            <a:ext cx="8123802" cy="273455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type="body" sz="half" idx="4294967295"/>
          </p:nvPr>
        </p:nvSpPr>
        <p:spPr>
          <a:xfrm>
            <a:off x="510099" y="4800600"/>
            <a:ext cx="8123802" cy="1371600"/>
          </a:xfrm>
        </p:spPr>
        <p:txBody>
          <a:bodyPr>
            <a:noAutofit/>
          </a:bodyPr>
          <a:lstStyle/>
          <a:p>
            <a:pPr marL="0" indent="0" algn="ctr">
              <a:buNone/>
            </a:pPr>
            <a:r>
              <a:rPr lang="en-US" altLang="en-US" sz="2200" dirty="0"/>
              <a:t>Fig. 3: This graphic depicts the levels of biodiversity in </a:t>
            </a:r>
            <a:r>
              <a:rPr lang="en-US" altLang="en-US" sz="2200" dirty="0" smtClean="0"/>
              <a:t>various parts </a:t>
            </a:r>
            <a:r>
              <a:rPr lang="en-US" altLang="en-US" sz="2200" dirty="0"/>
              <a:t>of the ocean. Note that the high figures on the chart coincide with coral reef </a:t>
            </a:r>
            <a:r>
              <a:rPr lang="en-US" altLang="en-US" sz="2200" dirty="0" smtClean="0"/>
              <a:t>environments.</a:t>
            </a:r>
          </a:p>
          <a:p>
            <a:pPr marL="0" indent="0" algn="ctr">
              <a:buNone/>
            </a:pPr>
            <a:r>
              <a:rPr lang="en-US" altLang="en-US" sz="1800" dirty="0" smtClean="0"/>
              <a:t>Source</a:t>
            </a:r>
            <a:r>
              <a:rPr lang="en-US" altLang="en-US" sz="1800" dirty="0"/>
              <a:t>: http://marinebio.org/oceans/coral-reefs.asp</a:t>
            </a:r>
          </a:p>
        </p:txBody>
      </p:sp>
    </p:spTree>
    <p:extLst>
      <p:ext uri="{BB962C8B-B14F-4D97-AF65-F5344CB8AC3E}">
        <p14:creationId xmlns:p14="http://schemas.microsoft.com/office/powerpoint/2010/main" val="332689131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Importance to </a:t>
            </a:r>
            <a:r>
              <a:rPr lang="en-US" altLang="en-US" dirty="0" smtClean="0"/>
              <a:t>Humans (1 of 3)</a:t>
            </a:r>
            <a:endParaRPr lang="en-US" dirty="0"/>
          </a:p>
        </p:txBody>
      </p:sp>
      <p:sp>
        <p:nvSpPr>
          <p:cNvPr id="5" name="Content Placeholder 4"/>
          <p:cNvSpPr>
            <a:spLocks noGrp="1"/>
          </p:cNvSpPr>
          <p:nvPr>
            <p:ph idx="1"/>
          </p:nvPr>
        </p:nvSpPr>
        <p:spPr/>
        <p:txBody>
          <a:bodyPr>
            <a:normAutofit/>
          </a:bodyPr>
          <a:lstStyle/>
          <a:p>
            <a:r>
              <a:rPr lang="en-US" altLang="en-US" dirty="0"/>
              <a:t>Coral reefs have an estimated worth of </a:t>
            </a:r>
            <a:r>
              <a:rPr lang="en-US" altLang="en-US" b="1" dirty="0"/>
              <a:t>$30 billion </a:t>
            </a:r>
            <a:r>
              <a:rPr lang="en-US" altLang="en-US" dirty="0"/>
              <a:t>worldwide [9]. Should coral reefs disappear, it is likely that there would be a significant backlash in the fishing industry since a large portion of marine life that we eat—such as snapper, grouper, scallop, and many more are </a:t>
            </a:r>
            <a:r>
              <a:rPr lang="en-US" altLang="en-US" dirty="0" smtClean="0"/>
              <a:t>found </a:t>
            </a:r>
            <a:r>
              <a:rPr lang="en-US" altLang="en-US" dirty="0"/>
              <a:t>in those habitats [2]. </a:t>
            </a:r>
            <a:endParaRPr lang="en-US" altLang="en-US" dirty="0" smtClean="0"/>
          </a:p>
          <a:p>
            <a:r>
              <a:rPr lang="en-US" altLang="en-US" dirty="0"/>
              <a:t>Those in the fishing industry </a:t>
            </a:r>
            <a:r>
              <a:rPr lang="en-US" altLang="en-US" dirty="0" err="1"/>
              <a:t>aren</a:t>
            </a:r>
            <a:r>
              <a:rPr lang="ja-JP" altLang="en-US" dirty="0"/>
              <a:t>’</a:t>
            </a:r>
            <a:r>
              <a:rPr lang="en-US" altLang="ja-JP" dirty="0"/>
              <a:t>t the only ones making a living off these beautiful ecosystems. In addition to providing food, they also boost their local economies by providing jobs in ecotourism through scuba diving, snorkeling, and recreational fishing [9][1]. </a:t>
            </a:r>
            <a:endParaRPr lang="en-US" altLang="ja-JP" dirty="0" smtClean="0"/>
          </a:p>
        </p:txBody>
      </p:sp>
    </p:spTree>
    <p:extLst>
      <p:ext uri="{BB962C8B-B14F-4D97-AF65-F5344CB8AC3E}">
        <p14:creationId xmlns:p14="http://schemas.microsoft.com/office/powerpoint/2010/main" val="285677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779</TotalTime>
  <Words>2570</Words>
  <Application>Microsoft Office PowerPoint</Application>
  <PresentationFormat>On-screen Show (4:3)</PresentationFormat>
  <Paragraphs>151</Paragraphs>
  <Slides>39</Slides>
  <Notes>10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Sample</vt:lpstr>
      <vt:lpstr>Coral Reefs</vt:lpstr>
      <vt:lpstr>Being a staff in the New England Aquarium</vt:lpstr>
      <vt:lpstr>The Giant Ocean Tank (1 of 3)</vt:lpstr>
      <vt:lpstr>The Giant Ocean Tank (2 of 3)</vt:lpstr>
      <vt:lpstr>The Giant Ocean Tank (3 of 3)</vt:lpstr>
      <vt:lpstr>Rainforests of the Ocean (1 of 3)</vt:lpstr>
      <vt:lpstr>Rainforests of the Ocean (2 of 3)</vt:lpstr>
      <vt:lpstr>Rainforests of the Ocean (3 of 3)</vt:lpstr>
      <vt:lpstr>Importance to Humans (1 of 3)</vt:lpstr>
      <vt:lpstr>Importance to Humans (2 of 3)</vt:lpstr>
      <vt:lpstr>Importance to Humans (3 of 3)</vt:lpstr>
      <vt:lpstr>Threats to Coral Reefs (1 of 2)</vt:lpstr>
      <vt:lpstr>Threats to Coral Reefs (2 of 2)</vt:lpstr>
      <vt:lpstr>Pollution Problems </vt:lpstr>
      <vt:lpstr>Coral Bleaching (1 of 7)</vt:lpstr>
      <vt:lpstr>Coral Bleaching (2 of 7)</vt:lpstr>
      <vt:lpstr>Coral Bleaching (3 of 7)</vt:lpstr>
      <vt:lpstr>Coral Bleaching (4 of 7)</vt:lpstr>
      <vt:lpstr>Coral Bleaching (5 of 7)</vt:lpstr>
      <vt:lpstr>Coral Bleaching (6 of 7)</vt:lpstr>
      <vt:lpstr>Coral Bleaching (7 of 7)</vt:lpstr>
      <vt:lpstr>Ocean Acidification (1 of 4)</vt:lpstr>
      <vt:lpstr>Ocean Acidification (2 of 4)</vt:lpstr>
      <vt:lpstr>Ocean Acidification (3 of 4)</vt:lpstr>
      <vt:lpstr>Ocean Acidification (4 of 4)</vt:lpstr>
      <vt:lpstr>Marine Debris (1 of 4)</vt:lpstr>
      <vt:lpstr>Marine Debris (2 of 4)</vt:lpstr>
      <vt:lpstr>Marine Debris (3 of 4)</vt:lpstr>
      <vt:lpstr>Marine Debris (4 of 4)</vt:lpstr>
      <vt:lpstr>Pollution Solutions (1 of 2)</vt:lpstr>
      <vt:lpstr>Pollution Solutions (2 of 2)</vt:lpstr>
      <vt:lpstr>The Coral Restoration Foundation</vt:lpstr>
      <vt:lpstr>You Can Help, Too!</vt:lpstr>
      <vt:lpstr>. . . So why is the Giant Ocean Tank present at the New England Aquarium? (1 of 2)</vt:lpstr>
      <vt:lpstr>. . . So why is the Giant Ocean Tank present at the New England Aquarium? (2 of 2)</vt:lpstr>
      <vt:lpstr>Works Cited (1 of 4)</vt:lpstr>
      <vt:lpstr>Works Cited (2 of 4)</vt:lpstr>
      <vt:lpstr>Works Cited (3 of 4)</vt:lpstr>
      <vt:lpstr>Works Cited (4 of 4)</vt:lpstr>
    </vt:vector>
  </TitlesOfParts>
  <Company>Macmillan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Mack_-_Coral_Reefs_10.16.14</dc:title>
  <dc:creator/>
  <cp:lastModifiedBy>Elavarasan K.</cp:lastModifiedBy>
  <cp:revision>127</cp:revision>
  <dcterms:created xsi:type="dcterms:W3CDTF">2014-07-07T19:17:03Z</dcterms:created>
  <dcterms:modified xsi:type="dcterms:W3CDTF">2017-08-08T09:21:52Z</dcterms:modified>
</cp:coreProperties>
</file>