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57" r:id="rId3"/>
    <p:sldId id="258" r:id="rId4"/>
    <p:sldId id="260" r:id="rId5"/>
    <p:sldId id="259" r:id="rId6"/>
    <p:sldId id="261" r:id="rId7"/>
    <p:sldId id="269" r:id="rId8"/>
    <p:sldId id="262" r:id="rId9"/>
    <p:sldId id="263" r:id="rId10"/>
    <p:sldId id="270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592" autoAdjust="0"/>
  </p:normalViewPr>
  <p:slideViewPr>
    <p:cSldViewPr>
      <p:cViewPr varScale="1">
        <p:scale>
          <a:sx n="71" d="100"/>
          <a:sy n="7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5401-B1D0-0B42-8F1F-2CBDA2A1A976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4E63C-3AF5-5E4E-A932-C8160B2A4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0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7E175-3D52-462E-A79E-690D8F6E17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4E63C-3AF5-5E4E-A932-C8160B2A4B8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87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4E63C-3AF5-5E4E-A932-C8160B2A4B8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5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4E63C-3AF5-5E4E-A932-C8160B2A4B8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24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4E63C-3AF5-5E4E-A932-C8160B2A4B8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753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4E63C-3AF5-5E4E-A932-C8160B2A4B8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20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4E63C-3AF5-5E4E-A932-C8160B2A4B8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2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4E63C-3AF5-5E4E-A932-C8160B2A4B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98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4E63C-3AF5-5E4E-A932-C8160B2A4B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79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4E63C-3AF5-5E4E-A932-C8160B2A4B8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70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4E63C-3AF5-5E4E-A932-C8160B2A4B8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78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4E63C-3AF5-5E4E-A932-C8160B2A4B8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97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4E63C-3AF5-5E4E-A932-C8160B2A4B8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71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4E63C-3AF5-5E4E-A932-C8160B2A4B8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81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4E63C-3AF5-5E4E-A932-C8160B2A4B8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6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5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2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9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7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7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6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8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3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8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0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581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i="1" dirty="0" smtClean="0"/>
              <a:t>Biology for a Changing World, 2e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dirty="0" smtClean="0"/>
              <a:t>Clicker Questions 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Chapter </a:t>
            </a:r>
            <a:r>
              <a:rPr lang="en-US" sz="6000" dirty="0"/>
              <a:t>1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3181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Evaluate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Bernice observed that when she supplemented her watering regime with a particular brand of fertilizer, “A”, her plants seemed to grow taller.  She thought to herself, “Brand A fertilizer is causing my plants to grow taller.”  Bernice collected 20 plants.  </a:t>
            </a:r>
            <a:r>
              <a:rPr lang="en-US" dirty="0" smtClean="0"/>
              <a:t>She </a:t>
            </a:r>
            <a:r>
              <a:rPr lang="en-US" dirty="0"/>
              <a:t>supplemented the normal watering </a:t>
            </a:r>
            <a:r>
              <a:rPr lang="en-US" dirty="0" smtClean="0"/>
              <a:t>regime of 10 plants </a:t>
            </a:r>
            <a:r>
              <a:rPr lang="en-US" dirty="0"/>
              <a:t>with fertilizer A. </a:t>
            </a:r>
            <a:r>
              <a:rPr lang="en-US" dirty="0" smtClean="0"/>
              <a:t>The </a:t>
            </a:r>
            <a:r>
              <a:rPr lang="en-US" dirty="0"/>
              <a:t>remaining ten </a:t>
            </a:r>
            <a:r>
              <a:rPr lang="en-US" dirty="0" smtClean="0"/>
              <a:t>plants received </a:t>
            </a:r>
            <a:r>
              <a:rPr lang="en-US" dirty="0"/>
              <a:t>the normal watering regime without the fertilizer supplement.  After two months, she determined the average plant height for each group of plants.  </a:t>
            </a:r>
          </a:p>
        </p:txBody>
      </p:sp>
    </p:spTree>
    <p:extLst>
      <p:ext uri="{BB962C8B-B14F-4D97-AF65-F5344CB8AC3E}">
        <p14:creationId xmlns:p14="http://schemas.microsoft.com/office/powerpoint/2010/main" val="170389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Bernice’s investigation is an example of a controlled experiment because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It is not a controlled experiment because some plants received a fertilizer </a:t>
            </a:r>
            <a:r>
              <a:rPr lang="en-US" dirty="0" smtClean="0"/>
              <a:t>supplement </a:t>
            </a:r>
            <a:r>
              <a:rPr lang="en-US" dirty="0"/>
              <a:t>and others did not.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she </a:t>
            </a:r>
            <a:r>
              <a:rPr lang="en-US" dirty="0"/>
              <a:t>used 20 plants.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</a:t>
            </a:r>
            <a:r>
              <a:rPr lang="en-US" dirty="0" smtClean="0"/>
              <a:t>en </a:t>
            </a:r>
            <a:r>
              <a:rPr lang="en-US" dirty="0"/>
              <a:t>plants received a fertilizer treatment and the other ten did not.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she </a:t>
            </a:r>
            <a:r>
              <a:rPr lang="en-US" b="1" dirty="0">
                <a:solidFill>
                  <a:srgbClr val="FF0000"/>
                </a:solidFill>
              </a:rPr>
              <a:t>treated all of the plants the same, with the exception of </a:t>
            </a: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fertilizer treatment.</a:t>
            </a:r>
          </a:p>
        </p:txBody>
      </p:sp>
    </p:spTree>
    <p:extLst>
      <p:ext uri="{BB962C8B-B14F-4D97-AF65-F5344CB8AC3E}">
        <p14:creationId xmlns:p14="http://schemas.microsoft.com/office/powerpoint/2010/main" val="3873261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When interpreting experimental results scientists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c</a:t>
            </a:r>
            <a:r>
              <a:rPr lang="en-US" dirty="0" smtClean="0"/>
              <a:t>ompare values and if one value is larger than another, the scientist concludes that a significant difference occurred. 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onduct statistical analysis to determine if the obtained results were “real” and not due to chance.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u</a:t>
            </a:r>
            <a:r>
              <a:rPr lang="en-US" dirty="0" smtClean="0"/>
              <a:t>se data that only support their hypothesis.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48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When it comes to experimental design and confidence in data, a larger sample size is always better.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571976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A theory 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mere conjecture.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</a:t>
            </a:r>
            <a:r>
              <a:rPr lang="en-US" dirty="0"/>
              <a:t>speculative idea or plan as to </a:t>
            </a:r>
            <a:r>
              <a:rPr lang="en-US" dirty="0" smtClean="0"/>
              <a:t>how something </a:t>
            </a:r>
            <a:r>
              <a:rPr lang="en-US" dirty="0"/>
              <a:t>might be done.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a </a:t>
            </a:r>
            <a:r>
              <a:rPr lang="en-US" b="1" dirty="0">
                <a:solidFill>
                  <a:srgbClr val="FF0000"/>
                </a:solidFill>
              </a:rPr>
              <a:t>widely accepted explanatory idea that is broad in scope and supported by a </a:t>
            </a:r>
            <a:r>
              <a:rPr lang="en-US" b="1" dirty="0" smtClean="0">
                <a:solidFill>
                  <a:srgbClr val="FF0000"/>
                </a:solidFill>
              </a:rPr>
              <a:t>large </a:t>
            </a:r>
            <a:r>
              <a:rPr lang="en-US" b="1" dirty="0">
                <a:solidFill>
                  <a:srgbClr val="FF0000"/>
                </a:solidFill>
              </a:rPr>
              <a:t>body of evidence gathered through multiple tests of hypotheses.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 </a:t>
            </a:r>
            <a:r>
              <a:rPr lang="en-US" dirty="0"/>
              <a:t>explanation for natural phenomena that is testable.</a:t>
            </a:r>
          </a:p>
        </p:txBody>
      </p:sp>
    </p:spTree>
    <p:extLst>
      <p:ext uri="{BB962C8B-B14F-4D97-AF65-F5344CB8AC3E}">
        <p14:creationId xmlns:p14="http://schemas.microsoft.com/office/powerpoint/2010/main" val="223723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Drinking coffee is associated with a lower risk of Parkinson disease. This statement is an example of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correlation.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causation.</a:t>
            </a:r>
          </a:p>
        </p:txBody>
      </p:sp>
    </p:spTree>
    <p:extLst>
      <p:ext uri="{BB962C8B-B14F-4D97-AF65-F5344CB8AC3E}">
        <p14:creationId xmlns:p14="http://schemas.microsoft.com/office/powerpoint/2010/main" val="349370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Scientists solely rely upon anecdotal evidence to test hypotheses.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False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15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Cats love fish more than dogs love fish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This is a hypothesis.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This </a:t>
            </a:r>
            <a:r>
              <a:rPr lang="en-US" dirty="0"/>
              <a:t>is a theory.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This </a:t>
            </a:r>
            <a:r>
              <a:rPr lang="en-US" b="1" dirty="0">
                <a:solidFill>
                  <a:srgbClr val="FF0000"/>
                </a:solidFill>
              </a:rPr>
              <a:t>is not a hypothesis because it is not testable.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This </a:t>
            </a:r>
            <a:r>
              <a:rPr lang="en-US" dirty="0"/>
              <a:t>is not a hypothesis because it is not written using the if/then </a:t>
            </a:r>
            <a:r>
              <a:rPr lang="en-US" dirty="0" smtClean="0"/>
              <a:t>format.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2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Evaluate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Bernice observed that when she supplemented her watering regime with a particular brand of fertilizer, “A”, her plants seemed to grow taller.  She thought to herself, “Brand A fertilizer is causing my plants to grow taller.”  Bernice collected 20 plants.  </a:t>
            </a:r>
            <a:r>
              <a:rPr lang="en-US" dirty="0" smtClean="0"/>
              <a:t>She </a:t>
            </a:r>
            <a:r>
              <a:rPr lang="en-US" dirty="0"/>
              <a:t>supplemented the normal watering </a:t>
            </a:r>
            <a:r>
              <a:rPr lang="en-US" dirty="0" smtClean="0"/>
              <a:t>regime of 10 plants </a:t>
            </a:r>
            <a:r>
              <a:rPr lang="en-US" dirty="0"/>
              <a:t>with fertilizer A. </a:t>
            </a:r>
            <a:r>
              <a:rPr lang="en-US" dirty="0" smtClean="0"/>
              <a:t>The </a:t>
            </a:r>
            <a:r>
              <a:rPr lang="en-US" dirty="0"/>
              <a:t>remaining ten </a:t>
            </a:r>
            <a:r>
              <a:rPr lang="en-US" dirty="0" smtClean="0"/>
              <a:t>plants received </a:t>
            </a:r>
            <a:r>
              <a:rPr lang="en-US" dirty="0"/>
              <a:t>the normal watering regime without the fertilizer supplement.  After two months, she determined the average plant height for each group of plants.  </a:t>
            </a:r>
          </a:p>
        </p:txBody>
      </p:sp>
    </p:spTree>
    <p:extLst>
      <p:ext uri="{BB962C8B-B14F-4D97-AF65-F5344CB8AC3E}">
        <p14:creationId xmlns:p14="http://schemas.microsoft.com/office/powerpoint/2010/main" val="3982888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What is the independent variable?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20 plants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ertilizer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Plant height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watering regime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4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What is the </a:t>
            </a:r>
            <a:r>
              <a:rPr lang="en-US" sz="3200" dirty="0" smtClean="0"/>
              <a:t>dependent </a:t>
            </a:r>
            <a:r>
              <a:rPr lang="en-US" sz="3200" dirty="0"/>
              <a:t>variable?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20 plants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</a:t>
            </a:r>
            <a:r>
              <a:rPr lang="en-US" dirty="0" smtClean="0"/>
              <a:t>ertilizer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Plant height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watering regime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12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Evaluate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Bernice observed that when she supplemented her watering regime with a particular brand of fertilizer, “A”, her plants seemed to grow taller.  She thought to herself, “Brand A fertilizer is causing my plants to grow taller.”  Bernice collected 20 plants.  </a:t>
            </a:r>
            <a:r>
              <a:rPr lang="en-US" dirty="0" smtClean="0"/>
              <a:t>She </a:t>
            </a:r>
            <a:r>
              <a:rPr lang="en-US" dirty="0"/>
              <a:t>supplemented the normal watering </a:t>
            </a:r>
            <a:r>
              <a:rPr lang="en-US" dirty="0" smtClean="0"/>
              <a:t>regime of 10 plants </a:t>
            </a:r>
            <a:r>
              <a:rPr lang="en-US" dirty="0"/>
              <a:t>with fertilizer A. </a:t>
            </a:r>
            <a:r>
              <a:rPr lang="en-US" dirty="0" smtClean="0"/>
              <a:t>The </a:t>
            </a:r>
            <a:r>
              <a:rPr lang="en-US" dirty="0"/>
              <a:t>remaining ten </a:t>
            </a:r>
            <a:r>
              <a:rPr lang="en-US" dirty="0" smtClean="0"/>
              <a:t>plants received </a:t>
            </a:r>
            <a:r>
              <a:rPr lang="en-US" dirty="0"/>
              <a:t>the normal watering regime without the fertilizer supplement.  After two months, she determined the average plant height for each group of plants.  </a:t>
            </a:r>
          </a:p>
        </p:txBody>
      </p:sp>
    </p:spTree>
    <p:extLst>
      <p:ext uri="{BB962C8B-B14F-4D97-AF65-F5344CB8AC3E}">
        <p14:creationId xmlns:p14="http://schemas.microsoft.com/office/powerpoint/2010/main" val="170389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What is the control group in Bernice’s investigation?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normal watering regime with fertilizer </a:t>
            </a:r>
            <a:r>
              <a:rPr lang="en-US" dirty="0" smtClean="0"/>
              <a:t>A.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he </a:t>
            </a:r>
            <a:r>
              <a:rPr lang="en-US" b="1" dirty="0">
                <a:solidFill>
                  <a:srgbClr val="FF0000"/>
                </a:solidFill>
              </a:rPr>
              <a:t>normal watering regime without a fertilizer </a:t>
            </a:r>
            <a:r>
              <a:rPr lang="en-US" b="1" dirty="0" smtClean="0">
                <a:solidFill>
                  <a:srgbClr val="FF0000"/>
                </a:solidFill>
              </a:rPr>
              <a:t>supplement.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watering </a:t>
            </a:r>
            <a:r>
              <a:rPr lang="en-US" dirty="0" smtClean="0"/>
              <a:t>regime.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control is that she treated all of the plants the same, with the exception of </a:t>
            </a:r>
            <a:r>
              <a:rPr lang="en-US" dirty="0" smtClean="0"/>
              <a:t>the </a:t>
            </a:r>
            <a:r>
              <a:rPr lang="en-US" dirty="0"/>
              <a:t>fertilizer treatment.</a:t>
            </a:r>
          </a:p>
        </p:txBody>
      </p:sp>
    </p:spTree>
    <p:extLst>
      <p:ext uri="{BB962C8B-B14F-4D97-AF65-F5344CB8AC3E}">
        <p14:creationId xmlns:p14="http://schemas.microsoft.com/office/powerpoint/2010/main" val="3530212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What is the experimental group in Bernice’s investigation?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The normal watering regime with fertilizer A.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normal watering regime without a fertilizer supplement.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watering regime.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control is that she treated all of the plants the same, with the exception of the fertilizer treatment.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3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793</Words>
  <Application>Microsoft Office PowerPoint</Application>
  <PresentationFormat>On-screen Show (4:3)</PresentationFormat>
  <Paragraphs>96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Biology for a Changing World, 2e   Clicker Questions   Chapter 1  </vt:lpstr>
      <vt:lpstr>Scientists solely rely upon anecdotal evidence to test hypotheses.</vt:lpstr>
      <vt:lpstr>Cats love fish more than dogs love fish.</vt:lpstr>
      <vt:lpstr>Evaluate the following:</vt:lpstr>
      <vt:lpstr>What is the independent variable?</vt:lpstr>
      <vt:lpstr>What is the dependent variable?</vt:lpstr>
      <vt:lpstr>Evaluate the following:</vt:lpstr>
      <vt:lpstr>What is the control group in Bernice’s investigation?</vt:lpstr>
      <vt:lpstr>What is the experimental group in Bernice’s investigation?</vt:lpstr>
      <vt:lpstr>Evaluate the following:</vt:lpstr>
      <vt:lpstr>Bernice’s investigation is an example of a controlled experiment because</vt:lpstr>
      <vt:lpstr>When interpreting experimental results scientists</vt:lpstr>
      <vt:lpstr>When it comes to experimental design and confidence in data, a larger sample size is always better.</vt:lpstr>
      <vt:lpstr>A theory is</vt:lpstr>
      <vt:lpstr>Drinking coffee is associated with a lower risk of Parkinson disease. This statement is an example of</vt:lpstr>
    </vt:vector>
  </TitlesOfParts>
  <Company>Clayton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Process of Science</dc:title>
  <dc:creator>Jere Boudell</dc:creator>
  <cp:lastModifiedBy>hbadmin</cp:lastModifiedBy>
  <cp:revision>19</cp:revision>
  <dcterms:created xsi:type="dcterms:W3CDTF">2014-03-04T16:55:08Z</dcterms:created>
  <dcterms:modified xsi:type="dcterms:W3CDTF">2014-04-30T17:28:37Z</dcterms:modified>
</cp:coreProperties>
</file>