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4" r:id="rId3"/>
    <p:sldId id="265" r:id="rId4"/>
    <p:sldId id="273" r:id="rId5"/>
    <p:sldId id="275" r:id="rId6"/>
    <p:sldId id="276" r:id="rId7"/>
    <p:sldId id="271" r:id="rId8"/>
    <p:sldId id="277" r:id="rId9"/>
    <p:sldId id="278" r:id="rId10"/>
    <p:sldId id="272" r:id="rId11"/>
    <p:sldId id="268" r:id="rId12"/>
    <p:sldId id="279"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07" autoAdjust="0"/>
  </p:normalViewPr>
  <p:slideViewPr>
    <p:cSldViewPr showGuides="1">
      <p:cViewPr>
        <p:scale>
          <a:sx n="60" d="100"/>
          <a:sy n="60" d="100"/>
        </p:scale>
        <p:origin x="-1842" y="-5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DA4634-76A1-4C63-99C2-AA2DEFF925E8}" type="datetimeFigureOut">
              <a:rPr lang="en-US" smtClean="0"/>
              <a:pPr/>
              <a:t>12/11/2013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2264E-2355-40AE-AC2A-AC64B18A71AB}" type="slidenum">
              <a:rPr lang="en-US" smtClean="0"/>
              <a:pPr/>
              <a:t>‹#›</a:t>
            </a:fld>
            <a:endParaRPr lang="en-US"/>
          </a:p>
        </p:txBody>
      </p:sp>
    </p:spTree>
    <p:extLst>
      <p:ext uri="{BB962C8B-B14F-4D97-AF65-F5344CB8AC3E}">
        <p14:creationId xmlns:p14="http://schemas.microsoft.com/office/powerpoint/2010/main" val="291101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Clicker questions would probably be most effective interspersed within the lecture,</a:t>
            </a:r>
            <a:r>
              <a:rPr lang="en-US" baseline="0" dirty="0" smtClean="0"/>
              <a:t> although some could be given at the start if students are assigned chapters to read prior to class (so clicker questions would check comprehension and completion of reading assignments). Clicker questions could also be given at the end of lecture to check retention.</a:t>
            </a:r>
            <a:endParaRPr lang="en-US" dirty="0"/>
          </a:p>
        </p:txBody>
      </p:sp>
      <p:sp>
        <p:nvSpPr>
          <p:cNvPr id="4" name="Slide Number Placeholder 3"/>
          <p:cNvSpPr>
            <a:spLocks noGrp="1"/>
          </p:cNvSpPr>
          <p:nvPr>
            <p:ph type="sldNum" sz="quarter" idx="10"/>
          </p:nvPr>
        </p:nvSpPr>
        <p:spPr/>
        <p:txBody>
          <a:bodyPr/>
          <a:lstStyle/>
          <a:p>
            <a:fld id="{8AC2264E-2355-40AE-AC2A-AC64B18A71A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DQ#3: enzymes</a:t>
            </a:r>
          </a:p>
          <a:p>
            <a:endParaRPr lang="en-US" dirty="0" smtClean="0"/>
          </a:p>
          <a:p>
            <a:r>
              <a:rPr lang="en-US" dirty="0" smtClean="0"/>
              <a:t>Correct = C (lack of proper enzymes needed</a:t>
            </a:r>
            <a:r>
              <a:rPr lang="en-US" baseline="0" dirty="0" smtClean="0"/>
              <a:t> to break down food)</a:t>
            </a:r>
          </a:p>
          <a:p>
            <a:endParaRPr lang="en-US" baseline="0" dirty="0" smtClean="0"/>
          </a:p>
          <a:p>
            <a:r>
              <a:rPr lang="en-US" baseline="0" dirty="0" smtClean="0"/>
              <a:t>This question could be a good one to give at the beginning or end of class (see notes, slide 1). </a:t>
            </a:r>
          </a:p>
          <a:p>
            <a:endParaRPr lang="en-US" baseline="0" dirty="0" smtClean="0"/>
          </a:p>
          <a:p>
            <a:r>
              <a:rPr lang="en-US" baseline="0" dirty="0" smtClean="0"/>
              <a:t>Example: People with lactose intolerance lack the enzyme lactase, so can’t break down the lactose (sugars) in dairy products. This can cause uncomfortable symptoms such as digestive upset, bloating, gas, and vomiting.</a:t>
            </a:r>
            <a:endParaRPr lang="en-US" dirty="0"/>
          </a:p>
        </p:txBody>
      </p:sp>
      <p:sp>
        <p:nvSpPr>
          <p:cNvPr id="4" name="Slide Number Placeholder 3"/>
          <p:cNvSpPr>
            <a:spLocks noGrp="1"/>
          </p:cNvSpPr>
          <p:nvPr>
            <p:ph type="sldNum" sz="quarter" idx="10"/>
          </p:nvPr>
        </p:nvSpPr>
        <p:spPr/>
        <p:txBody>
          <a:bodyPr/>
          <a:lstStyle/>
          <a:p>
            <a:fld id="{8AC2264E-2355-40AE-AC2A-AC64B18A71A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Active learning exercise: debate in pairs, small groups, then discuss</a:t>
            </a:r>
            <a:r>
              <a:rPr lang="en-US" baseline="0" dirty="0" smtClean="0"/>
              <a:t> debate arguments as a class.</a:t>
            </a:r>
          </a:p>
          <a:p>
            <a:endParaRPr lang="en-US" dirty="0" smtClean="0"/>
          </a:p>
          <a:p>
            <a:r>
              <a:rPr lang="en-US" dirty="0" smtClean="0"/>
              <a:t>DQ#1&amp;3: micronutrients &amp; enzymes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AC2264E-2355-40AE-AC2A-AC64B18A71A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DQ#4: malnutrition</a:t>
            </a:r>
          </a:p>
          <a:p>
            <a:endParaRPr lang="en-US" dirty="0" smtClean="0"/>
          </a:p>
          <a:p>
            <a:r>
              <a:rPr lang="en-US" dirty="0" smtClean="0"/>
              <a:t>Correct = B (too much fat is not considered malnutrition,</a:t>
            </a:r>
            <a:r>
              <a:rPr lang="en-US" baseline="0" dirty="0" smtClean="0"/>
              <a:t> just poor nutrition)</a:t>
            </a:r>
          </a:p>
          <a:p>
            <a:r>
              <a:rPr lang="en-US" baseline="0" dirty="0" smtClean="0"/>
              <a:t>Malnutrition is defined as “the medical condition resulting from the lack of any essential nutrient in the diet.”</a:t>
            </a:r>
            <a:endParaRPr lang="en-US" dirty="0"/>
          </a:p>
        </p:txBody>
      </p:sp>
      <p:sp>
        <p:nvSpPr>
          <p:cNvPr id="4" name="Slide Number Placeholder 3"/>
          <p:cNvSpPr>
            <a:spLocks noGrp="1"/>
          </p:cNvSpPr>
          <p:nvPr>
            <p:ph type="sldNum" sz="quarter" idx="10"/>
          </p:nvPr>
        </p:nvSpPr>
        <p:spPr/>
        <p:txBody>
          <a:bodyPr/>
          <a:lstStyle/>
          <a:p>
            <a:fld id="{8AC2264E-2355-40AE-AC2A-AC64B18A71A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DQ#4: transitions into lecture topics focusing on the consequences of under/malnourishment; </a:t>
            </a:r>
            <a:endParaRPr lang="en-US" dirty="0" smtClean="0"/>
          </a:p>
          <a:p>
            <a:endParaRPr lang="en-US" dirty="0" smtClean="0"/>
          </a:p>
          <a:p>
            <a:r>
              <a:rPr lang="en-US" dirty="0" smtClean="0"/>
              <a:t>Correct = C (Mongolia)</a:t>
            </a:r>
          </a:p>
          <a:p>
            <a:endParaRPr lang="en-US" dirty="0" smtClean="0"/>
          </a:p>
          <a:p>
            <a:r>
              <a:rPr lang="en-US" dirty="0" smtClean="0"/>
              <a:t>Goal:</a:t>
            </a:r>
            <a:r>
              <a:rPr lang="en-US" baseline="0" dirty="0" smtClean="0"/>
              <a:t> check comprehension of graphic interpretation; think about problem of malnutrition on global scale (this would be a good question to do right before the active learning exercise “design your own non-nut RUTF.”</a:t>
            </a:r>
          </a:p>
          <a:p>
            <a:endParaRPr lang="en-US" baseline="0" dirty="0" smtClean="0"/>
          </a:p>
        </p:txBody>
      </p:sp>
      <p:sp>
        <p:nvSpPr>
          <p:cNvPr id="4" name="Slide Number Placeholder 3"/>
          <p:cNvSpPr>
            <a:spLocks noGrp="1"/>
          </p:cNvSpPr>
          <p:nvPr>
            <p:ph type="sldNum" sz="quarter" idx="10"/>
          </p:nvPr>
        </p:nvSpPr>
        <p:spPr/>
        <p:txBody>
          <a:bodyPr/>
          <a:lstStyle/>
          <a:p>
            <a:fld id="{8AC2264E-2355-40AE-AC2A-AC64B18A71AB}"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DQ#1: macronutrients</a:t>
            </a:r>
          </a:p>
          <a:p>
            <a:endParaRPr lang="en-US" dirty="0" smtClean="0"/>
          </a:p>
          <a:p>
            <a:r>
              <a:rPr lang="en-US" dirty="0" smtClean="0"/>
              <a:t>Correct = C (meat and dairy)</a:t>
            </a:r>
            <a:endParaRPr lang="en-US" dirty="0"/>
          </a:p>
        </p:txBody>
      </p:sp>
      <p:sp>
        <p:nvSpPr>
          <p:cNvPr id="4" name="Slide Number Placeholder 3"/>
          <p:cNvSpPr>
            <a:spLocks noGrp="1"/>
          </p:cNvSpPr>
          <p:nvPr>
            <p:ph type="sldNum" sz="quarter" idx="10"/>
          </p:nvPr>
        </p:nvSpPr>
        <p:spPr/>
        <p:txBody>
          <a:bodyPr/>
          <a:lstStyle/>
          <a:p>
            <a:fld id="{8AC2264E-2355-40AE-AC2A-AC64B18A71A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DQ#1: macronutrients</a:t>
            </a:r>
          </a:p>
          <a:p>
            <a:endParaRPr lang="en-US" dirty="0" smtClean="0"/>
          </a:p>
          <a:p>
            <a:r>
              <a:rPr lang="en-US" dirty="0" smtClean="0"/>
              <a:t>Correct = A (grains and vegetables)</a:t>
            </a:r>
            <a:endParaRPr lang="en-US" dirty="0"/>
          </a:p>
        </p:txBody>
      </p:sp>
      <p:sp>
        <p:nvSpPr>
          <p:cNvPr id="4" name="Slide Number Placeholder 3"/>
          <p:cNvSpPr>
            <a:spLocks noGrp="1"/>
          </p:cNvSpPr>
          <p:nvPr>
            <p:ph type="sldNum" sz="quarter" idx="10"/>
          </p:nvPr>
        </p:nvSpPr>
        <p:spPr/>
        <p:txBody>
          <a:bodyPr/>
          <a:lstStyle/>
          <a:p>
            <a:fld id="{8AC2264E-2355-40AE-AC2A-AC64B18A71A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DQ#1: macronutrients</a:t>
            </a:r>
          </a:p>
          <a:p>
            <a:endParaRPr lang="en-US" dirty="0" smtClean="0"/>
          </a:p>
          <a:p>
            <a:r>
              <a:rPr lang="en-US" dirty="0" smtClean="0"/>
              <a:t>Correct = D (legumes)</a:t>
            </a:r>
            <a:endParaRPr lang="en-US" dirty="0"/>
          </a:p>
        </p:txBody>
      </p:sp>
      <p:sp>
        <p:nvSpPr>
          <p:cNvPr id="4" name="Slide Number Placeholder 3"/>
          <p:cNvSpPr>
            <a:spLocks noGrp="1"/>
          </p:cNvSpPr>
          <p:nvPr>
            <p:ph type="sldNum" sz="quarter" idx="10"/>
          </p:nvPr>
        </p:nvSpPr>
        <p:spPr/>
        <p:txBody>
          <a:bodyPr/>
          <a:lstStyle/>
          <a:p>
            <a:fld id="{8AC2264E-2355-40AE-AC2A-AC64B18A71A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DQ#1: macronutrients</a:t>
            </a:r>
          </a:p>
          <a:p>
            <a:endParaRPr lang="en-US" dirty="0" smtClean="0"/>
          </a:p>
          <a:p>
            <a:r>
              <a:rPr lang="en-US" dirty="0" smtClean="0"/>
              <a:t>Correct = A (enzymes are not macronutrients)</a:t>
            </a:r>
            <a:endParaRPr lang="en-US" dirty="0"/>
          </a:p>
        </p:txBody>
      </p:sp>
      <p:sp>
        <p:nvSpPr>
          <p:cNvPr id="4" name="Slide Number Placeholder 3"/>
          <p:cNvSpPr>
            <a:spLocks noGrp="1"/>
          </p:cNvSpPr>
          <p:nvPr>
            <p:ph type="sldNum" sz="quarter" idx="10"/>
          </p:nvPr>
        </p:nvSpPr>
        <p:spPr/>
        <p:txBody>
          <a:bodyPr/>
          <a:lstStyle/>
          <a:p>
            <a:fld id="{8AC2264E-2355-40AE-AC2A-AC64B18A71A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DQ#2: essential nutrients</a:t>
            </a:r>
          </a:p>
          <a:p>
            <a:endParaRPr lang="en-US" dirty="0" smtClean="0"/>
          </a:p>
          <a:p>
            <a:r>
              <a:rPr lang="en-US" dirty="0" smtClean="0"/>
              <a:t>Correct = D</a:t>
            </a:r>
            <a:r>
              <a:rPr lang="en-US" baseline="0" dirty="0" smtClean="0"/>
              <a:t> (our bodies can’t make them so we must get them from our diet)</a:t>
            </a:r>
            <a:endParaRPr lang="en-US" dirty="0"/>
          </a:p>
        </p:txBody>
      </p:sp>
      <p:sp>
        <p:nvSpPr>
          <p:cNvPr id="4" name="Slide Number Placeholder 3"/>
          <p:cNvSpPr>
            <a:spLocks noGrp="1"/>
          </p:cNvSpPr>
          <p:nvPr>
            <p:ph type="sldNum" sz="quarter" idx="10"/>
          </p:nvPr>
        </p:nvSpPr>
        <p:spPr/>
        <p:txBody>
          <a:bodyPr/>
          <a:lstStyle/>
          <a:p>
            <a:fld id="{8AC2264E-2355-40AE-AC2A-AC64B18A71A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DQ#1&amp;2 micronutrients and essential nutrients</a:t>
            </a:r>
          </a:p>
          <a:p>
            <a:endParaRPr lang="en-US" dirty="0" smtClean="0"/>
          </a:p>
          <a:p>
            <a:r>
              <a:rPr lang="en-US" dirty="0" smtClean="0"/>
              <a:t>Correct = D (over-ingestion</a:t>
            </a:r>
            <a:r>
              <a:rPr lang="en-US" baseline="0" dirty="0" smtClean="0"/>
              <a:t> of both minerals and fat-soluble vitamins can cause harm)</a:t>
            </a:r>
            <a:endParaRPr lang="en-US" dirty="0" smtClean="0"/>
          </a:p>
          <a:p>
            <a:r>
              <a:rPr lang="en-US" dirty="0" smtClean="0"/>
              <a:t>Water-soluble vitamins (B) are unlikely</a:t>
            </a:r>
            <a:r>
              <a:rPr lang="en-US" baseline="0" dirty="0" smtClean="0"/>
              <a:t> to harm people even if they ingest too much because excess is easily excreted in urine.</a:t>
            </a:r>
            <a:endParaRPr lang="en-US" dirty="0"/>
          </a:p>
        </p:txBody>
      </p:sp>
      <p:sp>
        <p:nvSpPr>
          <p:cNvPr id="4" name="Slide Number Placeholder 3"/>
          <p:cNvSpPr>
            <a:spLocks noGrp="1"/>
          </p:cNvSpPr>
          <p:nvPr>
            <p:ph type="sldNum" sz="quarter" idx="10"/>
          </p:nvPr>
        </p:nvSpPr>
        <p:spPr/>
        <p:txBody>
          <a:bodyPr/>
          <a:lstStyle/>
          <a:p>
            <a:fld id="{8AC2264E-2355-40AE-AC2A-AC64B18A71A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DQ#2: essential nutrients</a:t>
            </a:r>
          </a:p>
          <a:p>
            <a:endParaRPr lang="en-US" dirty="0" smtClean="0"/>
          </a:p>
          <a:p>
            <a:r>
              <a:rPr lang="en-US" dirty="0" smtClean="0"/>
              <a:t>Correct = A (true) people can compensate</a:t>
            </a:r>
            <a:r>
              <a:rPr lang="en-US" baseline="0" dirty="0" smtClean="0"/>
              <a:t> for dietary deficiencies by synthesizing 11 of 20 amino acids from other components of their diet. The other nine amino acids are essential amino acids because they cannot be made by our bodies, and must come from our diet.</a:t>
            </a:r>
          </a:p>
          <a:p>
            <a:endParaRPr lang="en-US" baseline="0" dirty="0" smtClean="0"/>
          </a:p>
          <a:p>
            <a:r>
              <a:rPr lang="en-US" baseline="0" dirty="0" smtClean="0"/>
              <a:t>** Adding the “don’t know” option allows students the option of expressing that they are confused with the material, and can be useful checkpoints for instructors to proof student comprehension, especially if clicker questions are used as participation points rather than graded.</a:t>
            </a:r>
            <a:endParaRPr lang="en-US" dirty="0"/>
          </a:p>
        </p:txBody>
      </p:sp>
      <p:sp>
        <p:nvSpPr>
          <p:cNvPr id="4" name="Slide Number Placeholder 3"/>
          <p:cNvSpPr>
            <a:spLocks noGrp="1"/>
          </p:cNvSpPr>
          <p:nvPr>
            <p:ph type="sldNum" sz="quarter" idx="10"/>
          </p:nvPr>
        </p:nvSpPr>
        <p:spPr/>
        <p:txBody>
          <a:bodyPr/>
          <a:lstStyle/>
          <a:p>
            <a:fld id="{8AC2264E-2355-40AE-AC2A-AC64B18A71A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DQ#3:</a:t>
            </a:r>
            <a:r>
              <a:rPr lang="en-US" baseline="0" dirty="0" smtClean="0"/>
              <a:t> enzymes</a:t>
            </a:r>
            <a:endParaRPr lang="en-US" dirty="0" smtClean="0"/>
          </a:p>
          <a:p>
            <a:endParaRPr lang="en-US" dirty="0" smtClean="0"/>
          </a:p>
          <a:p>
            <a:r>
              <a:rPr lang="en-US" dirty="0" smtClean="0"/>
              <a:t>Correct = B</a:t>
            </a:r>
            <a:r>
              <a:rPr lang="en-US" baseline="0" dirty="0" smtClean="0"/>
              <a:t> (they can build up and break down macromolecules)</a:t>
            </a:r>
          </a:p>
          <a:p>
            <a:endParaRPr lang="en-US" baseline="0" dirty="0" smtClean="0"/>
          </a:p>
          <a:p>
            <a:r>
              <a:rPr lang="en-US" baseline="0" dirty="0" smtClean="0"/>
              <a:t>Not A because food can also be broken down by mechanical digestion and acids in the stomach.</a:t>
            </a:r>
          </a:p>
          <a:p>
            <a:r>
              <a:rPr lang="en-US" baseline="0" dirty="0" smtClean="0"/>
              <a:t>Not C because they speed up chemical reactions (they lower activation energy).</a:t>
            </a:r>
          </a:p>
          <a:p>
            <a:r>
              <a:rPr lang="en-US" baseline="0" dirty="0" smtClean="0"/>
              <a:t>Not D because they are not essential nutrients.</a:t>
            </a:r>
            <a:endParaRPr lang="en-US" dirty="0"/>
          </a:p>
        </p:txBody>
      </p:sp>
      <p:sp>
        <p:nvSpPr>
          <p:cNvPr id="4" name="Slide Number Placeholder 3"/>
          <p:cNvSpPr>
            <a:spLocks noGrp="1"/>
          </p:cNvSpPr>
          <p:nvPr>
            <p:ph type="sldNum" sz="quarter" idx="10"/>
          </p:nvPr>
        </p:nvSpPr>
        <p:spPr/>
        <p:txBody>
          <a:bodyPr/>
          <a:lstStyle/>
          <a:p>
            <a:fld id="{8AC2264E-2355-40AE-AC2A-AC64B18A71A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12B765-9FFD-4535-8A94-F5D66121DE35}"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871FD-0058-421A-B2A6-D794E31AD3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2B765-9FFD-4535-8A94-F5D66121DE35}"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871FD-0058-421A-B2A6-D794E31AD3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2B765-9FFD-4535-8A94-F5D66121DE35}"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871FD-0058-421A-B2A6-D794E31AD3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2B765-9FFD-4535-8A94-F5D66121DE35}"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871FD-0058-421A-B2A6-D794E31AD3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2B765-9FFD-4535-8A94-F5D66121DE35}"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871FD-0058-421A-B2A6-D794E31AD3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12B765-9FFD-4535-8A94-F5D66121DE35}" type="datetimeFigureOut">
              <a:rPr lang="en-US" smtClean="0"/>
              <a:pPr/>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871FD-0058-421A-B2A6-D794E31AD3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12B765-9FFD-4535-8A94-F5D66121DE35}" type="datetimeFigureOut">
              <a:rPr lang="en-US" smtClean="0"/>
              <a:pPr/>
              <a:t>12/11/2013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1871FD-0058-421A-B2A6-D794E31AD3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12B765-9FFD-4535-8A94-F5D66121DE35}" type="datetimeFigureOut">
              <a:rPr lang="en-US" smtClean="0"/>
              <a:pPr/>
              <a:t>12/11/2013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1871FD-0058-421A-B2A6-D794E31AD3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2B765-9FFD-4535-8A94-F5D66121DE35}" type="datetimeFigureOut">
              <a:rPr lang="en-US" smtClean="0"/>
              <a:pPr/>
              <a:t>12/11/2013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1871FD-0058-421A-B2A6-D794E31AD3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2B765-9FFD-4535-8A94-F5D66121DE35}" type="datetimeFigureOut">
              <a:rPr lang="en-US" smtClean="0"/>
              <a:pPr/>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871FD-0058-421A-B2A6-D794E31AD3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2B765-9FFD-4535-8A94-F5D66121DE35}" type="datetimeFigureOut">
              <a:rPr lang="en-US" smtClean="0"/>
              <a:pPr/>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871FD-0058-421A-B2A6-D794E31AD3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2B765-9FFD-4535-8A94-F5D66121DE35}" type="datetimeFigureOut">
              <a:rPr lang="en-US" smtClean="0"/>
              <a:pPr/>
              <a:t>12/11/2013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871FD-0058-421A-B2A6-D794E31AD3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581399"/>
          </a:xfrm>
        </p:spPr>
        <p:txBody>
          <a:bodyPr>
            <a:normAutofit/>
          </a:bodyPr>
          <a:lstStyle/>
          <a:p>
            <a:r>
              <a:rPr lang="en-US" sz="6000" b="1" dirty="0" smtClean="0"/>
              <a:t>Chapter 4</a:t>
            </a:r>
            <a:r>
              <a:rPr lang="en-US" b="1" dirty="0" smtClean="0"/>
              <a:t/>
            </a:r>
            <a:br>
              <a:rPr lang="en-US" b="1" dirty="0" smtClean="0"/>
            </a:br>
            <a:r>
              <a:rPr lang="en-US" dirty="0" smtClean="0"/>
              <a:t/>
            </a:r>
            <a:br>
              <a:rPr lang="en-US" dirty="0" smtClean="0"/>
            </a:br>
            <a:r>
              <a:rPr lang="en-US" dirty="0" smtClean="0"/>
              <a:t>Clicker questions &amp; </a:t>
            </a:r>
            <a:br>
              <a:rPr lang="en-US" dirty="0" smtClean="0"/>
            </a:br>
            <a:r>
              <a:rPr lang="en-US" dirty="0" smtClean="0"/>
              <a:t>Active learning exercises</a:t>
            </a:r>
            <a:endParaRPr lang="en-US" dirty="0"/>
          </a:p>
        </p:txBody>
      </p:sp>
      <p:sp>
        <p:nvSpPr>
          <p:cNvPr id="3" name="Subtitle 2"/>
          <p:cNvSpPr>
            <a:spLocks noGrp="1"/>
          </p:cNvSpPr>
          <p:nvPr>
            <p:ph type="subTitle" idx="1"/>
          </p:nvPr>
        </p:nvSpPr>
        <p:spPr>
          <a:xfrm>
            <a:off x="1371600" y="5105400"/>
            <a:ext cx="6400800" cy="1752600"/>
          </a:xfrm>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8915400" cy="1981200"/>
          </a:xfrm>
          <a:ln w="57150">
            <a:solidFill>
              <a:schemeClr val="accent1">
                <a:lumMod val="75000"/>
              </a:schemeClr>
            </a:solidFill>
          </a:ln>
        </p:spPr>
        <p:txBody>
          <a:bodyPr>
            <a:noAutofit/>
          </a:bodyPr>
          <a:lstStyle/>
          <a:p>
            <a:r>
              <a:rPr lang="en-US" dirty="0" smtClean="0"/>
              <a:t>Some people have trouble digesting certain foods, but not others. </a:t>
            </a:r>
            <a:br>
              <a:rPr lang="en-US" dirty="0" smtClean="0"/>
            </a:br>
            <a:r>
              <a:rPr lang="en-US" b="1" dirty="0" smtClean="0"/>
              <a:t>What is a likely cause?</a:t>
            </a:r>
            <a:endParaRPr lang="en-US" b="1" dirty="0"/>
          </a:p>
        </p:txBody>
      </p:sp>
      <p:sp>
        <p:nvSpPr>
          <p:cNvPr id="3" name="Content Placeholder 2"/>
          <p:cNvSpPr>
            <a:spLocks noGrp="1"/>
          </p:cNvSpPr>
          <p:nvPr>
            <p:ph idx="1"/>
          </p:nvPr>
        </p:nvSpPr>
        <p:spPr>
          <a:xfrm>
            <a:off x="457200" y="2362200"/>
            <a:ext cx="8229600" cy="4267200"/>
          </a:xfrm>
        </p:spPr>
        <p:txBody>
          <a:bodyPr>
            <a:normAutofit/>
          </a:bodyPr>
          <a:lstStyle/>
          <a:p>
            <a:pPr marL="514350" indent="-514350">
              <a:spcAft>
                <a:spcPts val="2400"/>
              </a:spcAft>
              <a:buFont typeface="+mj-lt"/>
              <a:buAutoNum type="alphaLcParenR"/>
            </a:pPr>
            <a:r>
              <a:rPr lang="en-US" sz="4000" dirty="0" smtClean="0"/>
              <a:t>Malnutrition</a:t>
            </a:r>
          </a:p>
          <a:p>
            <a:pPr marL="514350" indent="-514350">
              <a:spcAft>
                <a:spcPts val="2400"/>
              </a:spcAft>
              <a:buFont typeface="+mj-lt"/>
              <a:buAutoNum type="alphaLcParenR"/>
            </a:pPr>
            <a:r>
              <a:rPr lang="en-US" sz="4000" dirty="0" smtClean="0"/>
              <a:t>Vitamin deficiency</a:t>
            </a:r>
          </a:p>
          <a:p>
            <a:pPr marL="514350" indent="-514350">
              <a:spcAft>
                <a:spcPts val="2400"/>
              </a:spcAft>
              <a:buFont typeface="+mj-lt"/>
              <a:buAutoNum type="alphaLcParenR"/>
            </a:pPr>
            <a:r>
              <a:rPr lang="en-US" sz="4000" dirty="0" smtClean="0"/>
              <a:t>Lack of the proper enzymes</a:t>
            </a:r>
          </a:p>
          <a:p>
            <a:pPr marL="514350" indent="-514350">
              <a:spcAft>
                <a:spcPts val="2400"/>
              </a:spcAft>
              <a:buFont typeface="+mj-lt"/>
              <a:buAutoNum type="alphaLcParenR"/>
            </a:pPr>
            <a:r>
              <a:rPr lang="en-US" sz="4000" dirty="0" smtClean="0"/>
              <a:t>Lack of essential minerals</a:t>
            </a:r>
          </a:p>
          <a:p>
            <a:pPr marL="514350" indent="-514350">
              <a:spcAft>
                <a:spcPts val="2400"/>
              </a:spcAft>
              <a:buFont typeface="+mj-lt"/>
              <a:buAutoNum type="alphaLcParenR"/>
            </a:pPr>
            <a:endParaRPr lang="en-US"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152400"/>
            <a:ext cx="8953500" cy="1295400"/>
          </a:xfrm>
          <a:ln w="57150">
            <a:solidFill>
              <a:schemeClr val="accent6">
                <a:lumMod val="75000"/>
              </a:schemeClr>
            </a:solidFill>
          </a:ln>
        </p:spPr>
        <p:txBody>
          <a:bodyPr>
            <a:noAutofit/>
          </a:bodyPr>
          <a:lstStyle/>
          <a:p>
            <a:r>
              <a:rPr lang="en-US" sz="3600" b="1" dirty="0" smtClean="0"/>
              <a:t>Debate</a:t>
            </a:r>
            <a:r>
              <a:rPr lang="en-US" sz="3600" dirty="0" smtClean="0"/>
              <a:t> the pros and cons of two possible treatments for lactose intolerance:</a:t>
            </a:r>
            <a:endParaRPr lang="en-US" sz="3600" dirty="0"/>
          </a:p>
        </p:txBody>
      </p:sp>
      <p:sp>
        <p:nvSpPr>
          <p:cNvPr id="11" name="Text Placeholder 3"/>
          <p:cNvSpPr txBox="1">
            <a:spLocks/>
          </p:cNvSpPr>
          <p:nvPr/>
        </p:nvSpPr>
        <p:spPr>
          <a:xfrm>
            <a:off x="2971800" y="1600200"/>
            <a:ext cx="2956560" cy="2362200"/>
          </a:xfrm>
          <a:prstGeom prst="rect">
            <a:avLst/>
          </a:prstGeom>
          <a:solidFill>
            <a:schemeClr val="bg1"/>
          </a:solidFill>
          <a:ln w="28575">
            <a:solidFill>
              <a:srgbClr val="00B050"/>
            </a:solidFill>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PROS</a:t>
            </a:r>
          </a:p>
        </p:txBody>
      </p:sp>
      <p:sp>
        <p:nvSpPr>
          <p:cNvPr id="12" name="Text Placeholder 3"/>
          <p:cNvSpPr txBox="1">
            <a:spLocks/>
          </p:cNvSpPr>
          <p:nvPr/>
        </p:nvSpPr>
        <p:spPr>
          <a:xfrm>
            <a:off x="6096000" y="1600200"/>
            <a:ext cx="2956560" cy="2362200"/>
          </a:xfrm>
          <a:prstGeom prst="rect">
            <a:avLst/>
          </a:prstGeom>
          <a:solidFill>
            <a:schemeClr val="bg1"/>
          </a:solidFill>
          <a:ln w="28575">
            <a:solidFill>
              <a:srgbClr val="C00000"/>
            </a:solidFill>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CONS</a:t>
            </a:r>
          </a:p>
        </p:txBody>
      </p:sp>
      <p:sp>
        <p:nvSpPr>
          <p:cNvPr id="13" name="Text Placeholder 3"/>
          <p:cNvSpPr txBox="1">
            <a:spLocks/>
          </p:cNvSpPr>
          <p:nvPr/>
        </p:nvSpPr>
        <p:spPr>
          <a:xfrm>
            <a:off x="2971800" y="4267200"/>
            <a:ext cx="2956560" cy="2362200"/>
          </a:xfrm>
          <a:prstGeom prst="rect">
            <a:avLst/>
          </a:prstGeom>
          <a:solidFill>
            <a:schemeClr val="bg1"/>
          </a:solidFill>
          <a:ln w="28575">
            <a:solidFill>
              <a:srgbClr val="00B050"/>
            </a:solidFill>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PROS</a:t>
            </a:r>
          </a:p>
        </p:txBody>
      </p:sp>
      <p:sp>
        <p:nvSpPr>
          <p:cNvPr id="14" name="Text Placeholder 3"/>
          <p:cNvSpPr txBox="1">
            <a:spLocks/>
          </p:cNvSpPr>
          <p:nvPr/>
        </p:nvSpPr>
        <p:spPr>
          <a:xfrm>
            <a:off x="6096000" y="4267200"/>
            <a:ext cx="2956560" cy="2362200"/>
          </a:xfrm>
          <a:prstGeom prst="rect">
            <a:avLst/>
          </a:prstGeom>
          <a:solidFill>
            <a:schemeClr val="bg1"/>
          </a:solidFill>
          <a:ln w="28575">
            <a:solidFill>
              <a:srgbClr val="C00000"/>
            </a:solidFill>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CONS</a:t>
            </a:r>
          </a:p>
        </p:txBody>
      </p:sp>
      <p:sp>
        <p:nvSpPr>
          <p:cNvPr id="15" name="Right Arrow 14"/>
          <p:cNvSpPr/>
          <p:nvPr/>
        </p:nvSpPr>
        <p:spPr>
          <a:xfrm>
            <a:off x="2362200" y="2438400"/>
            <a:ext cx="762000" cy="685800"/>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idx="1"/>
          </p:nvPr>
        </p:nvSpPr>
        <p:spPr>
          <a:xfrm>
            <a:off x="76170" y="1600200"/>
            <a:ext cx="2514630" cy="2362200"/>
          </a:xfrm>
          <a:solidFill>
            <a:schemeClr val="bg1"/>
          </a:solidFill>
          <a:ln w="28575">
            <a:solidFill>
              <a:schemeClr val="tx1">
                <a:lumMod val="50000"/>
                <a:lumOff val="50000"/>
              </a:schemeClr>
            </a:solidFill>
          </a:ln>
        </p:spPr>
        <p:txBody>
          <a:bodyPr anchor="ctr" anchorCtr="0">
            <a:noAutofit/>
          </a:bodyPr>
          <a:lstStyle/>
          <a:p>
            <a:pPr algn="ctr"/>
            <a:r>
              <a:rPr lang="en-US" sz="3200" dirty="0" smtClean="0"/>
              <a:t>Take supplemental enzymes</a:t>
            </a:r>
            <a:endParaRPr lang="en-US" sz="3200" dirty="0"/>
          </a:p>
        </p:txBody>
      </p:sp>
      <p:sp>
        <p:nvSpPr>
          <p:cNvPr id="17" name="Right Arrow 16"/>
          <p:cNvSpPr/>
          <p:nvPr/>
        </p:nvSpPr>
        <p:spPr>
          <a:xfrm>
            <a:off x="2362200" y="5105400"/>
            <a:ext cx="762000" cy="685800"/>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3"/>
          </p:nvPr>
        </p:nvSpPr>
        <p:spPr>
          <a:xfrm>
            <a:off x="75153" y="4267200"/>
            <a:ext cx="2515617" cy="2362200"/>
          </a:xfrm>
          <a:solidFill>
            <a:schemeClr val="bg1"/>
          </a:solidFill>
          <a:ln w="28575">
            <a:solidFill>
              <a:schemeClr val="tx1">
                <a:lumMod val="50000"/>
                <a:lumOff val="50000"/>
              </a:schemeClr>
            </a:solidFill>
          </a:ln>
        </p:spPr>
        <p:txBody>
          <a:bodyPr anchor="ctr" anchorCtr="0">
            <a:normAutofit/>
          </a:bodyPr>
          <a:lstStyle/>
          <a:p>
            <a:pPr algn="ctr"/>
            <a:r>
              <a:rPr lang="en-US" sz="3200" dirty="0" smtClean="0"/>
              <a:t>Avoid dairy         products</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8915400" cy="1371600"/>
          </a:xfrm>
          <a:ln w="57150">
            <a:solidFill>
              <a:schemeClr val="accent1">
                <a:lumMod val="75000"/>
              </a:schemeClr>
            </a:solidFill>
          </a:ln>
        </p:spPr>
        <p:txBody>
          <a:bodyPr>
            <a:noAutofit/>
          </a:bodyPr>
          <a:lstStyle/>
          <a:p>
            <a:r>
              <a:rPr lang="en-US" dirty="0" smtClean="0"/>
              <a:t>Which of the following would </a:t>
            </a:r>
            <a:r>
              <a:rPr lang="en-US" b="1" dirty="0" smtClean="0"/>
              <a:t>not</a:t>
            </a:r>
            <a:r>
              <a:rPr lang="en-US" dirty="0" smtClean="0"/>
              <a:t> be considered a case of malnutrition?</a:t>
            </a:r>
            <a:endParaRPr lang="en-US" dirty="0"/>
          </a:p>
        </p:txBody>
      </p:sp>
      <p:sp>
        <p:nvSpPr>
          <p:cNvPr id="6" name="TextBox 5"/>
          <p:cNvSpPr txBox="1"/>
          <p:nvPr/>
        </p:nvSpPr>
        <p:spPr>
          <a:xfrm>
            <a:off x="228600" y="1752600"/>
            <a:ext cx="8915400" cy="3416320"/>
          </a:xfrm>
          <a:prstGeom prst="rect">
            <a:avLst/>
          </a:prstGeom>
          <a:noFill/>
        </p:spPr>
        <p:txBody>
          <a:bodyPr wrap="square" rtlCol="0">
            <a:spAutoFit/>
          </a:bodyPr>
          <a:lstStyle/>
          <a:p>
            <a:pPr marL="742950" indent="-742950">
              <a:lnSpc>
                <a:spcPct val="150000"/>
              </a:lnSpc>
              <a:buFont typeface="+mj-lt"/>
              <a:buAutoNum type="alphaLcParenR"/>
            </a:pPr>
            <a:r>
              <a:rPr lang="en-US" sz="3600" dirty="0" smtClean="0"/>
              <a:t>Too little vitamin C causes scurvy.</a:t>
            </a:r>
          </a:p>
          <a:p>
            <a:pPr marL="742950" indent="-742950">
              <a:lnSpc>
                <a:spcPct val="150000"/>
              </a:lnSpc>
              <a:buFont typeface="+mj-lt"/>
              <a:buAutoNum type="alphaLcParenR"/>
            </a:pPr>
            <a:r>
              <a:rPr lang="en-US" sz="3600" dirty="0" smtClean="0"/>
              <a:t>Too much fat causes obesity.</a:t>
            </a:r>
          </a:p>
          <a:p>
            <a:pPr marL="742950" indent="-742950">
              <a:lnSpc>
                <a:spcPct val="150000"/>
              </a:lnSpc>
              <a:buFont typeface="+mj-lt"/>
              <a:buAutoNum type="alphaLcParenR"/>
            </a:pPr>
            <a:r>
              <a:rPr lang="en-US" sz="3600" dirty="0" smtClean="0"/>
              <a:t>Too little calcium stunts growth.</a:t>
            </a:r>
          </a:p>
          <a:p>
            <a:pPr marL="742950" indent="-742950">
              <a:lnSpc>
                <a:spcPct val="150000"/>
              </a:lnSpc>
              <a:buFont typeface="+mj-lt"/>
              <a:buAutoNum type="alphaLcParenR"/>
            </a:pPr>
            <a:r>
              <a:rPr lang="en-US" sz="3600" dirty="0" smtClean="0"/>
              <a:t>All of these could be cases of malnutrition.</a:t>
            </a:r>
            <a:endParaRPr lang="en-US"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Which country has </a:t>
            </a:r>
            <a:r>
              <a:rPr lang="en-US" b="1" dirty="0" smtClean="0"/>
              <a:t>moderately high </a:t>
            </a:r>
            <a:r>
              <a:rPr lang="en-US" dirty="0" smtClean="0"/>
              <a:t>proportions of undernourished people?</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l="802" t="15989" r="3728" b="1784"/>
          <a:stretch>
            <a:fillRect/>
          </a:stretch>
        </p:blipFill>
        <p:spPr bwMode="auto">
          <a:xfrm>
            <a:off x="-76200" y="1295400"/>
            <a:ext cx="9193742" cy="5562600"/>
          </a:xfrm>
          <a:prstGeom prst="rect">
            <a:avLst/>
          </a:prstGeom>
          <a:noFill/>
          <a:ln w="9525">
            <a:noFill/>
            <a:miter lim="800000"/>
            <a:headEnd/>
            <a:tailEnd/>
          </a:ln>
        </p:spPr>
      </p:pic>
      <p:sp>
        <p:nvSpPr>
          <p:cNvPr id="6" name="TextBox 5"/>
          <p:cNvSpPr txBox="1"/>
          <p:nvPr/>
        </p:nvSpPr>
        <p:spPr>
          <a:xfrm>
            <a:off x="1905000" y="2971800"/>
            <a:ext cx="1143000" cy="1015663"/>
          </a:xfrm>
          <a:prstGeom prst="rect">
            <a:avLst/>
          </a:prstGeom>
          <a:solidFill>
            <a:schemeClr val="tx1">
              <a:alpha val="32000"/>
            </a:schemeClr>
          </a:solidFill>
        </p:spPr>
        <p:txBody>
          <a:bodyPr wrap="square" rtlCol="0">
            <a:spAutoFit/>
          </a:bodyPr>
          <a:lstStyle/>
          <a:p>
            <a:pPr algn="ctr"/>
            <a:r>
              <a:rPr lang="en-US" sz="6000" dirty="0" smtClean="0">
                <a:solidFill>
                  <a:schemeClr val="bg1"/>
                </a:solidFill>
              </a:rPr>
              <a:t>(a)</a:t>
            </a:r>
            <a:endParaRPr lang="en-US" sz="6000" dirty="0">
              <a:solidFill>
                <a:schemeClr val="bg1"/>
              </a:solidFill>
            </a:endParaRPr>
          </a:p>
        </p:txBody>
      </p:sp>
      <p:cxnSp>
        <p:nvCxnSpPr>
          <p:cNvPr id="8" name="Straight Arrow Connector 7"/>
          <p:cNvCxnSpPr/>
          <p:nvPr/>
        </p:nvCxnSpPr>
        <p:spPr>
          <a:xfrm flipH="1">
            <a:off x="2362200" y="3810000"/>
            <a:ext cx="76200" cy="6858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53200" y="4572000"/>
            <a:ext cx="1143000" cy="1015663"/>
          </a:xfrm>
          <a:prstGeom prst="rect">
            <a:avLst/>
          </a:prstGeom>
          <a:solidFill>
            <a:schemeClr val="tx1">
              <a:alpha val="32000"/>
            </a:schemeClr>
          </a:solidFill>
        </p:spPr>
        <p:txBody>
          <a:bodyPr wrap="square" rtlCol="0">
            <a:spAutoFit/>
          </a:bodyPr>
          <a:lstStyle/>
          <a:p>
            <a:pPr algn="ctr"/>
            <a:r>
              <a:rPr lang="en-US" sz="6000" dirty="0" smtClean="0">
                <a:solidFill>
                  <a:schemeClr val="bg1"/>
                </a:solidFill>
              </a:rPr>
              <a:t>(d)</a:t>
            </a:r>
            <a:endParaRPr lang="en-US" sz="6000" dirty="0">
              <a:solidFill>
                <a:schemeClr val="bg1"/>
              </a:solidFill>
            </a:endParaRPr>
          </a:p>
        </p:txBody>
      </p:sp>
      <p:cxnSp>
        <p:nvCxnSpPr>
          <p:cNvPr id="12" name="Straight Arrow Connector 11"/>
          <p:cNvCxnSpPr/>
          <p:nvPr/>
        </p:nvCxnSpPr>
        <p:spPr>
          <a:xfrm>
            <a:off x="7543800" y="5181600"/>
            <a:ext cx="381000"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5600" y="4165937"/>
            <a:ext cx="1143000" cy="1015663"/>
          </a:xfrm>
          <a:prstGeom prst="rect">
            <a:avLst/>
          </a:prstGeom>
          <a:solidFill>
            <a:schemeClr val="tx1">
              <a:alpha val="32000"/>
            </a:schemeClr>
          </a:solidFill>
        </p:spPr>
        <p:txBody>
          <a:bodyPr wrap="square" rtlCol="0">
            <a:spAutoFit/>
          </a:bodyPr>
          <a:lstStyle/>
          <a:p>
            <a:pPr algn="ctr"/>
            <a:r>
              <a:rPr lang="en-US" sz="6000" dirty="0" smtClean="0">
                <a:solidFill>
                  <a:schemeClr val="bg1"/>
                </a:solidFill>
              </a:rPr>
              <a:t>(b)</a:t>
            </a:r>
            <a:endParaRPr lang="en-US" sz="6000" dirty="0">
              <a:solidFill>
                <a:schemeClr val="bg1"/>
              </a:solidFill>
            </a:endParaRPr>
          </a:p>
        </p:txBody>
      </p:sp>
      <p:cxnSp>
        <p:nvCxnSpPr>
          <p:cNvPr id="17" name="Straight Arrow Connector 16"/>
          <p:cNvCxnSpPr/>
          <p:nvPr/>
        </p:nvCxnSpPr>
        <p:spPr>
          <a:xfrm>
            <a:off x="3886200" y="4724400"/>
            <a:ext cx="457200"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924800" y="1295400"/>
            <a:ext cx="1143000" cy="1015663"/>
          </a:xfrm>
          <a:prstGeom prst="rect">
            <a:avLst/>
          </a:prstGeom>
          <a:solidFill>
            <a:schemeClr val="tx1">
              <a:alpha val="32000"/>
            </a:schemeClr>
          </a:solidFill>
        </p:spPr>
        <p:txBody>
          <a:bodyPr wrap="square" rtlCol="0">
            <a:spAutoFit/>
          </a:bodyPr>
          <a:lstStyle/>
          <a:p>
            <a:pPr algn="ctr"/>
            <a:r>
              <a:rPr lang="en-US" sz="6000" dirty="0" smtClean="0">
                <a:solidFill>
                  <a:schemeClr val="bg1"/>
                </a:solidFill>
              </a:rPr>
              <a:t>(c)</a:t>
            </a:r>
            <a:endParaRPr lang="en-US" sz="6000" dirty="0">
              <a:solidFill>
                <a:schemeClr val="bg1"/>
              </a:solidFill>
            </a:endParaRPr>
          </a:p>
        </p:txBody>
      </p:sp>
      <p:cxnSp>
        <p:nvCxnSpPr>
          <p:cNvPr id="21" name="Straight Arrow Connector 20"/>
          <p:cNvCxnSpPr/>
          <p:nvPr/>
        </p:nvCxnSpPr>
        <p:spPr>
          <a:xfrm flipH="1">
            <a:off x="7696200" y="2057400"/>
            <a:ext cx="381000" cy="4572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8915400" cy="1371600"/>
          </a:xfrm>
          <a:ln w="57150">
            <a:solidFill>
              <a:schemeClr val="accent1">
                <a:lumMod val="75000"/>
              </a:schemeClr>
            </a:solidFill>
          </a:ln>
        </p:spPr>
        <p:txBody>
          <a:bodyPr>
            <a:noAutofit/>
          </a:bodyPr>
          <a:lstStyle/>
          <a:p>
            <a:r>
              <a:rPr lang="en-US" dirty="0" smtClean="0"/>
              <a:t>Which foods are rich in </a:t>
            </a:r>
            <a:br>
              <a:rPr lang="en-US" dirty="0" smtClean="0"/>
            </a:br>
            <a:r>
              <a:rPr lang="en-US" b="1" dirty="0" smtClean="0"/>
              <a:t>protein &amp; fats</a:t>
            </a:r>
            <a:r>
              <a:rPr lang="en-US" dirty="0" smtClean="0"/>
              <a:t>?</a:t>
            </a:r>
            <a:endParaRPr lang="en-US" dirty="0"/>
          </a:p>
        </p:txBody>
      </p:sp>
      <p:pic>
        <p:nvPicPr>
          <p:cNvPr id="6148" name="Picture 4" descr="http://www.whatsupmarkets.com/wp-content/uploads/2013/09/ALL-ABOUT-MACRONUTRIENTS-PROTEINS.jpg"/>
          <p:cNvPicPr>
            <a:picLocks noChangeAspect="1" noChangeArrowheads="1"/>
          </p:cNvPicPr>
          <p:nvPr/>
        </p:nvPicPr>
        <p:blipFill>
          <a:blip r:embed="rId3" cstate="print"/>
          <a:srcRect l="13298" r="13121"/>
          <a:stretch>
            <a:fillRect/>
          </a:stretch>
        </p:blipFill>
        <p:spPr bwMode="auto">
          <a:xfrm>
            <a:off x="0" y="1981200"/>
            <a:ext cx="4098654" cy="3276600"/>
          </a:xfrm>
          <a:prstGeom prst="rect">
            <a:avLst/>
          </a:prstGeom>
          <a:noFill/>
        </p:spPr>
      </p:pic>
      <p:sp>
        <p:nvSpPr>
          <p:cNvPr id="6" name="TextBox 5"/>
          <p:cNvSpPr txBox="1"/>
          <p:nvPr/>
        </p:nvSpPr>
        <p:spPr>
          <a:xfrm>
            <a:off x="4191000" y="1752600"/>
            <a:ext cx="4953000" cy="3785652"/>
          </a:xfrm>
          <a:prstGeom prst="rect">
            <a:avLst/>
          </a:prstGeom>
          <a:noFill/>
        </p:spPr>
        <p:txBody>
          <a:bodyPr wrap="square" rtlCol="0">
            <a:spAutoFit/>
          </a:bodyPr>
          <a:lstStyle/>
          <a:p>
            <a:pPr marL="742950" indent="-742950">
              <a:lnSpc>
                <a:spcPct val="150000"/>
              </a:lnSpc>
              <a:buFont typeface="+mj-lt"/>
              <a:buAutoNum type="alphaLcParenR"/>
            </a:pPr>
            <a:r>
              <a:rPr lang="en-US" sz="4000" dirty="0" smtClean="0"/>
              <a:t>Dairy &amp; vegetables</a:t>
            </a:r>
          </a:p>
          <a:p>
            <a:pPr marL="742950" indent="-742950">
              <a:lnSpc>
                <a:spcPct val="150000"/>
              </a:lnSpc>
              <a:buFont typeface="+mj-lt"/>
              <a:buAutoNum type="alphaLcParenR"/>
            </a:pPr>
            <a:r>
              <a:rPr lang="en-US" sz="4000" dirty="0" smtClean="0"/>
              <a:t>Meat &amp; grains</a:t>
            </a:r>
          </a:p>
          <a:p>
            <a:pPr marL="742950" indent="-742950">
              <a:lnSpc>
                <a:spcPct val="150000"/>
              </a:lnSpc>
              <a:buFont typeface="+mj-lt"/>
              <a:buAutoNum type="alphaLcParenR"/>
            </a:pPr>
            <a:r>
              <a:rPr lang="en-US" sz="4000" dirty="0" smtClean="0"/>
              <a:t>Meat &amp; dairy</a:t>
            </a:r>
          </a:p>
          <a:p>
            <a:pPr marL="742950" indent="-742950">
              <a:lnSpc>
                <a:spcPct val="150000"/>
              </a:lnSpc>
              <a:buFont typeface="+mj-lt"/>
              <a:buAutoNum type="alphaLcParenR"/>
            </a:pPr>
            <a:r>
              <a:rPr lang="en-US" sz="4000" dirty="0" smtClean="0"/>
              <a:t>Legumes &amp; grains</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8915400" cy="1371600"/>
          </a:xfrm>
          <a:ln w="57150">
            <a:solidFill>
              <a:schemeClr val="accent1">
                <a:lumMod val="75000"/>
              </a:schemeClr>
            </a:solidFill>
          </a:ln>
        </p:spPr>
        <p:txBody>
          <a:bodyPr>
            <a:noAutofit/>
          </a:bodyPr>
          <a:lstStyle/>
          <a:p>
            <a:r>
              <a:rPr lang="en-US" dirty="0" smtClean="0"/>
              <a:t>Which foods are rich in </a:t>
            </a:r>
            <a:br>
              <a:rPr lang="en-US" dirty="0" smtClean="0"/>
            </a:br>
            <a:r>
              <a:rPr lang="en-US" b="1" dirty="0" smtClean="0"/>
              <a:t>carbohydrates</a:t>
            </a:r>
            <a:r>
              <a:rPr lang="en-US" dirty="0" smtClean="0"/>
              <a:t>?</a:t>
            </a:r>
            <a:endParaRPr lang="en-US" dirty="0"/>
          </a:p>
        </p:txBody>
      </p:sp>
      <p:pic>
        <p:nvPicPr>
          <p:cNvPr id="6148" name="Picture 4" descr="http://www.whatsupmarkets.com/wp-content/uploads/2013/09/ALL-ABOUT-MACRONUTRIENTS-PROTEINS.jpg"/>
          <p:cNvPicPr>
            <a:picLocks noChangeAspect="1" noChangeArrowheads="1"/>
          </p:cNvPicPr>
          <p:nvPr/>
        </p:nvPicPr>
        <p:blipFill>
          <a:blip r:embed="rId3" cstate="print"/>
          <a:srcRect l="13298" r="13121"/>
          <a:stretch>
            <a:fillRect/>
          </a:stretch>
        </p:blipFill>
        <p:spPr bwMode="auto">
          <a:xfrm>
            <a:off x="0" y="1981200"/>
            <a:ext cx="4098654" cy="3276600"/>
          </a:xfrm>
          <a:prstGeom prst="rect">
            <a:avLst/>
          </a:prstGeom>
          <a:noFill/>
        </p:spPr>
      </p:pic>
      <p:sp>
        <p:nvSpPr>
          <p:cNvPr id="6" name="TextBox 5"/>
          <p:cNvSpPr txBox="1"/>
          <p:nvPr/>
        </p:nvSpPr>
        <p:spPr>
          <a:xfrm>
            <a:off x="4038600" y="1752600"/>
            <a:ext cx="5105400" cy="3690241"/>
          </a:xfrm>
          <a:prstGeom prst="rect">
            <a:avLst/>
          </a:prstGeom>
          <a:noFill/>
        </p:spPr>
        <p:txBody>
          <a:bodyPr wrap="square" rtlCol="0">
            <a:spAutoFit/>
          </a:bodyPr>
          <a:lstStyle/>
          <a:p>
            <a:pPr marL="742950" indent="-742950">
              <a:lnSpc>
                <a:spcPct val="150000"/>
              </a:lnSpc>
              <a:buFont typeface="+mj-lt"/>
              <a:buAutoNum type="alphaLcParenR"/>
            </a:pPr>
            <a:r>
              <a:rPr lang="en-US" sz="4000" dirty="0" smtClean="0"/>
              <a:t>Grains &amp; vegetables</a:t>
            </a:r>
          </a:p>
          <a:p>
            <a:pPr marL="742950" indent="-742950">
              <a:lnSpc>
                <a:spcPct val="150000"/>
              </a:lnSpc>
              <a:buFont typeface="+mj-lt"/>
              <a:buAutoNum type="alphaLcParenR"/>
            </a:pPr>
            <a:r>
              <a:rPr lang="en-US" sz="4000" dirty="0" smtClean="0"/>
              <a:t>Dairy &amp; vegetables</a:t>
            </a:r>
          </a:p>
          <a:p>
            <a:pPr marL="742950" indent="-742950">
              <a:lnSpc>
                <a:spcPct val="150000"/>
              </a:lnSpc>
              <a:buFont typeface="+mj-lt"/>
              <a:buAutoNum type="alphaLcParenR"/>
            </a:pPr>
            <a:r>
              <a:rPr lang="en-US" sz="4000" dirty="0" smtClean="0"/>
              <a:t>Meat &amp; grains</a:t>
            </a:r>
          </a:p>
          <a:p>
            <a:pPr marL="742950" indent="-742950">
              <a:lnSpc>
                <a:spcPct val="150000"/>
              </a:lnSpc>
              <a:buFont typeface="+mj-lt"/>
              <a:buAutoNum type="alphaLcParenR"/>
            </a:pPr>
            <a:r>
              <a:rPr lang="en-US" sz="4000" dirty="0" smtClean="0"/>
              <a:t>Legumes &amp; grains</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8915400" cy="1371600"/>
          </a:xfrm>
          <a:ln w="57150">
            <a:solidFill>
              <a:schemeClr val="accent1">
                <a:lumMod val="75000"/>
              </a:schemeClr>
            </a:solidFill>
          </a:ln>
        </p:spPr>
        <p:txBody>
          <a:bodyPr>
            <a:noAutofit/>
          </a:bodyPr>
          <a:lstStyle/>
          <a:p>
            <a:r>
              <a:rPr lang="en-US" dirty="0" smtClean="0"/>
              <a:t>Which foods are rich in </a:t>
            </a:r>
            <a:br>
              <a:rPr lang="en-US" dirty="0" smtClean="0"/>
            </a:br>
            <a:r>
              <a:rPr lang="en-US" b="1" dirty="0" smtClean="0"/>
              <a:t>carbohydrates &amp; proteins</a:t>
            </a:r>
            <a:r>
              <a:rPr lang="en-US" dirty="0" smtClean="0"/>
              <a:t>?</a:t>
            </a:r>
            <a:endParaRPr lang="en-US" dirty="0"/>
          </a:p>
        </p:txBody>
      </p:sp>
      <p:pic>
        <p:nvPicPr>
          <p:cNvPr id="6148" name="Picture 4" descr="http://www.whatsupmarkets.com/wp-content/uploads/2013/09/ALL-ABOUT-MACRONUTRIENTS-PROTEINS.jpg"/>
          <p:cNvPicPr>
            <a:picLocks noChangeAspect="1" noChangeArrowheads="1"/>
          </p:cNvPicPr>
          <p:nvPr/>
        </p:nvPicPr>
        <p:blipFill>
          <a:blip r:embed="rId3" cstate="print"/>
          <a:srcRect l="13298" r="13121"/>
          <a:stretch>
            <a:fillRect/>
          </a:stretch>
        </p:blipFill>
        <p:spPr bwMode="auto">
          <a:xfrm>
            <a:off x="0" y="1981200"/>
            <a:ext cx="4098654" cy="3276600"/>
          </a:xfrm>
          <a:prstGeom prst="rect">
            <a:avLst/>
          </a:prstGeom>
          <a:noFill/>
        </p:spPr>
      </p:pic>
      <p:sp>
        <p:nvSpPr>
          <p:cNvPr id="6" name="TextBox 5"/>
          <p:cNvSpPr txBox="1"/>
          <p:nvPr/>
        </p:nvSpPr>
        <p:spPr>
          <a:xfrm>
            <a:off x="4038600" y="1752600"/>
            <a:ext cx="5105400" cy="3785652"/>
          </a:xfrm>
          <a:prstGeom prst="rect">
            <a:avLst/>
          </a:prstGeom>
          <a:noFill/>
        </p:spPr>
        <p:txBody>
          <a:bodyPr wrap="square" rtlCol="0">
            <a:spAutoFit/>
          </a:bodyPr>
          <a:lstStyle/>
          <a:p>
            <a:pPr marL="742950" indent="-742950">
              <a:lnSpc>
                <a:spcPct val="150000"/>
              </a:lnSpc>
              <a:buFont typeface="+mj-lt"/>
              <a:buAutoNum type="alphaLcParenR"/>
            </a:pPr>
            <a:r>
              <a:rPr lang="en-US" sz="4000" dirty="0" smtClean="0"/>
              <a:t>Vegetables &amp; grains</a:t>
            </a:r>
          </a:p>
          <a:p>
            <a:pPr marL="742950" indent="-742950">
              <a:lnSpc>
                <a:spcPct val="150000"/>
              </a:lnSpc>
              <a:buFont typeface="+mj-lt"/>
              <a:buAutoNum type="alphaLcParenR"/>
            </a:pPr>
            <a:r>
              <a:rPr lang="en-US" sz="4000" dirty="0" smtClean="0"/>
              <a:t>Meat &amp; grains</a:t>
            </a:r>
          </a:p>
          <a:p>
            <a:pPr marL="742950" indent="-742950">
              <a:lnSpc>
                <a:spcPct val="150000"/>
              </a:lnSpc>
              <a:buFont typeface="+mj-lt"/>
              <a:buAutoNum type="alphaLcParenR"/>
            </a:pPr>
            <a:r>
              <a:rPr lang="en-US" sz="4000" dirty="0" smtClean="0"/>
              <a:t>Grains</a:t>
            </a:r>
          </a:p>
          <a:p>
            <a:pPr marL="742950" indent="-742950">
              <a:lnSpc>
                <a:spcPct val="150000"/>
              </a:lnSpc>
              <a:buFont typeface="+mj-lt"/>
              <a:buAutoNum type="alphaLcParenR"/>
            </a:pPr>
            <a:r>
              <a:rPr lang="en-US" sz="4000" dirty="0" smtClean="0"/>
              <a:t>Legumes</a:t>
            </a:r>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8915400" cy="1371600"/>
          </a:xfrm>
          <a:ln w="57150">
            <a:solidFill>
              <a:schemeClr val="accent1">
                <a:lumMod val="75000"/>
              </a:schemeClr>
            </a:solidFill>
          </a:ln>
        </p:spPr>
        <p:txBody>
          <a:bodyPr>
            <a:noAutofit/>
          </a:bodyPr>
          <a:lstStyle/>
          <a:p>
            <a:r>
              <a:rPr lang="en-US" dirty="0" smtClean="0"/>
              <a:t>Which is </a:t>
            </a:r>
            <a:r>
              <a:rPr lang="en-US" b="1" dirty="0" smtClean="0"/>
              <a:t>not</a:t>
            </a:r>
            <a:r>
              <a:rPr lang="en-US" dirty="0" smtClean="0"/>
              <a:t> a macronutrient needed to build and maintain cells?</a:t>
            </a:r>
            <a:endParaRPr lang="en-US" dirty="0"/>
          </a:p>
        </p:txBody>
      </p:sp>
      <p:sp>
        <p:nvSpPr>
          <p:cNvPr id="6" name="TextBox 5"/>
          <p:cNvSpPr txBox="1"/>
          <p:nvPr/>
        </p:nvSpPr>
        <p:spPr>
          <a:xfrm>
            <a:off x="381000" y="1752600"/>
            <a:ext cx="8763000" cy="3785652"/>
          </a:xfrm>
          <a:prstGeom prst="rect">
            <a:avLst/>
          </a:prstGeom>
          <a:noFill/>
        </p:spPr>
        <p:txBody>
          <a:bodyPr wrap="square" rtlCol="0">
            <a:spAutoFit/>
          </a:bodyPr>
          <a:lstStyle/>
          <a:p>
            <a:pPr marL="742950" indent="-742950">
              <a:lnSpc>
                <a:spcPct val="150000"/>
              </a:lnSpc>
              <a:buFont typeface="+mj-lt"/>
              <a:buAutoNum type="alphaLcParenR"/>
            </a:pPr>
            <a:r>
              <a:rPr lang="en-US" sz="4000" dirty="0" smtClean="0"/>
              <a:t>Enzymes</a:t>
            </a:r>
          </a:p>
          <a:p>
            <a:pPr marL="742950" indent="-742950">
              <a:lnSpc>
                <a:spcPct val="150000"/>
              </a:lnSpc>
              <a:buFont typeface="+mj-lt"/>
              <a:buAutoNum type="alphaLcParenR"/>
            </a:pPr>
            <a:r>
              <a:rPr lang="en-US" sz="4000" dirty="0" smtClean="0"/>
              <a:t>Proteins</a:t>
            </a:r>
          </a:p>
          <a:p>
            <a:pPr marL="742950" indent="-742950">
              <a:lnSpc>
                <a:spcPct val="150000"/>
              </a:lnSpc>
              <a:buFont typeface="+mj-lt"/>
              <a:buAutoNum type="alphaLcParenR"/>
            </a:pPr>
            <a:r>
              <a:rPr lang="en-US" sz="4000" dirty="0" smtClean="0"/>
              <a:t>Nucleic acids</a:t>
            </a:r>
          </a:p>
          <a:p>
            <a:pPr marL="742950" indent="-742950">
              <a:lnSpc>
                <a:spcPct val="150000"/>
              </a:lnSpc>
              <a:buFont typeface="+mj-lt"/>
              <a:buAutoNum type="alphaLcParenR"/>
            </a:pPr>
            <a:r>
              <a:rPr lang="en-US" sz="4000" dirty="0" smtClean="0"/>
              <a:t>Fats</a:t>
            </a:r>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8915400" cy="1371600"/>
          </a:xfrm>
          <a:ln w="57150">
            <a:solidFill>
              <a:schemeClr val="accent1">
                <a:lumMod val="75000"/>
              </a:schemeClr>
            </a:solidFill>
          </a:ln>
        </p:spPr>
        <p:txBody>
          <a:bodyPr>
            <a:noAutofit/>
          </a:bodyPr>
          <a:lstStyle/>
          <a:p>
            <a:r>
              <a:rPr lang="en-US" dirty="0" smtClean="0"/>
              <a:t>What are essential nutrients?</a:t>
            </a:r>
            <a:endParaRPr lang="en-US" dirty="0"/>
          </a:p>
        </p:txBody>
      </p:sp>
      <p:sp>
        <p:nvSpPr>
          <p:cNvPr id="6" name="TextBox 5"/>
          <p:cNvSpPr txBox="1"/>
          <p:nvPr/>
        </p:nvSpPr>
        <p:spPr>
          <a:xfrm>
            <a:off x="228600" y="1752600"/>
            <a:ext cx="8915400" cy="3416320"/>
          </a:xfrm>
          <a:prstGeom prst="rect">
            <a:avLst/>
          </a:prstGeom>
          <a:noFill/>
        </p:spPr>
        <p:txBody>
          <a:bodyPr wrap="square" rtlCol="0">
            <a:spAutoFit/>
          </a:bodyPr>
          <a:lstStyle/>
          <a:p>
            <a:pPr marL="742950" indent="-742950">
              <a:lnSpc>
                <a:spcPct val="150000"/>
              </a:lnSpc>
              <a:buFont typeface="+mj-lt"/>
              <a:buAutoNum type="alphaLcParenR"/>
            </a:pPr>
            <a:r>
              <a:rPr lang="en-US" sz="3600" dirty="0" smtClean="0"/>
              <a:t>They are the only things essential for life.</a:t>
            </a:r>
          </a:p>
          <a:p>
            <a:pPr marL="742950" indent="-742950">
              <a:lnSpc>
                <a:spcPct val="150000"/>
              </a:lnSpc>
              <a:buFont typeface="+mj-lt"/>
              <a:buAutoNum type="alphaLcParenR"/>
            </a:pPr>
            <a:r>
              <a:rPr lang="en-US" sz="3600" dirty="0" smtClean="0"/>
              <a:t>Our bodies can’t make them.</a:t>
            </a:r>
          </a:p>
          <a:p>
            <a:pPr marL="742950" indent="-742950">
              <a:lnSpc>
                <a:spcPct val="150000"/>
              </a:lnSpc>
              <a:buFont typeface="+mj-lt"/>
              <a:buAutoNum type="alphaLcParenR"/>
            </a:pPr>
            <a:r>
              <a:rPr lang="en-US" sz="3600" dirty="0" smtClean="0"/>
              <a:t>We must get them from our diet.</a:t>
            </a:r>
          </a:p>
          <a:p>
            <a:pPr marL="742950" indent="-742950">
              <a:lnSpc>
                <a:spcPct val="150000"/>
              </a:lnSpc>
              <a:buFont typeface="+mj-lt"/>
              <a:buAutoNum type="alphaLcParenR"/>
            </a:pPr>
            <a:r>
              <a:rPr lang="en-US" sz="3600" dirty="0" smtClean="0"/>
              <a:t>Both B and C.</a:t>
            </a: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52400"/>
            <a:ext cx="8915400" cy="1752600"/>
          </a:xfrm>
          <a:ln w="57150">
            <a:solidFill>
              <a:schemeClr val="accent1">
                <a:lumMod val="75000"/>
              </a:schemeClr>
            </a:solidFill>
          </a:ln>
        </p:spPr>
        <p:txBody>
          <a:bodyPr>
            <a:noAutofit/>
          </a:bodyPr>
          <a:lstStyle/>
          <a:p>
            <a:r>
              <a:rPr lang="en-US" sz="4800" dirty="0" smtClean="0"/>
              <a:t>Which micronutrients can harm you if you ingest too much?</a:t>
            </a:r>
            <a:endParaRPr lang="en-US" sz="4800" dirty="0"/>
          </a:p>
        </p:txBody>
      </p:sp>
      <p:sp>
        <p:nvSpPr>
          <p:cNvPr id="3" name="Content Placeholder 2"/>
          <p:cNvSpPr>
            <a:spLocks noGrp="1"/>
          </p:cNvSpPr>
          <p:nvPr>
            <p:ph idx="1"/>
          </p:nvPr>
        </p:nvSpPr>
        <p:spPr>
          <a:xfrm>
            <a:off x="457200" y="1981200"/>
            <a:ext cx="8229600" cy="4724400"/>
          </a:xfrm>
        </p:spPr>
        <p:txBody>
          <a:bodyPr>
            <a:noAutofit/>
          </a:bodyPr>
          <a:lstStyle/>
          <a:p>
            <a:pPr marL="742950" indent="-742950">
              <a:spcBef>
                <a:spcPts val="800"/>
              </a:spcBef>
              <a:spcAft>
                <a:spcPts val="2400"/>
              </a:spcAft>
              <a:buFont typeface="+mj-lt"/>
              <a:buAutoNum type="alphaLcParenR"/>
            </a:pPr>
            <a:r>
              <a:rPr lang="en-US" sz="4000" dirty="0" smtClean="0"/>
              <a:t>Minerals</a:t>
            </a:r>
          </a:p>
          <a:p>
            <a:pPr marL="742950" indent="-742950">
              <a:spcBef>
                <a:spcPts val="800"/>
              </a:spcBef>
              <a:spcAft>
                <a:spcPts val="2400"/>
              </a:spcAft>
              <a:buFont typeface="+mj-lt"/>
              <a:buAutoNum type="alphaLcParenR"/>
            </a:pPr>
            <a:r>
              <a:rPr lang="en-US" sz="4000" dirty="0" smtClean="0"/>
              <a:t>Water-soluble vitamins</a:t>
            </a:r>
          </a:p>
          <a:p>
            <a:pPr marL="742950" indent="-742950">
              <a:spcBef>
                <a:spcPts val="800"/>
              </a:spcBef>
              <a:spcAft>
                <a:spcPts val="2400"/>
              </a:spcAft>
              <a:buFont typeface="+mj-lt"/>
              <a:buAutoNum type="alphaLcParenR"/>
            </a:pPr>
            <a:r>
              <a:rPr lang="en-US" sz="4000" dirty="0" smtClean="0"/>
              <a:t>Fat-soluble vitamins</a:t>
            </a:r>
          </a:p>
          <a:p>
            <a:pPr marL="742950" indent="-742950">
              <a:spcBef>
                <a:spcPts val="800"/>
              </a:spcBef>
              <a:spcAft>
                <a:spcPts val="2400"/>
              </a:spcAft>
              <a:buFont typeface="+mj-lt"/>
              <a:buAutoNum type="alphaLcParenR"/>
            </a:pPr>
            <a:r>
              <a:rPr lang="en-US" sz="4000" dirty="0" smtClean="0"/>
              <a:t>Both A and C.</a:t>
            </a: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8915400" cy="2895600"/>
          </a:xfrm>
          <a:ln w="57150">
            <a:solidFill>
              <a:schemeClr val="accent1">
                <a:lumMod val="75000"/>
              </a:schemeClr>
            </a:solidFill>
          </a:ln>
        </p:spPr>
        <p:txBody>
          <a:bodyPr>
            <a:noAutofit/>
          </a:bodyPr>
          <a:lstStyle/>
          <a:p>
            <a:r>
              <a:rPr lang="en-US" b="1" dirty="0" smtClean="0"/>
              <a:t>True or False?</a:t>
            </a:r>
            <a:r>
              <a:rPr lang="en-US" dirty="0" smtClean="0"/>
              <a:t/>
            </a:r>
            <a:br>
              <a:rPr lang="en-US" dirty="0" smtClean="0"/>
            </a:br>
            <a:r>
              <a:rPr lang="en-US" dirty="0" smtClean="0"/>
              <a:t>People can make some, but not all, of the amino acids from other components in their diet.</a:t>
            </a:r>
            <a:endParaRPr lang="en-US" dirty="0"/>
          </a:p>
        </p:txBody>
      </p:sp>
      <p:sp>
        <p:nvSpPr>
          <p:cNvPr id="6" name="TextBox 5"/>
          <p:cNvSpPr txBox="1"/>
          <p:nvPr/>
        </p:nvSpPr>
        <p:spPr>
          <a:xfrm>
            <a:off x="114300" y="3429000"/>
            <a:ext cx="8915400" cy="2585323"/>
          </a:xfrm>
          <a:prstGeom prst="rect">
            <a:avLst/>
          </a:prstGeom>
          <a:noFill/>
        </p:spPr>
        <p:txBody>
          <a:bodyPr wrap="square" rtlCol="0">
            <a:spAutoFit/>
          </a:bodyPr>
          <a:lstStyle/>
          <a:p>
            <a:pPr marL="742950" indent="-742950">
              <a:lnSpc>
                <a:spcPct val="150000"/>
              </a:lnSpc>
              <a:buFont typeface="+mj-lt"/>
              <a:buAutoNum type="alphaLcParenR"/>
            </a:pPr>
            <a:r>
              <a:rPr lang="en-US" sz="3600" dirty="0" smtClean="0"/>
              <a:t>TRUE</a:t>
            </a:r>
          </a:p>
          <a:p>
            <a:pPr marL="742950" indent="-742950">
              <a:lnSpc>
                <a:spcPct val="150000"/>
              </a:lnSpc>
              <a:buFont typeface="+mj-lt"/>
              <a:buAutoNum type="alphaLcParenR"/>
            </a:pPr>
            <a:r>
              <a:rPr lang="en-US" sz="3600" dirty="0" smtClean="0"/>
              <a:t>FALSE</a:t>
            </a:r>
          </a:p>
          <a:p>
            <a:pPr marL="742950" indent="-742950">
              <a:lnSpc>
                <a:spcPct val="150000"/>
              </a:lnSpc>
              <a:buFont typeface="+mj-lt"/>
              <a:buAutoNum type="alphaLcParenR"/>
            </a:pPr>
            <a:r>
              <a:rPr lang="en-US" sz="3600" dirty="0" smtClean="0"/>
              <a:t>Don’t know.</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8915400" cy="1371600"/>
          </a:xfrm>
          <a:ln w="57150">
            <a:solidFill>
              <a:schemeClr val="accent1">
                <a:lumMod val="75000"/>
              </a:schemeClr>
            </a:solidFill>
          </a:ln>
        </p:spPr>
        <p:txBody>
          <a:bodyPr>
            <a:noAutofit/>
          </a:bodyPr>
          <a:lstStyle/>
          <a:p>
            <a:r>
              <a:rPr lang="en-US" dirty="0" smtClean="0"/>
              <a:t>What do enzymes do?</a:t>
            </a:r>
            <a:endParaRPr lang="en-US" dirty="0"/>
          </a:p>
        </p:txBody>
      </p:sp>
      <p:sp>
        <p:nvSpPr>
          <p:cNvPr id="6" name="TextBox 5"/>
          <p:cNvSpPr txBox="1"/>
          <p:nvPr/>
        </p:nvSpPr>
        <p:spPr>
          <a:xfrm>
            <a:off x="228600" y="1752600"/>
            <a:ext cx="8915400" cy="3847207"/>
          </a:xfrm>
          <a:prstGeom prst="rect">
            <a:avLst/>
          </a:prstGeom>
          <a:noFill/>
        </p:spPr>
        <p:txBody>
          <a:bodyPr wrap="square" rtlCol="0">
            <a:spAutoFit/>
          </a:bodyPr>
          <a:lstStyle/>
          <a:p>
            <a:pPr marL="742950" indent="-742950">
              <a:lnSpc>
                <a:spcPct val="150000"/>
              </a:lnSpc>
              <a:buFont typeface="+mj-lt"/>
              <a:buAutoNum type="alphaLcParenR"/>
            </a:pPr>
            <a:r>
              <a:rPr lang="en-US" sz="3600" dirty="0" smtClean="0"/>
              <a:t>They are the only things that digest food.</a:t>
            </a:r>
          </a:p>
          <a:p>
            <a:pPr marL="742950" indent="-742950">
              <a:lnSpc>
                <a:spcPct val="150000"/>
              </a:lnSpc>
              <a:buFont typeface="+mj-lt"/>
              <a:buAutoNum type="alphaLcParenR"/>
            </a:pPr>
            <a:r>
              <a:rPr lang="en-US" sz="3600" dirty="0" smtClean="0"/>
              <a:t>They can break or build macromolecules.</a:t>
            </a:r>
          </a:p>
          <a:p>
            <a:pPr marL="742950" indent="-742950">
              <a:lnSpc>
                <a:spcPct val="150000"/>
              </a:lnSpc>
              <a:buFont typeface="+mj-lt"/>
              <a:buAutoNum type="alphaLcParenR"/>
            </a:pPr>
            <a:r>
              <a:rPr lang="en-US" sz="3600" dirty="0" smtClean="0"/>
              <a:t>They slow down chemical reactions.</a:t>
            </a:r>
          </a:p>
          <a:p>
            <a:pPr marL="742950" indent="-742950">
              <a:spcBef>
                <a:spcPts val="1200"/>
              </a:spcBef>
              <a:buFont typeface="+mj-lt"/>
              <a:buAutoNum type="alphaLcParenR"/>
            </a:pPr>
            <a:r>
              <a:rPr lang="en-US" sz="3600" dirty="0" smtClean="0"/>
              <a:t>They are essential nutrients that keep us alive.</a:t>
            </a:r>
            <a:endParaRPr lang="en-US" sz="3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1918</TotalTime>
  <Words>815</Words>
  <Application>Microsoft Office PowerPoint</Application>
  <PresentationFormat>On-screen Show (4:3)</PresentationFormat>
  <Paragraphs>127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Chapter 4  Clicker questions &amp;  Active learning exercises</vt:lpstr>
      <vt:lpstr>Which foods are rich in  protein &amp; fats?</vt:lpstr>
      <vt:lpstr>Which foods are rich in  carbohydrates?</vt:lpstr>
      <vt:lpstr>Which foods are rich in  carbohydrates &amp; proteins?</vt:lpstr>
      <vt:lpstr>Which is not a macronutrient needed to build and maintain cells?</vt:lpstr>
      <vt:lpstr>What are essential nutrients?</vt:lpstr>
      <vt:lpstr>Which micronutrients can harm you if you ingest too much?</vt:lpstr>
      <vt:lpstr>True or False? People can make some, but not all, of the amino acids from other components in their diet.</vt:lpstr>
      <vt:lpstr>What do enzymes do?</vt:lpstr>
      <vt:lpstr>Some people have trouble digesting certain foods, but not others.  What is a likely cause?</vt:lpstr>
      <vt:lpstr>Debate the pros and cons of two possible treatments for lactose intolerance:</vt:lpstr>
      <vt:lpstr>Which of the following would not be considered a case of malnutrition?</vt:lpstr>
      <vt:lpstr>Which country has moderately high proportions of undernourished people?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EHobson</dc:creator>
  <cp:lastModifiedBy>hbadmin</cp:lastModifiedBy>
  <cp:revision>100</cp:revision>
  <dcterms:created xsi:type="dcterms:W3CDTF">2013-11-27T23:26:59Z</dcterms:created>
  <dcterms:modified xsi:type="dcterms:W3CDTF">2013-12-11T22:33:10Z</dcterms:modified>
</cp:coreProperties>
</file>