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80" r:id="rId2"/>
    <p:sldId id="274" r:id="rId3"/>
    <p:sldId id="265" r:id="rId4"/>
    <p:sldId id="273" r:id="rId5"/>
    <p:sldId id="275" r:id="rId6"/>
    <p:sldId id="276" r:id="rId7"/>
    <p:sldId id="271" r:id="rId8"/>
    <p:sldId id="277" r:id="rId9"/>
    <p:sldId id="278" r:id="rId10"/>
    <p:sldId id="272" r:id="rId11"/>
    <p:sldId id="268" r:id="rId12"/>
    <p:sldId id="279" r:id="rId13"/>
    <p:sldId id="261"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657" autoAdjust="0"/>
  </p:normalViewPr>
  <p:slideViewPr>
    <p:cSldViewPr>
      <p:cViewPr>
        <p:scale>
          <a:sx n="60" d="100"/>
          <a:sy n="60" d="100"/>
        </p:scale>
        <p:origin x="-1842" y="-4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836E98B-8F59-4D6D-A736-8F2F45FBA4E6}" type="datetimeFigureOut">
              <a:rPr lang="en-US"/>
              <a:pPr>
                <a:defRPr/>
              </a:pPr>
              <a:t>3/10/2014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238B51B-B8F5-4C23-B4E5-01BA28760085}" type="slidenum">
              <a:rPr lang="en-US"/>
              <a:pPr>
                <a:defRPr/>
              </a:pPr>
              <a:t>‹#›</a:t>
            </a:fld>
            <a:endParaRPr lang="en-US"/>
          </a:p>
        </p:txBody>
      </p:sp>
    </p:spTree>
    <p:extLst>
      <p:ext uri="{BB962C8B-B14F-4D97-AF65-F5344CB8AC3E}">
        <p14:creationId xmlns:p14="http://schemas.microsoft.com/office/powerpoint/2010/main" val="37434353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A7E175-3D52-462E-A79E-690D8F6E1738}"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a:t>
            </a:r>
            <a:r>
              <a:rPr lang="en-US" dirty="0" smtClean="0"/>
              <a:t>C</a:t>
            </a:r>
            <a:endParaRPr lang="en-US" dirty="0" smtClean="0"/>
          </a:p>
          <a:p>
            <a:pPr eaLnBrk="1" hangingPunct="1">
              <a:spcBef>
                <a:spcPct val="0"/>
              </a:spcBef>
            </a:pPr>
            <a:r>
              <a:rPr lang="en-US" dirty="0" smtClean="0"/>
              <a:t>Driving Question: 3 </a:t>
            </a:r>
          </a:p>
          <a:p>
            <a:pPr eaLnBrk="1" hangingPunct="1">
              <a:spcBef>
                <a:spcPct val="0"/>
              </a:spcBef>
            </a:pPr>
            <a:endParaRPr lang="en-US" dirty="0" smtClean="0"/>
          </a:p>
          <a:p>
            <a:pPr eaLnBrk="1" hangingPunct="1">
              <a:spcBef>
                <a:spcPct val="0"/>
              </a:spcBef>
            </a:pPr>
            <a:r>
              <a:rPr lang="en-US" dirty="0" smtClean="0"/>
              <a:t>Example: People with lactose intolerance lack the enzyme lactase, so can’t break down the lactose (sugars) in dairy products. This can cause uncomfortable symptoms such as digestive upset, bloating, gas, and vomiting.</a:t>
            </a:r>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9F211E-323B-4C73-B39C-C66FBAA8723D}" type="slidenum">
              <a:rPr lang="en-US" smtClean="0"/>
              <a:pPr fontAlgn="base">
                <a:spcBef>
                  <a:spcPct val="0"/>
                </a:spcBef>
                <a:spcAft>
                  <a:spcPct val="0"/>
                </a:spcAft>
                <a:defRPr/>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Active learning exercise: debate in pairs, small groups, then discuss debate arguments as a </a:t>
            </a:r>
            <a:r>
              <a:rPr lang="en-US" dirty="0" smtClean="0"/>
              <a:t>class. </a:t>
            </a:r>
            <a:endParaRPr lang="en-US" dirty="0" smtClean="0"/>
          </a:p>
          <a:p>
            <a:pPr eaLnBrk="1" hangingPunct="1">
              <a:spcBef>
                <a:spcPct val="0"/>
              </a:spcBef>
            </a:pPr>
            <a:endParaRPr lang="en-US" dirty="0" smtClean="0"/>
          </a:p>
          <a:p>
            <a:pPr eaLnBrk="1" hangingPunct="1">
              <a:spcBef>
                <a:spcPct val="0"/>
              </a:spcBef>
            </a:pPr>
            <a:r>
              <a:rPr lang="en-US" dirty="0" smtClean="0"/>
              <a:t>Driving Questions</a:t>
            </a:r>
            <a:r>
              <a:rPr lang="en-US" baseline="0" dirty="0" smtClean="0"/>
              <a:t> :1 and 3 </a:t>
            </a:r>
            <a:endParaRPr lang="en-US" dirty="0" smtClean="0"/>
          </a:p>
          <a:p>
            <a:pPr eaLnBrk="1" hangingPunct="1">
              <a:spcBef>
                <a:spcPct val="0"/>
              </a:spcBef>
            </a:pPr>
            <a:endParaRPr lang="en-US" dirty="0" smtClean="0"/>
          </a:p>
          <a:p>
            <a:pPr eaLnBrk="1" hangingPunct="1">
              <a:spcBef>
                <a:spcPct val="0"/>
              </a:spcBef>
            </a:pPr>
            <a:endParaRPr lang="en-US" dirty="0" smtClean="0"/>
          </a:p>
          <a:p>
            <a:pPr eaLnBrk="1" hangingPunct="1">
              <a:spcBef>
                <a:spcPct val="0"/>
              </a:spcBef>
            </a:pPr>
            <a:endParaRPr lang="en-US" dirty="0" smtClean="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6B960AD-AE9A-4091-844F-C9587A959598}" type="slidenum">
              <a:rPr lang="en-US" smtClean="0"/>
              <a:pPr fontAlgn="base">
                <a:spcBef>
                  <a:spcPct val="0"/>
                </a:spcBef>
                <a:spcAft>
                  <a:spcPct val="0"/>
                </a:spcAft>
                <a:defRPr/>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B </a:t>
            </a:r>
            <a:endParaRPr lang="en-US" dirty="0" smtClean="0"/>
          </a:p>
          <a:p>
            <a:pPr eaLnBrk="1" hangingPunct="1">
              <a:spcBef>
                <a:spcPct val="0"/>
              </a:spcBef>
            </a:pPr>
            <a:r>
              <a:rPr lang="en-US" dirty="0" smtClean="0"/>
              <a:t>Answer</a:t>
            </a:r>
            <a:r>
              <a:rPr lang="en-US" baseline="0" dirty="0" smtClean="0"/>
              <a:t> Notes: </a:t>
            </a:r>
            <a:r>
              <a:rPr lang="en-US" dirty="0" smtClean="0"/>
              <a:t>Too </a:t>
            </a:r>
            <a:r>
              <a:rPr lang="en-US" dirty="0" smtClean="0"/>
              <a:t>much fat is not considered malnutrition, just poor nutrition.</a:t>
            </a:r>
            <a:r>
              <a:rPr lang="en-US" baseline="0" dirty="0" smtClean="0"/>
              <a:t> </a:t>
            </a:r>
            <a:r>
              <a:rPr lang="en-US" dirty="0" smtClean="0"/>
              <a:t>Malnutrition is defined as “the medical condition resulting from the lack of any essential nutrient in the diet</a:t>
            </a:r>
            <a:r>
              <a:rPr lang="en-US" dirty="0" smtClean="0"/>
              <a:t>”.</a:t>
            </a:r>
            <a:endParaRPr lang="en-US" dirty="0" smtClean="0"/>
          </a:p>
          <a:p>
            <a:pPr eaLnBrk="1" hangingPunct="1">
              <a:spcBef>
                <a:spcPct val="0"/>
              </a:spcBef>
            </a:pPr>
            <a:r>
              <a:rPr lang="en-US" dirty="0" smtClean="0"/>
              <a:t>Driving Question:</a:t>
            </a:r>
            <a:r>
              <a:rPr lang="en-US" baseline="0" dirty="0" smtClean="0"/>
              <a:t> 4 </a:t>
            </a:r>
            <a:endParaRPr lang="en-US" dirty="0" smtClean="0"/>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965C635-5B38-4926-954C-D2ED433705B4}" type="slidenum">
              <a:rPr lang="en-US" smtClean="0"/>
              <a:pPr fontAlgn="base">
                <a:spcBef>
                  <a:spcPct val="0"/>
                </a:spcBef>
                <a:spcAft>
                  <a:spcPct val="0"/>
                </a:spcAft>
                <a:defRPr/>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a:t>
            </a:r>
            <a:r>
              <a:rPr lang="en-US" dirty="0" smtClean="0"/>
              <a:t>C</a:t>
            </a:r>
            <a:endParaRPr lang="en-US" dirty="0" smtClean="0"/>
          </a:p>
          <a:p>
            <a:pPr eaLnBrk="1" hangingPunct="1">
              <a:spcBef>
                <a:spcPct val="0"/>
              </a:spcBef>
            </a:pPr>
            <a:r>
              <a:rPr lang="en-US" dirty="0" smtClean="0"/>
              <a:t>Driving Question: 4 </a:t>
            </a:r>
          </a:p>
        </p:txBody>
      </p:sp>
      <p:sp>
        <p:nvSpPr>
          <p:cNvPr id="286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321A4EB-AF4D-4D95-8F43-936DF9BD31A4}" type="slidenum">
              <a:rPr lang="en-US" smtClean="0"/>
              <a:pPr fontAlgn="base">
                <a:spcBef>
                  <a:spcPct val="0"/>
                </a:spcBef>
                <a:spcAft>
                  <a:spcPct val="0"/>
                </a:spcAft>
                <a:defRPr/>
              </a:pPr>
              <a:t>13</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C</a:t>
            </a:r>
          </a:p>
          <a:p>
            <a:pPr eaLnBrk="1" hangingPunct="1">
              <a:spcBef>
                <a:spcPct val="0"/>
              </a:spcBef>
            </a:pPr>
            <a:r>
              <a:rPr lang="en-US" dirty="0" smtClean="0"/>
              <a:t>Driving Question: 1 </a:t>
            </a:r>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412D38F-D8EC-4395-BFE9-52AB25C0308F}"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A</a:t>
            </a:r>
          </a:p>
          <a:p>
            <a:pPr eaLnBrk="1" hangingPunct="1">
              <a:spcBef>
                <a:spcPct val="0"/>
              </a:spcBef>
            </a:pPr>
            <a:r>
              <a:rPr lang="en-US" dirty="0" smtClean="0"/>
              <a:t>Driving Question:</a:t>
            </a:r>
            <a:r>
              <a:rPr lang="en-US" baseline="0" dirty="0" smtClean="0"/>
              <a:t> 1 </a:t>
            </a:r>
            <a:endParaRPr lang="en-US" dirty="0"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11130B4-6CE6-4B94-8E68-0A1C15DDAF7E}"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D</a:t>
            </a:r>
          </a:p>
          <a:p>
            <a:pPr eaLnBrk="1" hangingPunct="1">
              <a:spcBef>
                <a:spcPct val="0"/>
              </a:spcBef>
            </a:pPr>
            <a:r>
              <a:rPr lang="en-US" dirty="0" smtClean="0"/>
              <a:t>Driving Question: 1 </a:t>
            </a:r>
          </a:p>
        </p:txBody>
      </p:sp>
      <p:sp>
        <p:nvSpPr>
          <p:cNvPr id="194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2224375-4097-407D-AB0E-51A182B9F67E}"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A</a:t>
            </a:r>
          </a:p>
          <a:p>
            <a:pPr eaLnBrk="1" hangingPunct="1">
              <a:spcBef>
                <a:spcPct val="0"/>
              </a:spcBef>
            </a:pPr>
            <a:r>
              <a:rPr lang="en-US" dirty="0" smtClean="0"/>
              <a:t>Driving Question:</a:t>
            </a:r>
            <a:r>
              <a:rPr lang="en-US" baseline="0" dirty="0" smtClean="0"/>
              <a:t> 1</a:t>
            </a:r>
            <a:endParaRPr lang="en-US" dirty="0"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5BF5CE0-CCD9-4F40-B388-C505DE6B823F}"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D </a:t>
            </a:r>
            <a:endParaRPr lang="en-US" dirty="0" smtClean="0"/>
          </a:p>
          <a:p>
            <a:pPr eaLnBrk="1" hangingPunct="1">
              <a:spcBef>
                <a:spcPct val="0"/>
              </a:spcBef>
            </a:pPr>
            <a:r>
              <a:rPr lang="en-US" dirty="0" smtClean="0"/>
              <a:t>Answer</a:t>
            </a:r>
            <a:r>
              <a:rPr lang="en-US" baseline="0" dirty="0" smtClean="0"/>
              <a:t> Notes: </a:t>
            </a:r>
            <a:r>
              <a:rPr lang="en-US" dirty="0" smtClean="0"/>
              <a:t>Our </a:t>
            </a:r>
            <a:r>
              <a:rPr lang="en-US" dirty="0" smtClean="0"/>
              <a:t>bodies can’t make them so we must get them from our diet</a:t>
            </a:r>
            <a:r>
              <a:rPr lang="en-US" dirty="0" smtClean="0"/>
              <a:t>.</a:t>
            </a:r>
            <a:endParaRPr lang="en-US" dirty="0" smtClean="0"/>
          </a:p>
          <a:p>
            <a:pPr eaLnBrk="1" hangingPunct="1">
              <a:spcBef>
                <a:spcPct val="0"/>
              </a:spcBef>
            </a:pPr>
            <a:r>
              <a:rPr lang="en-US" dirty="0" smtClean="0"/>
              <a:t>Driving</a:t>
            </a:r>
            <a:r>
              <a:rPr lang="en-US" baseline="0" dirty="0" smtClean="0"/>
              <a:t> Question: 2 </a:t>
            </a:r>
            <a:endParaRPr lang="en-US" dirty="0" smtClean="0"/>
          </a:p>
        </p:txBody>
      </p:sp>
      <p:sp>
        <p:nvSpPr>
          <p:cNvPr id="215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CDD320D-55AE-45F3-8D88-DE38C7C5DE67}"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D </a:t>
            </a:r>
            <a:endParaRPr lang="en-US" dirty="0" smtClean="0"/>
          </a:p>
          <a:p>
            <a:pPr eaLnBrk="1" hangingPunct="1">
              <a:spcBef>
                <a:spcPct val="0"/>
              </a:spcBef>
            </a:pPr>
            <a:r>
              <a:rPr lang="en-US" dirty="0" smtClean="0"/>
              <a:t>Answer</a:t>
            </a:r>
            <a:r>
              <a:rPr lang="en-US" baseline="0" dirty="0" smtClean="0"/>
              <a:t> Notes: </a:t>
            </a:r>
            <a:r>
              <a:rPr lang="en-US" dirty="0" smtClean="0"/>
              <a:t>Over-ingestion </a:t>
            </a:r>
            <a:r>
              <a:rPr lang="en-US" dirty="0" smtClean="0"/>
              <a:t>of both minerals and fat-soluble vitamins can cause </a:t>
            </a:r>
            <a:r>
              <a:rPr lang="en-US" dirty="0" smtClean="0"/>
              <a:t>harm.</a:t>
            </a:r>
            <a:r>
              <a:rPr lang="en-US" baseline="0" dirty="0" smtClean="0"/>
              <a:t> </a:t>
            </a:r>
            <a:r>
              <a:rPr lang="en-US" dirty="0" smtClean="0"/>
              <a:t>Water-soluble </a:t>
            </a:r>
            <a:r>
              <a:rPr lang="en-US" dirty="0" smtClean="0"/>
              <a:t>vitamins (B) are unlikely to harm people even if they ingest too much because excess is easily excreted in urine. </a:t>
            </a:r>
          </a:p>
          <a:p>
            <a:pPr eaLnBrk="1" hangingPunct="1">
              <a:spcBef>
                <a:spcPct val="0"/>
              </a:spcBef>
            </a:pPr>
            <a:endParaRPr lang="en-US" dirty="0" smtClean="0"/>
          </a:p>
          <a:p>
            <a:pPr eaLnBrk="1" hangingPunct="1">
              <a:spcBef>
                <a:spcPct val="0"/>
              </a:spcBef>
            </a:pPr>
            <a:r>
              <a:rPr lang="en-US" dirty="0" smtClean="0"/>
              <a:t>Driving</a:t>
            </a:r>
            <a:r>
              <a:rPr lang="en-US" baseline="0" dirty="0" smtClean="0"/>
              <a:t> Questions: 1 and 2 </a:t>
            </a:r>
            <a:endParaRPr lang="en-US" dirty="0" smtClean="0"/>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578AC53-EBE0-49FA-B64E-13E633B75096}"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A </a:t>
            </a:r>
            <a:endParaRPr lang="en-US" dirty="0" smtClean="0"/>
          </a:p>
          <a:p>
            <a:pPr eaLnBrk="1" hangingPunct="1">
              <a:spcBef>
                <a:spcPct val="0"/>
              </a:spcBef>
            </a:pPr>
            <a:r>
              <a:rPr lang="en-US" dirty="0" smtClean="0"/>
              <a:t>Answer</a:t>
            </a:r>
            <a:r>
              <a:rPr lang="en-US" baseline="0" dirty="0" smtClean="0"/>
              <a:t> Notes: </a:t>
            </a:r>
            <a:r>
              <a:rPr lang="en-US" dirty="0" smtClean="0"/>
              <a:t>People </a:t>
            </a:r>
            <a:r>
              <a:rPr lang="en-US" dirty="0" smtClean="0"/>
              <a:t>can compensate for dietary deficiencies by synthesizing 11 of 20 amino acids from other components of their diet. The other 9 amino acids are essential amino acids because they cannot be made by our bodies, and must come from our diet</a:t>
            </a:r>
            <a:r>
              <a:rPr lang="en-US" dirty="0" smtClean="0"/>
              <a:t>. </a:t>
            </a:r>
            <a:endParaRPr lang="en-US" dirty="0" smtClean="0"/>
          </a:p>
          <a:p>
            <a:pPr eaLnBrk="1" hangingPunct="1">
              <a:spcBef>
                <a:spcPct val="0"/>
              </a:spcBef>
            </a:pPr>
            <a:endParaRPr lang="en-US" dirty="0" smtClean="0"/>
          </a:p>
          <a:p>
            <a:pPr eaLnBrk="1" hangingPunct="1">
              <a:spcBef>
                <a:spcPct val="0"/>
              </a:spcBef>
            </a:pPr>
            <a:r>
              <a:rPr lang="en-US" dirty="0" smtClean="0"/>
              <a:t>Driving Question:</a:t>
            </a:r>
            <a:r>
              <a:rPr lang="en-US" baseline="0" dirty="0" smtClean="0"/>
              <a:t> 2</a:t>
            </a:r>
            <a:endParaRPr lang="en-US" dirty="0" smtClean="0"/>
          </a:p>
          <a:p>
            <a:pPr eaLnBrk="1" hangingPunct="1">
              <a:spcBef>
                <a:spcPct val="0"/>
              </a:spcBef>
            </a:pPr>
            <a:endParaRPr lang="en-US" dirty="0" smtClean="0"/>
          </a:p>
          <a:p>
            <a:pPr eaLnBrk="1" hangingPunct="1">
              <a:spcBef>
                <a:spcPct val="0"/>
              </a:spcBef>
            </a:pPr>
            <a:r>
              <a:rPr lang="en-US" dirty="0" smtClean="0"/>
              <a:t>Note: Option C allows students the option of expressing that they are confused with the material, and can be useful checkpoints for instructors to proof </a:t>
            </a:r>
            <a:r>
              <a:rPr lang="en-US" dirty="0" smtClean="0"/>
              <a:t>student comprehension.</a:t>
            </a:r>
          </a:p>
        </p:txBody>
      </p:sp>
      <p:sp>
        <p:nvSpPr>
          <p:cNvPr id="235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C574E34-6CF0-4964-8996-B489BE920485}" type="slidenum">
              <a:rPr lang="en-US" smtClean="0"/>
              <a:pPr fontAlgn="base">
                <a:spcBef>
                  <a:spcPct val="0"/>
                </a:spcBef>
                <a:spcAft>
                  <a:spcPct val="0"/>
                </a:spcAft>
                <a:defRPr/>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Answer: B</a:t>
            </a:r>
          </a:p>
          <a:p>
            <a:pPr eaLnBrk="1" hangingPunct="1">
              <a:spcBef>
                <a:spcPct val="0"/>
              </a:spcBef>
            </a:pPr>
            <a:r>
              <a:rPr lang="en-US" dirty="0" smtClean="0"/>
              <a:t>Driving Question: 3 </a:t>
            </a:r>
          </a:p>
          <a:p>
            <a:pPr eaLnBrk="1" hangingPunct="1">
              <a:spcBef>
                <a:spcPct val="0"/>
              </a:spcBef>
            </a:pPr>
            <a:endParaRPr lang="en-US" dirty="0" smtClean="0"/>
          </a:p>
          <a:p>
            <a:pPr eaLnBrk="1" hangingPunct="1">
              <a:spcBef>
                <a:spcPct val="0"/>
              </a:spcBef>
            </a:pPr>
            <a:r>
              <a:rPr lang="en-US" dirty="0" smtClean="0"/>
              <a:t>Wron</a:t>
            </a:r>
            <a:r>
              <a:rPr lang="en-US" baseline="0" dirty="0" smtClean="0"/>
              <a:t>g Answer Notes: </a:t>
            </a:r>
            <a:endParaRPr lang="en-US" dirty="0" smtClean="0"/>
          </a:p>
          <a:p>
            <a:pPr eaLnBrk="1" hangingPunct="1">
              <a:spcBef>
                <a:spcPct val="0"/>
              </a:spcBef>
            </a:pPr>
            <a:r>
              <a:rPr lang="en-US" dirty="0" smtClean="0"/>
              <a:t>Option A: food </a:t>
            </a:r>
            <a:r>
              <a:rPr lang="en-US" dirty="0" smtClean="0"/>
              <a:t>can also be broken down by mechanical digestion and acids in the </a:t>
            </a:r>
            <a:r>
              <a:rPr lang="en-US" dirty="0" smtClean="0"/>
              <a:t>stomach. </a:t>
            </a:r>
            <a:endParaRPr lang="en-US" dirty="0" smtClean="0"/>
          </a:p>
          <a:p>
            <a:pPr eaLnBrk="1" hangingPunct="1">
              <a:spcBef>
                <a:spcPct val="0"/>
              </a:spcBef>
            </a:pPr>
            <a:r>
              <a:rPr lang="en-US" dirty="0" smtClean="0"/>
              <a:t>Option C: enzymes </a:t>
            </a:r>
            <a:r>
              <a:rPr lang="en-US" dirty="0" smtClean="0"/>
              <a:t>speed up chemical reactions (they lower activation energy</a:t>
            </a:r>
            <a:r>
              <a:rPr lang="en-US" dirty="0" smtClean="0"/>
              <a:t>). </a:t>
            </a:r>
            <a:endParaRPr lang="en-US" dirty="0" smtClean="0"/>
          </a:p>
          <a:p>
            <a:pPr eaLnBrk="1" hangingPunct="1">
              <a:spcBef>
                <a:spcPct val="0"/>
              </a:spcBef>
            </a:pPr>
            <a:r>
              <a:rPr lang="en-US" dirty="0" smtClean="0"/>
              <a:t>Option D: enzymes </a:t>
            </a:r>
            <a:r>
              <a:rPr lang="en-US" dirty="0" smtClean="0"/>
              <a:t>are not essential </a:t>
            </a:r>
            <a:r>
              <a:rPr lang="en-US" dirty="0" smtClean="0"/>
              <a:t>nutrients. </a:t>
            </a:r>
            <a:endParaRPr lang="en-US" dirty="0" smtClean="0"/>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92F8ABA-DF03-4A56-9802-ED2CEC3D00E2}" type="slidenum">
              <a:rPr lang="en-US" smtClean="0"/>
              <a:pPr fontAlgn="base">
                <a:spcBef>
                  <a:spcPct val="0"/>
                </a:spcBef>
                <a:spcAft>
                  <a:spcPct val="0"/>
                </a:spcAft>
                <a:defRPr/>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A786A40-4E5A-4B48-ABAE-91DB6F04D2B5}" type="datetimeFigureOut">
              <a:rPr lang="en-US"/>
              <a:pPr>
                <a:defRPr/>
              </a:pPr>
              <a:t>3/10/2014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BC4E312-CAFA-44DF-AC38-4BB9EF9D0387}" type="slidenum">
              <a:rPr lang="en-US"/>
              <a:pPr>
                <a:defRPr/>
              </a:pPr>
              <a:t>‹#›</a:t>
            </a:fld>
            <a:endParaRPr lang="en-US"/>
          </a:p>
        </p:txBody>
      </p:sp>
    </p:spTree>
    <p:extLst>
      <p:ext uri="{BB962C8B-B14F-4D97-AF65-F5344CB8AC3E}">
        <p14:creationId xmlns:p14="http://schemas.microsoft.com/office/powerpoint/2010/main" val="2700127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1492E44-B1B6-4C1C-BB92-49CA19AF02EC}" type="datetimeFigureOut">
              <a:rPr lang="en-US"/>
              <a:pPr>
                <a:defRPr/>
              </a:pPr>
              <a:t>3/10/2014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CE91306-3BD1-4B8F-ABD4-877081EEE7DC}" type="slidenum">
              <a:rPr lang="en-US"/>
              <a:pPr>
                <a:defRPr/>
              </a:pPr>
              <a:t>‹#›</a:t>
            </a:fld>
            <a:endParaRPr lang="en-US"/>
          </a:p>
        </p:txBody>
      </p:sp>
    </p:spTree>
    <p:extLst>
      <p:ext uri="{BB962C8B-B14F-4D97-AF65-F5344CB8AC3E}">
        <p14:creationId xmlns:p14="http://schemas.microsoft.com/office/powerpoint/2010/main" val="2950102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CFF3B7E-5194-4BEA-A37A-9406861850AC}" type="datetimeFigureOut">
              <a:rPr lang="en-US"/>
              <a:pPr>
                <a:defRPr/>
              </a:pPr>
              <a:t>3/10/2014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CBC3E9-9436-4060-BD85-4F46493F368E}" type="slidenum">
              <a:rPr lang="en-US"/>
              <a:pPr>
                <a:defRPr/>
              </a:pPr>
              <a:t>‹#›</a:t>
            </a:fld>
            <a:endParaRPr lang="en-US"/>
          </a:p>
        </p:txBody>
      </p:sp>
    </p:spTree>
    <p:extLst>
      <p:ext uri="{BB962C8B-B14F-4D97-AF65-F5344CB8AC3E}">
        <p14:creationId xmlns:p14="http://schemas.microsoft.com/office/powerpoint/2010/main" val="3017654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FDEA07E-E833-434E-A95E-109B3A220C00}" type="datetimeFigureOut">
              <a:rPr lang="en-US"/>
              <a:pPr>
                <a:defRPr/>
              </a:pPr>
              <a:t>3/10/2014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1E99A88-B466-4B8E-9853-51DB16B03EB8}" type="slidenum">
              <a:rPr lang="en-US"/>
              <a:pPr>
                <a:defRPr/>
              </a:pPr>
              <a:t>‹#›</a:t>
            </a:fld>
            <a:endParaRPr lang="en-US"/>
          </a:p>
        </p:txBody>
      </p:sp>
    </p:spTree>
    <p:extLst>
      <p:ext uri="{BB962C8B-B14F-4D97-AF65-F5344CB8AC3E}">
        <p14:creationId xmlns:p14="http://schemas.microsoft.com/office/powerpoint/2010/main" val="1196918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8D04E74-C8B6-46F9-B2ED-5ECC82EF8A21}" type="datetimeFigureOut">
              <a:rPr lang="en-US"/>
              <a:pPr>
                <a:defRPr/>
              </a:pPr>
              <a:t>3/10/2014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D253B98-E13F-459C-8342-030E6641D579}" type="slidenum">
              <a:rPr lang="en-US"/>
              <a:pPr>
                <a:defRPr/>
              </a:pPr>
              <a:t>‹#›</a:t>
            </a:fld>
            <a:endParaRPr lang="en-US"/>
          </a:p>
        </p:txBody>
      </p:sp>
    </p:spTree>
    <p:extLst>
      <p:ext uri="{BB962C8B-B14F-4D97-AF65-F5344CB8AC3E}">
        <p14:creationId xmlns:p14="http://schemas.microsoft.com/office/powerpoint/2010/main" val="4152347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91B77D0-6D43-4FE7-8E75-F220EB43DBE1}" type="datetimeFigureOut">
              <a:rPr lang="en-US"/>
              <a:pPr>
                <a:defRPr/>
              </a:pPr>
              <a:t>3/10/2014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C493B9B-009F-452B-A54C-42EF65BEF5FF}" type="slidenum">
              <a:rPr lang="en-US"/>
              <a:pPr>
                <a:defRPr/>
              </a:pPr>
              <a:t>‹#›</a:t>
            </a:fld>
            <a:endParaRPr lang="en-US"/>
          </a:p>
        </p:txBody>
      </p:sp>
    </p:spTree>
    <p:extLst>
      <p:ext uri="{BB962C8B-B14F-4D97-AF65-F5344CB8AC3E}">
        <p14:creationId xmlns:p14="http://schemas.microsoft.com/office/powerpoint/2010/main" val="1761152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406F756-0AF9-470A-8ACE-8F50ECD241B0}" type="datetimeFigureOut">
              <a:rPr lang="en-US"/>
              <a:pPr>
                <a:defRPr/>
              </a:pPr>
              <a:t>3/10/2014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25E7D67-E21E-4E6F-B713-6CB886AC8FBA}" type="slidenum">
              <a:rPr lang="en-US"/>
              <a:pPr>
                <a:defRPr/>
              </a:pPr>
              <a:t>‹#›</a:t>
            </a:fld>
            <a:endParaRPr lang="en-US"/>
          </a:p>
        </p:txBody>
      </p:sp>
    </p:spTree>
    <p:extLst>
      <p:ext uri="{BB962C8B-B14F-4D97-AF65-F5344CB8AC3E}">
        <p14:creationId xmlns:p14="http://schemas.microsoft.com/office/powerpoint/2010/main" val="4119475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EE2A40E-EBCA-45ED-9555-287D88C17778}" type="datetimeFigureOut">
              <a:rPr lang="en-US"/>
              <a:pPr>
                <a:defRPr/>
              </a:pPr>
              <a:t>3/10/2014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60EC35B-7F5E-4347-A174-D587065E8D86}" type="slidenum">
              <a:rPr lang="en-US"/>
              <a:pPr>
                <a:defRPr/>
              </a:pPr>
              <a:t>‹#›</a:t>
            </a:fld>
            <a:endParaRPr lang="en-US"/>
          </a:p>
        </p:txBody>
      </p:sp>
    </p:spTree>
    <p:extLst>
      <p:ext uri="{BB962C8B-B14F-4D97-AF65-F5344CB8AC3E}">
        <p14:creationId xmlns:p14="http://schemas.microsoft.com/office/powerpoint/2010/main" val="3499676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3169A00-B430-47CB-A30C-C78A032B2C4E}" type="datetimeFigureOut">
              <a:rPr lang="en-US"/>
              <a:pPr>
                <a:defRPr/>
              </a:pPr>
              <a:t>3/10/2014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3542C23-B61F-4152-881E-CD31591815AC}" type="slidenum">
              <a:rPr lang="en-US"/>
              <a:pPr>
                <a:defRPr/>
              </a:pPr>
              <a:t>‹#›</a:t>
            </a:fld>
            <a:endParaRPr lang="en-US"/>
          </a:p>
        </p:txBody>
      </p:sp>
    </p:spTree>
    <p:extLst>
      <p:ext uri="{BB962C8B-B14F-4D97-AF65-F5344CB8AC3E}">
        <p14:creationId xmlns:p14="http://schemas.microsoft.com/office/powerpoint/2010/main" val="4048949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2B272FC-950D-4E18-A5CD-5612487C705C}" type="datetimeFigureOut">
              <a:rPr lang="en-US"/>
              <a:pPr>
                <a:defRPr/>
              </a:pPr>
              <a:t>3/10/2014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214F223-79A7-42AC-9E46-9E9E795E1A29}" type="slidenum">
              <a:rPr lang="en-US"/>
              <a:pPr>
                <a:defRPr/>
              </a:pPr>
              <a:t>‹#›</a:t>
            </a:fld>
            <a:endParaRPr lang="en-US"/>
          </a:p>
        </p:txBody>
      </p:sp>
    </p:spTree>
    <p:extLst>
      <p:ext uri="{BB962C8B-B14F-4D97-AF65-F5344CB8AC3E}">
        <p14:creationId xmlns:p14="http://schemas.microsoft.com/office/powerpoint/2010/main" val="1606200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23D2634-439A-4ED6-95C4-B6F8BC1ACC1C}" type="datetimeFigureOut">
              <a:rPr lang="en-US"/>
              <a:pPr>
                <a:defRPr/>
              </a:pPr>
              <a:t>3/10/2014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F6796B7-D381-4853-BE4E-F07E74E84456}" type="slidenum">
              <a:rPr lang="en-US"/>
              <a:pPr>
                <a:defRPr/>
              </a:pPr>
              <a:t>‹#›</a:t>
            </a:fld>
            <a:endParaRPr lang="en-US"/>
          </a:p>
        </p:txBody>
      </p:sp>
    </p:spTree>
    <p:extLst>
      <p:ext uri="{BB962C8B-B14F-4D97-AF65-F5344CB8AC3E}">
        <p14:creationId xmlns:p14="http://schemas.microsoft.com/office/powerpoint/2010/main" val="1460807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98928FD-4809-41F1-89F5-40E691CA5883}" type="datetimeFigureOut">
              <a:rPr lang="en-US"/>
              <a:pPr>
                <a:defRPr/>
              </a:pPr>
              <a:t>3/10/2014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22201B6-DB84-4B82-AD90-77BA03E7B34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1600200"/>
            <a:ext cx="7772400" cy="3581400"/>
          </a:xfrm>
        </p:spPr>
        <p:txBody>
          <a:bodyPr/>
          <a:lstStyle/>
          <a:p>
            <a:pPr eaLnBrk="1" hangingPunct="1"/>
            <a:r>
              <a:rPr lang="en-US" sz="6000" b="1" dirty="0" smtClean="0"/>
              <a:t/>
            </a:r>
            <a:br>
              <a:rPr lang="en-US" sz="6000" b="1" dirty="0" smtClean="0"/>
            </a:br>
            <a:r>
              <a:rPr lang="en-US" sz="6000" b="1" i="1" dirty="0" smtClean="0"/>
              <a:t>Biology for a Changing World, 2e </a:t>
            </a:r>
            <a:r>
              <a:rPr lang="en-US" sz="6000" b="1" dirty="0" smtClean="0"/>
              <a:t/>
            </a:r>
            <a:br>
              <a:rPr lang="en-US" sz="6000" b="1" dirty="0" smtClean="0"/>
            </a:br>
            <a:r>
              <a:rPr lang="en-US" sz="6000" b="1" dirty="0" smtClean="0"/>
              <a:t/>
            </a:r>
            <a:br>
              <a:rPr lang="en-US" sz="6000" b="1" dirty="0" smtClean="0"/>
            </a:br>
            <a:r>
              <a:rPr lang="en-US" sz="6000" dirty="0" smtClean="0"/>
              <a:t>Clicker Questions </a:t>
            </a:r>
            <a:br>
              <a:rPr lang="en-US" sz="6000" dirty="0" smtClean="0"/>
            </a:br>
            <a:r>
              <a:rPr lang="en-US" sz="6000" dirty="0"/>
              <a:t/>
            </a:r>
            <a:br>
              <a:rPr lang="en-US" sz="6000" dirty="0"/>
            </a:br>
            <a:r>
              <a:rPr lang="en-US" sz="6000" dirty="0" smtClean="0"/>
              <a:t>Chapter </a:t>
            </a:r>
            <a:r>
              <a:rPr lang="en-US" sz="6000" dirty="0"/>
              <a:t>4</a:t>
            </a:r>
            <a:r>
              <a:rPr lang="en-US" b="1" dirty="0" smtClean="0"/>
              <a:t/>
            </a:r>
            <a:br>
              <a:rPr lang="en-US" b="1" dirty="0" smtClean="0"/>
            </a:br>
            <a:r>
              <a:rPr lang="en-US" dirty="0" smtClean="0"/>
              <a:t/>
            </a:r>
            <a:br>
              <a:rPr lang="en-US" dirty="0" smtClean="0"/>
            </a:br>
            <a:endParaRPr lang="en-US" dirty="0" smtClean="0"/>
          </a:p>
        </p:txBody>
      </p:sp>
    </p:spTree>
    <p:extLst>
      <p:ext uri="{BB962C8B-B14F-4D97-AF65-F5344CB8AC3E}">
        <p14:creationId xmlns:p14="http://schemas.microsoft.com/office/powerpoint/2010/main" val="516746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14300" y="228600"/>
            <a:ext cx="8915400" cy="1981200"/>
          </a:xfrm>
        </p:spPr>
        <p:txBody>
          <a:bodyPr/>
          <a:lstStyle/>
          <a:p>
            <a:pPr algn="l" eaLnBrk="1" hangingPunct="1"/>
            <a:r>
              <a:rPr lang="en-US" smtClean="0"/>
              <a:t>Some people have trouble digesting certain foods, but not others. </a:t>
            </a:r>
            <a:br>
              <a:rPr lang="en-US" smtClean="0"/>
            </a:br>
            <a:r>
              <a:rPr lang="en-US" b="1" smtClean="0"/>
              <a:t>What is a likely cause?</a:t>
            </a:r>
          </a:p>
        </p:txBody>
      </p:sp>
      <p:sp>
        <p:nvSpPr>
          <p:cNvPr id="3" name="Content Placeholder 2"/>
          <p:cNvSpPr>
            <a:spLocks noGrp="1"/>
          </p:cNvSpPr>
          <p:nvPr>
            <p:ph idx="1"/>
          </p:nvPr>
        </p:nvSpPr>
        <p:spPr>
          <a:xfrm>
            <a:off x="457200" y="2362200"/>
            <a:ext cx="8229600" cy="4267200"/>
          </a:xfrm>
        </p:spPr>
        <p:txBody>
          <a:bodyPr rtlCol="0">
            <a:normAutofit fontScale="92500" lnSpcReduction="10000"/>
          </a:bodyPr>
          <a:lstStyle/>
          <a:p>
            <a:pPr marL="914400" indent="-914400" eaLnBrk="1" fontAlgn="auto" hangingPunct="1">
              <a:spcAft>
                <a:spcPts val="2400"/>
              </a:spcAft>
              <a:buFont typeface="+mj-lt"/>
              <a:buAutoNum type="alphaUcPeriod"/>
              <a:defRPr/>
            </a:pPr>
            <a:r>
              <a:rPr lang="en-US" sz="4800" dirty="0" smtClean="0"/>
              <a:t>Malnutrition</a:t>
            </a:r>
          </a:p>
          <a:p>
            <a:pPr marL="914400" indent="-914400" eaLnBrk="1" fontAlgn="auto" hangingPunct="1">
              <a:spcAft>
                <a:spcPts val="2400"/>
              </a:spcAft>
              <a:buFont typeface="+mj-lt"/>
              <a:buAutoNum type="alphaUcPeriod"/>
              <a:defRPr/>
            </a:pPr>
            <a:r>
              <a:rPr lang="en-US" sz="4800" dirty="0" smtClean="0"/>
              <a:t>Vitamin deficiency</a:t>
            </a:r>
          </a:p>
          <a:p>
            <a:pPr marL="914400" indent="-914400" eaLnBrk="1" fontAlgn="auto" hangingPunct="1">
              <a:spcAft>
                <a:spcPts val="2400"/>
              </a:spcAft>
              <a:buFont typeface="+mj-lt"/>
              <a:buAutoNum type="alphaUcPeriod"/>
              <a:defRPr/>
            </a:pPr>
            <a:r>
              <a:rPr lang="en-US" sz="4800" b="1" dirty="0" smtClean="0">
                <a:solidFill>
                  <a:srgbClr val="FF0000"/>
                </a:solidFill>
              </a:rPr>
              <a:t>Lack of the proper enzymes</a:t>
            </a:r>
          </a:p>
          <a:p>
            <a:pPr marL="914400" indent="-914400" eaLnBrk="1" fontAlgn="auto" hangingPunct="1">
              <a:spcAft>
                <a:spcPts val="2400"/>
              </a:spcAft>
              <a:buFont typeface="+mj-lt"/>
              <a:buAutoNum type="alphaUcPeriod"/>
              <a:defRPr/>
            </a:pPr>
            <a:r>
              <a:rPr lang="en-US" sz="4800" dirty="0" smtClean="0"/>
              <a:t>Lack of essential minerals</a:t>
            </a:r>
          </a:p>
          <a:p>
            <a:pPr marL="514350" indent="-514350" eaLnBrk="1" fontAlgn="auto" hangingPunct="1">
              <a:spcAft>
                <a:spcPts val="2400"/>
              </a:spcAft>
              <a:buFont typeface="+mj-lt"/>
              <a:buAutoNum type="alphaUcPeriod"/>
              <a:defRPr/>
            </a:pPr>
            <a:endParaRPr lang="en-US" sz="4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95250" y="152400"/>
            <a:ext cx="8953500" cy="1295400"/>
          </a:xfrm>
        </p:spPr>
        <p:txBody>
          <a:bodyPr/>
          <a:lstStyle/>
          <a:p>
            <a:pPr algn="l" eaLnBrk="1" hangingPunct="1"/>
            <a:r>
              <a:rPr lang="en-US" sz="3600" b="1" smtClean="0"/>
              <a:t>Debate</a:t>
            </a:r>
            <a:r>
              <a:rPr lang="en-US" sz="3600" smtClean="0"/>
              <a:t> the pros and cons of two possible treatments for lactose intolerance:</a:t>
            </a:r>
          </a:p>
        </p:txBody>
      </p:sp>
      <p:sp>
        <p:nvSpPr>
          <p:cNvPr id="12291" name="Text Placeholder 3"/>
          <p:cNvSpPr txBox="1">
            <a:spLocks/>
          </p:cNvSpPr>
          <p:nvPr/>
        </p:nvSpPr>
        <p:spPr bwMode="auto">
          <a:xfrm>
            <a:off x="2971800" y="1600200"/>
            <a:ext cx="2955925" cy="2362200"/>
          </a:xfrm>
          <a:prstGeom prst="rect">
            <a:avLst/>
          </a:prstGeom>
          <a:solidFill>
            <a:schemeClr val="bg1"/>
          </a:solidFill>
          <a:ln>
            <a:noFill/>
          </a:ln>
          <a:extLst>
            <a:ext uri="{91240B29-F687-4F45-9708-019B960494DF}">
              <a14:hiddenLine xmlns:a14="http://schemas.microsoft.com/office/drawing/2010/main" w="2857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buFont typeface="Arial" charset="0"/>
              <a:buNone/>
            </a:pPr>
            <a:r>
              <a:rPr lang="en-US" sz="3200" b="1">
                <a:latin typeface="Calibri" pitchFamily="34" charset="0"/>
              </a:rPr>
              <a:t>PROs</a:t>
            </a:r>
          </a:p>
        </p:txBody>
      </p:sp>
      <p:sp>
        <p:nvSpPr>
          <p:cNvPr id="12292" name="Text Placeholder 3"/>
          <p:cNvSpPr txBox="1">
            <a:spLocks/>
          </p:cNvSpPr>
          <p:nvPr/>
        </p:nvSpPr>
        <p:spPr bwMode="auto">
          <a:xfrm>
            <a:off x="6096000" y="1600200"/>
            <a:ext cx="2955925" cy="2362200"/>
          </a:xfrm>
          <a:prstGeom prst="rect">
            <a:avLst/>
          </a:prstGeom>
          <a:solidFill>
            <a:schemeClr val="bg1"/>
          </a:solidFill>
          <a:ln>
            <a:noFill/>
          </a:ln>
          <a:extLst>
            <a:ext uri="{91240B29-F687-4F45-9708-019B960494DF}">
              <a14:hiddenLine xmlns:a14="http://schemas.microsoft.com/office/drawing/2010/main" w="2857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buFont typeface="Arial" charset="0"/>
              <a:buNone/>
            </a:pPr>
            <a:r>
              <a:rPr lang="en-US" sz="3200" b="1">
                <a:latin typeface="Calibri" pitchFamily="34" charset="0"/>
              </a:rPr>
              <a:t>CONs</a:t>
            </a:r>
          </a:p>
        </p:txBody>
      </p:sp>
      <p:sp>
        <p:nvSpPr>
          <p:cNvPr id="12293" name="Text Placeholder 3"/>
          <p:cNvSpPr txBox="1">
            <a:spLocks/>
          </p:cNvSpPr>
          <p:nvPr/>
        </p:nvSpPr>
        <p:spPr bwMode="auto">
          <a:xfrm>
            <a:off x="2971800" y="4267200"/>
            <a:ext cx="2955925" cy="2362200"/>
          </a:xfrm>
          <a:prstGeom prst="rect">
            <a:avLst/>
          </a:prstGeom>
          <a:solidFill>
            <a:schemeClr val="bg1"/>
          </a:solidFill>
          <a:ln>
            <a:noFill/>
          </a:ln>
          <a:extLst>
            <a:ext uri="{91240B29-F687-4F45-9708-019B960494DF}">
              <a14:hiddenLine xmlns:a14="http://schemas.microsoft.com/office/drawing/2010/main" w="2857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buFont typeface="Arial" charset="0"/>
              <a:buNone/>
            </a:pPr>
            <a:r>
              <a:rPr lang="en-US" sz="3200" b="1">
                <a:latin typeface="Calibri" pitchFamily="34" charset="0"/>
              </a:rPr>
              <a:t>PROs</a:t>
            </a:r>
          </a:p>
        </p:txBody>
      </p:sp>
      <p:sp>
        <p:nvSpPr>
          <p:cNvPr id="12294" name="Text Placeholder 3"/>
          <p:cNvSpPr txBox="1">
            <a:spLocks/>
          </p:cNvSpPr>
          <p:nvPr/>
        </p:nvSpPr>
        <p:spPr bwMode="auto">
          <a:xfrm>
            <a:off x="6096000" y="4267200"/>
            <a:ext cx="2955925" cy="2362200"/>
          </a:xfrm>
          <a:prstGeom prst="rect">
            <a:avLst/>
          </a:prstGeom>
          <a:solidFill>
            <a:schemeClr val="bg1"/>
          </a:solidFill>
          <a:ln>
            <a:noFill/>
          </a:ln>
          <a:extLst>
            <a:ext uri="{91240B29-F687-4F45-9708-019B960494DF}">
              <a14:hiddenLine xmlns:a14="http://schemas.microsoft.com/office/drawing/2010/main" w="2857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20000"/>
              </a:spcBef>
              <a:buFont typeface="Arial" charset="0"/>
              <a:buNone/>
            </a:pPr>
            <a:r>
              <a:rPr lang="en-US" sz="3200" b="1">
                <a:latin typeface="Calibri" pitchFamily="34" charset="0"/>
              </a:rPr>
              <a:t>CONs</a:t>
            </a:r>
          </a:p>
        </p:txBody>
      </p:sp>
      <p:sp>
        <p:nvSpPr>
          <p:cNvPr id="15" name="Right Arrow 14"/>
          <p:cNvSpPr/>
          <p:nvPr/>
        </p:nvSpPr>
        <p:spPr>
          <a:xfrm>
            <a:off x="2362200" y="2438400"/>
            <a:ext cx="762000" cy="685800"/>
          </a:xfrm>
          <a:prstGeom prst="rightArrow">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296" name="Text Placeholder 3"/>
          <p:cNvSpPr>
            <a:spLocks noGrp="1"/>
          </p:cNvSpPr>
          <p:nvPr>
            <p:ph type="body" idx="1"/>
          </p:nvPr>
        </p:nvSpPr>
        <p:spPr>
          <a:xfrm>
            <a:off x="76200" y="1600200"/>
            <a:ext cx="2514600" cy="2362200"/>
          </a:xfrm>
          <a:solidFill>
            <a:schemeClr val="bg1"/>
          </a:solidFill>
        </p:spPr>
        <p:txBody>
          <a:bodyPr anchor="ctr"/>
          <a:lstStyle/>
          <a:p>
            <a:pPr algn="ctr" eaLnBrk="1" hangingPunct="1"/>
            <a:r>
              <a:rPr lang="en-US" sz="3200" smtClean="0"/>
              <a:t>Take supplemental enzymes</a:t>
            </a:r>
          </a:p>
        </p:txBody>
      </p:sp>
      <p:sp>
        <p:nvSpPr>
          <p:cNvPr id="17" name="Right Arrow 16"/>
          <p:cNvSpPr/>
          <p:nvPr/>
        </p:nvSpPr>
        <p:spPr>
          <a:xfrm>
            <a:off x="2362200" y="5105400"/>
            <a:ext cx="762000" cy="685800"/>
          </a:xfrm>
          <a:prstGeom prst="rightArrow">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298" name="Text Placeholder 5"/>
          <p:cNvSpPr>
            <a:spLocks noGrp="1"/>
          </p:cNvSpPr>
          <p:nvPr>
            <p:ph type="body" sz="quarter" idx="3"/>
          </p:nvPr>
        </p:nvSpPr>
        <p:spPr>
          <a:xfrm>
            <a:off x="74613" y="4267200"/>
            <a:ext cx="2516187" cy="2362200"/>
          </a:xfrm>
          <a:solidFill>
            <a:schemeClr val="bg1"/>
          </a:solidFill>
        </p:spPr>
        <p:txBody>
          <a:bodyPr anchor="ctr"/>
          <a:lstStyle/>
          <a:p>
            <a:pPr algn="ctr" eaLnBrk="1" hangingPunct="1"/>
            <a:r>
              <a:rPr lang="en-US" sz="3200" smtClean="0"/>
              <a:t>Avoid dairy         products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14300" y="228600"/>
            <a:ext cx="8915400" cy="1371600"/>
          </a:xfrm>
        </p:spPr>
        <p:txBody>
          <a:bodyPr/>
          <a:lstStyle/>
          <a:p>
            <a:pPr algn="l" eaLnBrk="1" hangingPunct="1"/>
            <a:r>
              <a:rPr lang="en-US" smtClean="0"/>
              <a:t>Which of the following would </a:t>
            </a:r>
            <a:r>
              <a:rPr lang="en-US" b="1" smtClean="0"/>
              <a:t>not</a:t>
            </a:r>
            <a:r>
              <a:rPr lang="en-US" smtClean="0"/>
              <a:t> be considered a case of malnutrition?</a:t>
            </a:r>
          </a:p>
        </p:txBody>
      </p:sp>
      <p:sp>
        <p:nvSpPr>
          <p:cNvPr id="13315" name="TextBox 5"/>
          <p:cNvSpPr txBox="1">
            <a:spLocks noChangeArrowheads="1"/>
          </p:cNvSpPr>
          <p:nvPr/>
        </p:nvSpPr>
        <p:spPr bwMode="auto">
          <a:xfrm>
            <a:off x="228600" y="1752600"/>
            <a:ext cx="89154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742950" indent="-7429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50000"/>
              </a:lnSpc>
              <a:buFont typeface="Calibri" pitchFamily="34" charset="0"/>
              <a:buAutoNum type="alphaUcPeriod"/>
            </a:pPr>
            <a:r>
              <a:rPr lang="en-US" sz="3600">
                <a:latin typeface="Calibri" pitchFamily="34" charset="0"/>
              </a:rPr>
              <a:t>Too little vitamin C causes scurvy</a:t>
            </a:r>
          </a:p>
          <a:p>
            <a:pPr eaLnBrk="1" hangingPunct="1">
              <a:lnSpc>
                <a:spcPct val="150000"/>
              </a:lnSpc>
              <a:buFont typeface="Calibri" pitchFamily="34" charset="0"/>
              <a:buAutoNum type="alphaUcPeriod"/>
            </a:pPr>
            <a:r>
              <a:rPr lang="en-US" sz="3600" b="1">
                <a:solidFill>
                  <a:srgbClr val="FF0000"/>
                </a:solidFill>
                <a:latin typeface="Calibri" pitchFamily="34" charset="0"/>
              </a:rPr>
              <a:t>Too much fat causes obesity</a:t>
            </a:r>
          </a:p>
          <a:p>
            <a:pPr eaLnBrk="1" hangingPunct="1">
              <a:lnSpc>
                <a:spcPct val="150000"/>
              </a:lnSpc>
              <a:buFont typeface="Calibri" pitchFamily="34" charset="0"/>
              <a:buAutoNum type="alphaUcPeriod"/>
            </a:pPr>
            <a:r>
              <a:rPr lang="en-US" sz="3600">
                <a:latin typeface="Calibri" pitchFamily="34" charset="0"/>
              </a:rPr>
              <a:t>Too little calcium stunts growth</a:t>
            </a:r>
          </a:p>
          <a:p>
            <a:pPr eaLnBrk="1" hangingPunct="1">
              <a:lnSpc>
                <a:spcPct val="150000"/>
              </a:lnSpc>
              <a:buFont typeface="Calibri" pitchFamily="34" charset="0"/>
              <a:buAutoNum type="alphaUcPeriod"/>
            </a:pPr>
            <a:r>
              <a:rPr lang="en-US" sz="3600">
                <a:latin typeface="Calibri" pitchFamily="34" charset="0"/>
              </a:rPr>
              <a:t>All of these could be cases of malnutrition.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rtlCol="0">
            <a:normAutofit fontScale="90000"/>
          </a:bodyPr>
          <a:lstStyle/>
          <a:p>
            <a:pPr algn="l" eaLnBrk="1" fontAlgn="auto" hangingPunct="1">
              <a:spcAft>
                <a:spcPts val="0"/>
              </a:spcAft>
              <a:defRPr/>
            </a:pPr>
            <a:r>
              <a:rPr lang="en-US" dirty="0" smtClean="0"/>
              <a:t>Which country has </a:t>
            </a:r>
            <a:r>
              <a:rPr lang="en-US" b="1" dirty="0" smtClean="0"/>
              <a:t>moderately high </a:t>
            </a:r>
            <a:r>
              <a:rPr lang="en-US" dirty="0" smtClean="0"/>
              <a:t>proportions of undernourished people?</a:t>
            </a:r>
            <a:endParaRPr lang="en-US" dirty="0"/>
          </a:p>
        </p:txBody>
      </p:sp>
      <p:cxnSp>
        <p:nvCxnSpPr>
          <p:cNvPr id="8" name="Straight Arrow Connector 7"/>
          <p:cNvCxnSpPr/>
          <p:nvPr/>
        </p:nvCxnSpPr>
        <p:spPr>
          <a:xfrm flipH="1">
            <a:off x="2362200" y="3810000"/>
            <a:ext cx="76200" cy="685800"/>
          </a:xfrm>
          <a:prstGeom prst="straightConnector1">
            <a:avLst/>
          </a:prstGeom>
          <a:ln w="571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7543800" y="5181600"/>
            <a:ext cx="381000" cy="0"/>
          </a:xfrm>
          <a:prstGeom prst="straightConnector1">
            <a:avLst/>
          </a:prstGeom>
          <a:ln w="571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886200" y="4724400"/>
            <a:ext cx="457200" cy="0"/>
          </a:xfrm>
          <a:prstGeom prst="straightConnector1">
            <a:avLst/>
          </a:prstGeom>
          <a:ln w="571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7696200" y="2057400"/>
            <a:ext cx="381000" cy="457200"/>
          </a:xfrm>
          <a:prstGeom prst="straightConnector1">
            <a:avLst/>
          </a:prstGeom>
          <a:ln w="57150">
            <a:solidFill>
              <a:schemeClr val="bg1"/>
            </a:solidFill>
            <a:tailEnd type="arrow"/>
          </a:ln>
        </p:spPr>
        <p:style>
          <a:lnRef idx="1">
            <a:schemeClr val="accent1"/>
          </a:lnRef>
          <a:fillRef idx="0">
            <a:schemeClr val="accent1"/>
          </a:fillRef>
          <a:effectRef idx="0">
            <a:schemeClr val="accent1"/>
          </a:effectRef>
          <a:fontRef idx="minor">
            <a:schemeClr val="tx1"/>
          </a:fontRef>
        </p:style>
      </p:cxnSp>
      <p:pic>
        <p:nvPicPr>
          <p:cNvPr id="13" name="Picture 3" descr="infographic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1295400"/>
            <a:ext cx="8002587" cy="555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TextBox 5"/>
          <p:cNvSpPr txBox="1">
            <a:spLocks noChangeArrowheads="1"/>
          </p:cNvSpPr>
          <p:nvPr/>
        </p:nvSpPr>
        <p:spPr bwMode="auto">
          <a:xfrm>
            <a:off x="1905000" y="2971800"/>
            <a:ext cx="1143000" cy="1016000"/>
          </a:xfrm>
          <a:prstGeom prst="rect">
            <a:avLst/>
          </a:prstGeom>
          <a:solidFill>
            <a:schemeClr val="bg1">
              <a:alpha val="32156"/>
            </a:schemeClr>
          </a:solid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6000" b="1" dirty="0">
                <a:solidFill>
                  <a:schemeClr val="bg1"/>
                </a:solidFill>
                <a:latin typeface="Calibri" pitchFamily="34" charset="0"/>
              </a:rPr>
              <a:t>A</a:t>
            </a:r>
          </a:p>
        </p:txBody>
      </p:sp>
      <p:sp>
        <p:nvSpPr>
          <p:cNvPr id="14343" name="TextBox 10"/>
          <p:cNvSpPr txBox="1">
            <a:spLocks noChangeArrowheads="1"/>
          </p:cNvSpPr>
          <p:nvPr/>
        </p:nvSpPr>
        <p:spPr bwMode="auto">
          <a:xfrm>
            <a:off x="6553200" y="4572000"/>
            <a:ext cx="1143000" cy="1016000"/>
          </a:xfrm>
          <a:prstGeom prst="rect">
            <a:avLst/>
          </a:prstGeom>
          <a:solidFill>
            <a:schemeClr val="bg1">
              <a:alpha val="32156"/>
            </a:schemeClr>
          </a:solid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6000" b="1" dirty="0">
                <a:solidFill>
                  <a:schemeClr val="bg1"/>
                </a:solidFill>
                <a:latin typeface="Calibri" pitchFamily="34" charset="0"/>
              </a:rPr>
              <a:t>D</a:t>
            </a:r>
          </a:p>
        </p:txBody>
      </p:sp>
      <p:sp>
        <p:nvSpPr>
          <p:cNvPr id="14345" name="TextBox 15"/>
          <p:cNvSpPr txBox="1">
            <a:spLocks noChangeArrowheads="1"/>
          </p:cNvSpPr>
          <p:nvPr/>
        </p:nvSpPr>
        <p:spPr bwMode="auto">
          <a:xfrm>
            <a:off x="2895600" y="4165600"/>
            <a:ext cx="1143000" cy="1016000"/>
          </a:xfrm>
          <a:prstGeom prst="rect">
            <a:avLst/>
          </a:prstGeom>
          <a:solidFill>
            <a:schemeClr val="bg1">
              <a:alpha val="32156"/>
            </a:schemeClr>
          </a:solid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6000" b="1" dirty="0">
                <a:solidFill>
                  <a:schemeClr val="bg1"/>
                </a:solidFill>
                <a:latin typeface="Calibri" pitchFamily="34" charset="0"/>
              </a:rPr>
              <a:t>B</a:t>
            </a:r>
          </a:p>
        </p:txBody>
      </p:sp>
      <p:sp>
        <p:nvSpPr>
          <p:cNvPr id="14347" name="TextBox 19"/>
          <p:cNvSpPr txBox="1">
            <a:spLocks noChangeArrowheads="1"/>
          </p:cNvSpPr>
          <p:nvPr/>
        </p:nvSpPr>
        <p:spPr bwMode="auto">
          <a:xfrm>
            <a:off x="7572703" y="1457434"/>
            <a:ext cx="1143000" cy="1016000"/>
          </a:xfrm>
          <a:prstGeom prst="rect">
            <a:avLst/>
          </a:prstGeom>
          <a:solidFill>
            <a:schemeClr val="bg1">
              <a:alpha val="32156"/>
            </a:schemeClr>
          </a:solid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6000" b="1" dirty="0">
                <a:solidFill>
                  <a:schemeClr val="bg1"/>
                </a:solidFill>
                <a:latin typeface="Calibri" pitchFamily="34" charset="0"/>
              </a:rPr>
              <a:t>C</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28600" y="228600"/>
            <a:ext cx="8915400" cy="1371600"/>
          </a:xfrm>
        </p:spPr>
        <p:txBody>
          <a:bodyPr/>
          <a:lstStyle/>
          <a:p>
            <a:pPr algn="l" eaLnBrk="1" hangingPunct="1"/>
            <a:r>
              <a:rPr lang="en-US" smtClean="0"/>
              <a:t>Which foods are rich in </a:t>
            </a:r>
            <a:br>
              <a:rPr lang="en-US" smtClean="0"/>
            </a:br>
            <a:r>
              <a:rPr lang="en-US" b="1" smtClean="0"/>
              <a:t>protein &amp; fats</a:t>
            </a:r>
            <a:r>
              <a:rPr lang="en-US" smtClean="0"/>
              <a:t>?</a:t>
            </a:r>
          </a:p>
        </p:txBody>
      </p:sp>
      <p:pic>
        <p:nvPicPr>
          <p:cNvPr id="3075" name="Picture 4" descr="http://www.whatsupmarkets.com/wp-content/uploads/2013/09/ALL-ABOUT-MACRONUTRIENTS-PROTEINS.jpg"/>
          <p:cNvPicPr>
            <a:picLocks noChangeAspect="1" noChangeArrowheads="1"/>
          </p:cNvPicPr>
          <p:nvPr/>
        </p:nvPicPr>
        <p:blipFill>
          <a:blip r:embed="rId3">
            <a:extLst>
              <a:ext uri="{28A0092B-C50C-407E-A947-70E740481C1C}">
                <a14:useLocalDpi xmlns:a14="http://schemas.microsoft.com/office/drawing/2010/main" val="0"/>
              </a:ext>
            </a:extLst>
          </a:blip>
          <a:srcRect l="13298" r="13121"/>
          <a:stretch>
            <a:fillRect/>
          </a:stretch>
        </p:blipFill>
        <p:spPr bwMode="auto">
          <a:xfrm>
            <a:off x="0" y="1981200"/>
            <a:ext cx="4098925"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Box 5"/>
          <p:cNvSpPr txBox="1">
            <a:spLocks noChangeArrowheads="1"/>
          </p:cNvSpPr>
          <p:nvPr/>
        </p:nvSpPr>
        <p:spPr bwMode="auto">
          <a:xfrm>
            <a:off x="4191000" y="1752600"/>
            <a:ext cx="49530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742950" indent="-7429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50000"/>
              </a:lnSpc>
              <a:buFont typeface="Calibri" pitchFamily="34" charset="0"/>
              <a:buAutoNum type="alphaUcPeriod"/>
            </a:pPr>
            <a:r>
              <a:rPr lang="en-US" sz="4000" dirty="0">
                <a:latin typeface="Calibri" pitchFamily="34" charset="0"/>
              </a:rPr>
              <a:t>Dairy &amp; vegetables</a:t>
            </a:r>
          </a:p>
          <a:p>
            <a:pPr eaLnBrk="1" hangingPunct="1">
              <a:lnSpc>
                <a:spcPct val="150000"/>
              </a:lnSpc>
              <a:buFont typeface="Calibri" pitchFamily="34" charset="0"/>
              <a:buAutoNum type="alphaUcPeriod"/>
            </a:pPr>
            <a:r>
              <a:rPr lang="en-US" sz="4000" dirty="0">
                <a:latin typeface="Calibri" pitchFamily="34" charset="0"/>
              </a:rPr>
              <a:t>Meat &amp; grains</a:t>
            </a:r>
          </a:p>
          <a:p>
            <a:pPr eaLnBrk="1" hangingPunct="1">
              <a:lnSpc>
                <a:spcPct val="150000"/>
              </a:lnSpc>
              <a:buFont typeface="Calibri" pitchFamily="34" charset="0"/>
              <a:buAutoNum type="alphaUcPeriod"/>
            </a:pPr>
            <a:r>
              <a:rPr lang="en-US" sz="4000" b="1" dirty="0">
                <a:solidFill>
                  <a:srgbClr val="FF0000"/>
                </a:solidFill>
                <a:latin typeface="Calibri" pitchFamily="34" charset="0"/>
              </a:rPr>
              <a:t>Meat &amp; dairy</a:t>
            </a:r>
          </a:p>
          <a:p>
            <a:pPr eaLnBrk="1" hangingPunct="1">
              <a:lnSpc>
                <a:spcPct val="150000"/>
              </a:lnSpc>
              <a:buFont typeface="Calibri" pitchFamily="34" charset="0"/>
              <a:buAutoNum type="alphaUcPeriod"/>
            </a:pPr>
            <a:r>
              <a:rPr lang="en-US" sz="4000" dirty="0">
                <a:latin typeface="Calibri" pitchFamily="34" charset="0"/>
              </a:rPr>
              <a:t>Legumes &amp; grains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4300" y="228600"/>
            <a:ext cx="8915400" cy="1371600"/>
          </a:xfrm>
        </p:spPr>
        <p:txBody>
          <a:bodyPr/>
          <a:lstStyle/>
          <a:p>
            <a:pPr algn="l" eaLnBrk="1" hangingPunct="1"/>
            <a:r>
              <a:rPr lang="en-US" smtClean="0"/>
              <a:t>Which foods are rich in </a:t>
            </a:r>
            <a:br>
              <a:rPr lang="en-US" smtClean="0"/>
            </a:br>
            <a:r>
              <a:rPr lang="en-US" b="1" smtClean="0"/>
              <a:t>carbohydrates</a:t>
            </a:r>
            <a:r>
              <a:rPr lang="en-US" smtClean="0"/>
              <a:t>?</a:t>
            </a:r>
          </a:p>
        </p:txBody>
      </p:sp>
      <p:pic>
        <p:nvPicPr>
          <p:cNvPr id="4099" name="Picture 4" descr="http://www.whatsupmarkets.com/wp-content/uploads/2013/09/ALL-ABOUT-MACRONUTRIENTS-PROTEINS.jpg"/>
          <p:cNvPicPr>
            <a:picLocks noChangeAspect="1" noChangeArrowheads="1"/>
          </p:cNvPicPr>
          <p:nvPr/>
        </p:nvPicPr>
        <p:blipFill>
          <a:blip r:embed="rId3">
            <a:extLst>
              <a:ext uri="{28A0092B-C50C-407E-A947-70E740481C1C}">
                <a14:useLocalDpi xmlns:a14="http://schemas.microsoft.com/office/drawing/2010/main" val="0"/>
              </a:ext>
            </a:extLst>
          </a:blip>
          <a:srcRect l="13298" r="13121"/>
          <a:stretch>
            <a:fillRect/>
          </a:stretch>
        </p:blipFill>
        <p:spPr bwMode="auto">
          <a:xfrm>
            <a:off x="0" y="1981200"/>
            <a:ext cx="4098925"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extBox 5"/>
          <p:cNvSpPr txBox="1">
            <a:spLocks noChangeArrowheads="1"/>
          </p:cNvSpPr>
          <p:nvPr/>
        </p:nvSpPr>
        <p:spPr bwMode="auto">
          <a:xfrm>
            <a:off x="4038600" y="1752600"/>
            <a:ext cx="5105400" cy="461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742950" indent="-7429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50000"/>
              </a:lnSpc>
              <a:buFont typeface="Calibri" pitchFamily="34" charset="0"/>
              <a:buAutoNum type="alphaUcPeriod"/>
            </a:pPr>
            <a:r>
              <a:rPr lang="en-US" sz="4000" b="1">
                <a:solidFill>
                  <a:srgbClr val="FF0000"/>
                </a:solidFill>
                <a:latin typeface="Calibri" pitchFamily="34" charset="0"/>
              </a:rPr>
              <a:t>Grains &amp; vegetables</a:t>
            </a:r>
          </a:p>
          <a:p>
            <a:pPr eaLnBrk="1" hangingPunct="1">
              <a:lnSpc>
                <a:spcPct val="150000"/>
              </a:lnSpc>
              <a:buFont typeface="Calibri" pitchFamily="34" charset="0"/>
              <a:buAutoNum type="alphaUcPeriod"/>
            </a:pPr>
            <a:r>
              <a:rPr lang="en-US" sz="4000">
                <a:latin typeface="Calibri" pitchFamily="34" charset="0"/>
              </a:rPr>
              <a:t>Dairy &amp; vegetables</a:t>
            </a:r>
          </a:p>
          <a:p>
            <a:pPr eaLnBrk="1" hangingPunct="1">
              <a:lnSpc>
                <a:spcPct val="150000"/>
              </a:lnSpc>
              <a:buFont typeface="Calibri" pitchFamily="34" charset="0"/>
              <a:buAutoNum type="alphaUcPeriod"/>
            </a:pPr>
            <a:r>
              <a:rPr lang="en-US" sz="4000">
                <a:latin typeface="Calibri" pitchFamily="34" charset="0"/>
              </a:rPr>
              <a:t>Meat &amp; grains</a:t>
            </a:r>
          </a:p>
          <a:p>
            <a:pPr eaLnBrk="1" hangingPunct="1">
              <a:lnSpc>
                <a:spcPct val="150000"/>
              </a:lnSpc>
              <a:buFont typeface="Calibri" pitchFamily="34" charset="0"/>
              <a:buAutoNum type="alphaUcPeriod"/>
            </a:pPr>
            <a:r>
              <a:rPr lang="en-US" sz="4000">
                <a:latin typeface="Calibri" pitchFamily="34" charset="0"/>
              </a:rPr>
              <a:t>Legumes &amp; grains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14300" y="228600"/>
            <a:ext cx="8915400" cy="1371600"/>
          </a:xfrm>
        </p:spPr>
        <p:txBody>
          <a:bodyPr/>
          <a:lstStyle/>
          <a:p>
            <a:pPr algn="l" eaLnBrk="1" hangingPunct="1"/>
            <a:r>
              <a:rPr lang="en-US" smtClean="0"/>
              <a:t>Which foods are rich in </a:t>
            </a:r>
            <a:br>
              <a:rPr lang="en-US" smtClean="0"/>
            </a:br>
            <a:r>
              <a:rPr lang="en-US" b="1" smtClean="0"/>
              <a:t>carbohydrates &amp; proteins</a:t>
            </a:r>
            <a:r>
              <a:rPr lang="en-US" smtClean="0"/>
              <a:t>?</a:t>
            </a:r>
          </a:p>
        </p:txBody>
      </p:sp>
      <p:pic>
        <p:nvPicPr>
          <p:cNvPr id="5123" name="Picture 4" descr="http://www.whatsupmarkets.com/wp-content/uploads/2013/09/ALL-ABOUT-MACRONUTRIENTS-PROTEINS.jpg"/>
          <p:cNvPicPr>
            <a:picLocks noChangeAspect="1" noChangeArrowheads="1"/>
          </p:cNvPicPr>
          <p:nvPr/>
        </p:nvPicPr>
        <p:blipFill>
          <a:blip r:embed="rId3">
            <a:extLst>
              <a:ext uri="{28A0092B-C50C-407E-A947-70E740481C1C}">
                <a14:useLocalDpi xmlns:a14="http://schemas.microsoft.com/office/drawing/2010/main" val="0"/>
              </a:ext>
            </a:extLst>
          </a:blip>
          <a:srcRect l="13298" r="13121"/>
          <a:stretch>
            <a:fillRect/>
          </a:stretch>
        </p:blipFill>
        <p:spPr bwMode="auto">
          <a:xfrm>
            <a:off x="0" y="1981200"/>
            <a:ext cx="4098925"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extBox 5"/>
          <p:cNvSpPr txBox="1">
            <a:spLocks noChangeArrowheads="1"/>
          </p:cNvSpPr>
          <p:nvPr/>
        </p:nvSpPr>
        <p:spPr bwMode="auto">
          <a:xfrm>
            <a:off x="4038600" y="1752600"/>
            <a:ext cx="51054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742950" indent="-7429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50000"/>
              </a:lnSpc>
              <a:buFont typeface="Calibri" pitchFamily="34" charset="0"/>
              <a:buAutoNum type="alphaUcPeriod"/>
            </a:pPr>
            <a:r>
              <a:rPr lang="en-US" sz="4000">
                <a:latin typeface="Calibri" pitchFamily="34" charset="0"/>
              </a:rPr>
              <a:t>Vegetables &amp; grains</a:t>
            </a:r>
          </a:p>
          <a:p>
            <a:pPr eaLnBrk="1" hangingPunct="1">
              <a:lnSpc>
                <a:spcPct val="150000"/>
              </a:lnSpc>
              <a:buFont typeface="Calibri" pitchFamily="34" charset="0"/>
              <a:buAutoNum type="alphaUcPeriod"/>
            </a:pPr>
            <a:r>
              <a:rPr lang="en-US" sz="4000">
                <a:latin typeface="Calibri" pitchFamily="34" charset="0"/>
              </a:rPr>
              <a:t>Meat &amp; grains</a:t>
            </a:r>
          </a:p>
          <a:p>
            <a:pPr eaLnBrk="1" hangingPunct="1">
              <a:lnSpc>
                <a:spcPct val="150000"/>
              </a:lnSpc>
              <a:buFont typeface="Calibri" pitchFamily="34" charset="0"/>
              <a:buAutoNum type="alphaUcPeriod"/>
            </a:pPr>
            <a:r>
              <a:rPr lang="en-US" sz="4000">
                <a:latin typeface="Calibri" pitchFamily="34" charset="0"/>
              </a:rPr>
              <a:t>Grains</a:t>
            </a:r>
          </a:p>
          <a:p>
            <a:pPr eaLnBrk="1" hangingPunct="1">
              <a:lnSpc>
                <a:spcPct val="150000"/>
              </a:lnSpc>
              <a:buFont typeface="Calibri" pitchFamily="34" charset="0"/>
              <a:buAutoNum type="alphaUcPeriod"/>
            </a:pPr>
            <a:r>
              <a:rPr lang="en-US" sz="4000" b="1">
                <a:solidFill>
                  <a:srgbClr val="FF0000"/>
                </a:solidFill>
                <a:latin typeface="Calibri" pitchFamily="34" charset="0"/>
              </a:rPr>
              <a:t>Legumes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14300" y="228600"/>
            <a:ext cx="8915400" cy="1371600"/>
          </a:xfrm>
        </p:spPr>
        <p:txBody>
          <a:bodyPr/>
          <a:lstStyle/>
          <a:p>
            <a:pPr algn="l" eaLnBrk="1" hangingPunct="1"/>
            <a:r>
              <a:rPr lang="en-US" smtClean="0"/>
              <a:t>Which is </a:t>
            </a:r>
            <a:r>
              <a:rPr lang="en-US" b="1" smtClean="0"/>
              <a:t>not</a:t>
            </a:r>
            <a:r>
              <a:rPr lang="en-US" smtClean="0"/>
              <a:t> a macronutrient needed to build and maintain cells?</a:t>
            </a:r>
          </a:p>
        </p:txBody>
      </p:sp>
      <p:sp>
        <p:nvSpPr>
          <p:cNvPr id="6147" name="TextBox 5"/>
          <p:cNvSpPr txBox="1">
            <a:spLocks noChangeArrowheads="1"/>
          </p:cNvSpPr>
          <p:nvPr/>
        </p:nvSpPr>
        <p:spPr bwMode="auto">
          <a:xfrm>
            <a:off x="381000" y="1752600"/>
            <a:ext cx="87630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742950" indent="-7429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50000"/>
              </a:lnSpc>
              <a:buFont typeface="Calibri" pitchFamily="34" charset="0"/>
              <a:buAutoNum type="alphaUcPeriod"/>
            </a:pPr>
            <a:r>
              <a:rPr lang="en-US" sz="4000" b="1">
                <a:solidFill>
                  <a:srgbClr val="FF0000"/>
                </a:solidFill>
                <a:latin typeface="Calibri" pitchFamily="34" charset="0"/>
              </a:rPr>
              <a:t>Enzymes</a:t>
            </a:r>
          </a:p>
          <a:p>
            <a:pPr eaLnBrk="1" hangingPunct="1">
              <a:lnSpc>
                <a:spcPct val="150000"/>
              </a:lnSpc>
              <a:buFont typeface="Calibri" pitchFamily="34" charset="0"/>
              <a:buAutoNum type="alphaUcPeriod"/>
            </a:pPr>
            <a:r>
              <a:rPr lang="en-US" sz="4000">
                <a:latin typeface="Calibri" pitchFamily="34" charset="0"/>
              </a:rPr>
              <a:t>Proteins</a:t>
            </a:r>
          </a:p>
          <a:p>
            <a:pPr eaLnBrk="1" hangingPunct="1">
              <a:lnSpc>
                <a:spcPct val="150000"/>
              </a:lnSpc>
              <a:buFont typeface="Calibri" pitchFamily="34" charset="0"/>
              <a:buAutoNum type="alphaUcPeriod"/>
            </a:pPr>
            <a:r>
              <a:rPr lang="en-US" sz="4000">
                <a:latin typeface="Calibri" pitchFamily="34" charset="0"/>
              </a:rPr>
              <a:t>Nucleic acids</a:t>
            </a:r>
          </a:p>
          <a:p>
            <a:pPr eaLnBrk="1" hangingPunct="1">
              <a:lnSpc>
                <a:spcPct val="150000"/>
              </a:lnSpc>
              <a:buFont typeface="Calibri" pitchFamily="34" charset="0"/>
              <a:buAutoNum type="alphaUcPeriod"/>
            </a:pPr>
            <a:r>
              <a:rPr lang="en-US" sz="4000">
                <a:latin typeface="Calibri" pitchFamily="34" charset="0"/>
              </a:rPr>
              <a:t>Fats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14300" y="228600"/>
            <a:ext cx="8915400" cy="1371600"/>
          </a:xfrm>
        </p:spPr>
        <p:txBody>
          <a:bodyPr/>
          <a:lstStyle/>
          <a:p>
            <a:pPr algn="l" eaLnBrk="1" hangingPunct="1"/>
            <a:r>
              <a:rPr lang="en-US" smtClean="0"/>
              <a:t>What are essential nutrients?</a:t>
            </a:r>
          </a:p>
        </p:txBody>
      </p:sp>
      <p:sp>
        <p:nvSpPr>
          <p:cNvPr id="7171" name="TextBox 5"/>
          <p:cNvSpPr txBox="1">
            <a:spLocks noChangeArrowheads="1"/>
          </p:cNvSpPr>
          <p:nvPr/>
        </p:nvSpPr>
        <p:spPr bwMode="auto">
          <a:xfrm>
            <a:off x="228600" y="1752600"/>
            <a:ext cx="89154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742950" indent="-7429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50000"/>
              </a:lnSpc>
              <a:buFont typeface="Calibri" pitchFamily="34" charset="0"/>
              <a:buAutoNum type="alphaUcPeriod"/>
            </a:pPr>
            <a:r>
              <a:rPr lang="en-US" sz="3600">
                <a:latin typeface="Calibri" pitchFamily="34" charset="0"/>
              </a:rPr>
              <a:t>They are the only things essential for life</a:t>
            </a:r>
          </a:p>
          <a:p>
            <a:pPr eaLnBrk="1" hangingPunct="1">
              <a:lnSpc>
                <a:spcPct val="150000"/>
              </a:lnSpc>
              <a:buFont typeface="Calibri" pitchFamily="34" charset="0"/>
              <a:buAutoNum type="alphaUcPeriod"/>
            </a:pPr>
            <a:r>
              <a:rPr lang="en-US" sz="3600">
                <a:latin typeface="Calibri" pitchFamily="34" charset="0"/>
              </a:rPr>
              <a:t>Our bodies can’t make them</a:t>
            </a:r>
          </a:p>
          <a:p>
            <a:pPr eaLnBrk="1" hangingPunct="1">
              <a:lnSpc>
                <a:spcPct val="150000"/>
              </a:lnSpc>
              <a:buFont typeface="Calibri" pitchFamily="34" charset="0"/>
              <a:buAutoNum type="alphaUcPeriod"/>
            </a:pPr>
            <a:r>
              <a:rPr lang="en-US" sz="3600">
                <a:latin typeface="Calibri" pitchFamily="34" charset="0"/>
              </a:rPr>
              <a:t>We must get them from our diet</a:t>
            </a:r>
          </a:p>
          <a:p>
            <a:pPr eaLnBrk="1" hangingPunct="1">
              <a:lnSpc>
                <a:spcPct val="150000"/>
              </a:lnSpc>
              <a:buFont typeface="Calibri" pitchFamily="34" charset="0"/>
              <a:buAutoNum type="alphaUcPeriod"/>
            </a:pPr>
            <a:r>
              <a:rPr lang="en-US" sz="3600" b="1">
                <a:solidFill>
                  <a:srgbClr val="FF0000"/>
                </a:solidFill>
                <a:latin typeface="Calibri" pitchFamily="34" charset="0"/>
              </a:rPr>
              <a:t>Both B and C</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14300" y="152400"/>
            <a:ext cx="8915400" cy="1752600"/>
          </a:xfrm>
        </p:spPr>
        <p:txBody>
          <a:bodyPr/>
          <a:lstStyle/>
          <a:p>
            <a:pPr algn="l" eaLnBrk="1" hangingPunct="1"/>
            <a:r>
              <a:rPr lang="en-US" sz="4800" smtClean="0"/>
              <a:t>Which micronutrients can harm you if you ingest too much?</a:t>
            </a:r>
          </a:p>
        </p:txBody>
      </p:sp>
      <p:sp>
        <p:nvSpPr>
          <p:cNvPr id="8195" name="Content Placeholder 2"/>
          <p:cNvSpPr>
            <a:spLocks noGrp="1"/>
          </p:cNvSpPr>
          <p:nvPr>
            <p:ph idx="1"/>
          </p:nvPr>
        </p:nvSpPr>
        <p:spPr>
          <a:xfrm>
            <a:off x="457200" y="1981200"/>
            <a:ext cx="8229600" cy="4724400"/>
          </a:xfrm>
        </p:spPr>
        <p:txBody>
          <a:bodyPr/>
          <a:lstStyle/>
          <a:p>
            <a:pPr marL="914400" indent="-914400" eaLnBrk="1" hangingPunct="1">
              <a:spcBef>
                <a:spcPts val="800"/>
              </a:spcBef>
              <a:spcAft>
                <a:spcPts val="2400"/>
              </a:spcAft>
              <a:buFont typeface="Calibri" pitchFamily="34" charset="0"/>
              <a:buAutoNum type="alphaUcPeriod"/>
            </a:pPr>
            <a:r>
              <a:rPr lang="en-US" sz="5400" smtClean="0"/>
              <a:t> Minerals</a:t>
            </a:r>
          </a:p>
          <a:p>
            <a:pPr marL="914400" indent="-914400" eaLnBrk="1" hangingPunct="1">
              <a:spcBef>
                <a:spcPts val="800"/>
              </a:spcBef>
              <a:spcAft>
                <a:spcPts val="2400"/>
              </a:spcAft>
              <a:buFont typeface="Calibri" pitchFamily="34" charset="0"/>
              <a:buAutoNum type="alphaUcPeriod"/>
            </a:pPr>
            <a:r>
              <a:rPr lang="en-US" sz="5400" smtClean="0"/>
              <a:t> Water-soluble vitamins</a:t>
            </a:r>
          </a:p>
          <a:p>
            <a:pPr marL="914400" indent="-914400" eaLnBrk="1" hangingPunct="1">
              <a:spcBef>
                <a:spcPts val="800"/>
              </a:spcBef>
              <a:spcAft>
                <a:spcPts val="2400"/>
              </a:spcAft>
              <a:buFont typeface="Calibri" pitchFamily="34" charset="0"/>
              <a:buAutoNum type="alphaUcPeriod"/>
            </a:pPr>
            <a:r>
              <a:rPr lang="en-US" sz="5400" smtClean="0"/>
              <a:t> Fat-soluble vitamins</a:t>
            </a:r>
          </a:p>
          <a:p>
            <a:pPr marL="914400" indent="-914400" eaLnBrk="1" hangingPunct="1">
              <a:spcBef>
                <a:spcPts val="800"/>
              </a:spcBef>
              <a:spcAft>
                <a:spcPts val="2400"/>
              </a:spcAft>
              <a:buFont typeface="Calibri" pitchFamily="34" charset="0"/>
              <a:buAutoNum type="alphaUcPeriod"/>
            </a:pPr>
            <a:r>
              <a:rPr lang="en-US" sz="5400" b="1" smtClean="0">
                <a:solidFill>
                  <a:srgbClr val="FF0000"/>
                </a:solidFill>
              </a:rPr>
              <a:t> Both A and C.</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14300" y="228600"/>
            <a:ext cx="8915400" cy="2895600"/>
          </a:xfrm>
        </p:spPr>
        <p:txBody>
          <a:bodyPr/>
          <a:lstStyle/>
          <a:p>
            <a:pPr algn="l" eaLnBrk="1" hangingPunct="1"/>
            <a:r>
              <a:rPr lang="en-US" b="1" smtClean="0"/>
              <a:t>TRUE or FALSE?</a:t>
            </a:r>
            <a:r>
              <a:rPr lang="en-US" smtClean="0"/>
              <a:t/>
            </a:r>
            <a:br>
              <a:rPr lang="en-US" smtClean="0"/>
            </a:br>
            <a:r>
              <a:rPr lang="en-US" smtClean="0"/>
              <a:t>People can make some, but not all, of the amino acids from other components in their diet.</a:t>
            </a:r>
          </a:p>
        </p:txBody>
      </p:sp>
      <p:sp>
        <p:nvSpPr>
          <p:cNvPr id="9219" name="TextBox 5"/>
          <p:cNvSpPr txBox="1">
            <a:spLocks noChangeArrowheads="1"/>
          </p:cNvSpPr>
          <p:nvPr/>
        </p:nvSpPr>
        <p:spPr bwMode="auto">
          <a:xfrm>
            <a:off x="114300" y="3429000"/>
            <a:ext cx="8915400" cy="258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742950" indent="-7429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50000"/>
              </a:lnSpc>
              <a:buFont typeface="Calibri" pitchFamily="34" charset="0"/>
              <a:buAutoNum type="alphaUcPeriod"/>
            </a:pPr>
            <a:r>
              <a:rPr lang="en-US" sz="3600" b="1">
                <a:solidFill>
                  <a:srgbClr val="FF0000"/>
                </a:solidFill>
                <a:latin typeface="Calibri" pitchFamily="34" charset="0"/>
              </a:rPr>
              <a:t>TRUE</a:t>
            </a:r>
          </a:p>
          <a:p>
            <a:pPr eaLnBrk="1" hangingPunct="1">
              <a:lnSpc>
                <a:spcPct val="150000"/>
              </a:lnSpc>
              <a:buFont typeface="Calibri" pitchFamily="34" charset="0"/>
              <a:buAutoNum type="alphaUcPeriod"/>
            </a:pPr>
            <a:r>
              <a:rPr lang="en-US" sz="3600">
                <a:latin typeface="Calibri" pitchFamily="34" charset="0"/>
              </a:rPr>
              <a:t>FALSE</a:t>
            </a:r>
          </a:p>
          <a:p>
            <a:pPr eaLnBrk="1" hangingPunct="1">
              <a:lnSpc>
                <a:spcPct val="150000"/>
              </a:lnSpc>
              <a:buFont typeface="Calibri" pitchFamily="34" charset="0"/>
              <a:buAutoNum type="alphaUcPeriod"/>
            </a:pPr>
            <a:r>
              <a:rPr lang="en-US" sz="3600">
                <a:latin typeface="Calibri" pitchFamily="34" charset="0"/>
              </a:rPr>
              <a:t>Don’t know</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14300" y="228600"/>
            <a:ext cx="8915400" cy="1371600"/>
          </a:xfrm>
        </p:spPr>
        <p:txBody>
          <a:bodyPr/>
          <a:lstStyle/>
          <a:p>
            <a:pPr algn="l" eaLnBrk="1" hangingPunct="1"/>
            <a:r>
              <a:rPr lang="en-US" smtClean="0"/>
              <a:t>What do enzymes do?</a:t>
            </a:r>
          </a:p>
        </p:txBody>
      </p:sp>
      <p:sp>
        <p:nvSpPr>
          <p:cNvPr id="10243" name="TextBox 5"/>
          <p:cNvSpPr txBox="1">
            <a:spLocks noChangeArrowheads="1"/>
          </p:cNvSpPr>
          <p:nvPr/>
        </p:nvSpPr>
        <p:spPr bwMode="auto">
          <a:xfrm>
            <a:off x="228600" y="1752600"/>
            <a:ext cx="8915400" cy="424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742950" indent="-7429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50000"/>
              </a:lnSpc>
              <a:buFont typeface="Calibri" pitchFamily="34" charset="0"/>
              <a:buAutoNum type="alphaUcPeriod"/>
            </a:pPr>
            <a:r>
              <a:rPr lang="en-US" sz="3600">
                <a:latin typeface="Calibri" pitchFamily="34" charset="0"/>
              </a:rPr>
              <a:t>They are the only things that digest food.</a:t>
            </a:r>
          </a:p>
          <a:p>
            <a:pPr eaLnBrk="1" hangingPunct="1">
              <a:lnSpc>
                <a:spcPct val="150000"/>
              </a:lnSpc>
              <a:buFont typeface="Calibri" pitchFamily="34" charset="0"/>
              <a:buAutoNum type="alphaUcPeriod"/>
            </a:pPr>
            <a:r>
              <a:rPr lang="en-US" sz="3600" b="1">
                <a:solidFill>
                  <a:srgbClr val="FF0000"/>
                </a:solidFill>
                <a:latin typeface="Calibri" pitchFamily="34" charset="0"/>
              </a:rPr>
              <a:t>They can break or build macromolecules.</a:t>
            </a:r>
          </a:p>
          <a:p>
            <a:pPr eaLnBrk="1" hangingPunct="1">
              <a:lnSpc>
                <a:spcPct val="150000"/>
              </a:lnSpc>
              <a:buFont typeface="Calibri" pitchFamily="34" charset="0"/>
              <a:buAutoNum type="alphaUcPeriod"/>
            </a:pPr>
            <a:r>
              <a:rPr lang="en-US" sz="3600">
                <a:latin typeface="Calibri" pitchFamily="34" charset="0"/>
              </a:rPr>
              <a:t>They slow down chemical reactions.</a:t>
            </a:r>
          </a:p>
          <a:p>
            <a:pPr eaLnBrk="1" hangingPunct="1">
              <a:lnSpc>
                <a:spcPct val="150000"/>
              </a:lnSpc>
              <a:buFont typeface="Calibri" pitchFamily="34" charset="0"/>
              <a:buAutoNum type="alphaUcPeriod"/>
            </a:pPr>
            <a:r>
              <a:rPr lang="en-US" sz="3600">
                <a:latin typeface="Calibri" pitchFamily="34" charset="0"/>
              </a:rPr>
              <a:t>They are essential nutrients that keep us alive.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1953</TotalTime>
  <Words>632</Words>
  <Application>Microsoft Office PowerPoint</Application>
  <PresentationFormat>On-screen Show (4:3)</PresentationFormat>
  <Paragraphs>116</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 Biology for a Changing World, 2e   Clicker Questions   Chapter 4  </vt:lpstr>
      <vt:lpstr>Which foods are rich in  protein &amp; fats?</vt:lpstr>
      <vt:lpstr>Which foods are rich in  carbohydrates?</vt:lpstr>
      <vt:lpstr>Which foods are rich in  carbohydrates &amp; proteins?</vt:lpstr>
      <vt:lpstr>Which is not a macronutrient needed to build and maintain cells?</vt:lpstr>
      <vt:lpstr>What are essential nutrients?</vt:lpstr>
      <vt:lpstr>Which micronutrients can harm you if you ingest too much?</vt:lpstr>
      <vt:lpstr>TRUE or FALSE? People can make some, but not all, of the amino acids from other components in their diet.</vt:lpstr>
      <vt:lpstr>What do enzymes do?</vt:lpstr>
      <vt:lpstr>Some people have trouble digesting certain foods, but not others.  What is a likely cause?</vt:lpstr>
      <vt:lpstr>Debate the pros and cons of two possible treatments for lactose intolerance:</vt:lpstr>
      <vt:lpstr>Which of the following would not be considered a case of malnutrition?</vt:lpstr>
      <vt:lpstr>Which country has moderately high proportions of undernourished people?</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EHobson</dc:creator>
  <cp:lastModifiedBy>hbadmin</cp:lastModifiedBy>
  <cp:revision>106</cp:revision>
  <dcterms:created xsi:type="dcterms:W3CDTF">2013-11-27T23:26:59Z</dcterms:created>
  <dcterms:modified xsi:type="dcterms:W3CDTF">2014-03-10T23:02:42Z</dcterms:modified>
</cp:coreProperties>
</file>