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91" r:id="rId3"/>
    <p:sldId id="256" r:id="rId4"/>
    <p:sldId id="301" r:id="rId5"/>
    <p:sldId id="303" r:id="rId6"/>
    <p:sldId id="257" r:id="rId7"/>
    <p:sldId id="258" r:id="rId8"/>
    <p:sldId id="302" r:id="rId9"/>
    <p:sldId id="304" r:id="rId10"/>
    <p:sldId id="260" r:id="rId11"/>
    <p:sldId id="305" r:id="rId12"/>
    <p:sldId id="306" r:id="rId13"/>
    <p:sldId id="262" r:id="rId14"/>
    <p:sldId id="263" r:id="rId15"/>
    <p:sldId id="264" r:id="rId16"/>
    <p:sldId id="265" r:id="rId17"/>
    <p:sldId id="266" r:id="rId18"/>
    <p:sldId id="267" r:id="rId19"/>
    <p:sldId id="268" r:id="rId20"/>
    <p:sldId id="307" r:id="rId21"/>
    <p:sldId id="293" r:id="rId22"/>
    <p:sldId id="269" r:id="rId23"/>
    <p:sldId id="294" r:id="rId24"/>
    <p:sldId id="295" r:id="rId25"/>
    <p:sldId id="297" r:id="rId26"/>
    <p:sldId id="271" r:id="rId27"/>
    <p:sldId id="288" r:id="rId28"/>
    <p:sldId id="286" r:id="rId29"/>
    <p:sldId id="298" r:id="rId30"/>
    <p:sldId id="299" r:id="rId31"/>
    <p:sldId id="300" r:id="rId32"/>
    <p:sldId id="308" r:id="rId33"/>
    <p:sldId id="289" r:id="rId34"/>
    <p:sldId id="30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251" autoAdjust="0"/>
  </p:normalViewPr>
  <p:slideViewPr>
    <p:cSldViewPr>
      <p:cViewPr>
        <p:scale>
          <a:sx n="68" d="100"/>
          <a:sy n="68" d="100"/>
        </p:scale>
        <p:origin x="-72"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E529A30B-EB13-4638-83C5-9752A8494EA9}" type="datetime1">
              <a:rPr lang="en-US"/>
              <a:pPr>
                <a:defRPr/>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E95F5025-6793-442D-85B2-3B1E0972DDE9}" type="slidenum">
              <a:rPr lang="en-US"/>
              <a:pPr>
                <a:defRPr/>
              </a:pPr>
              <a:t>‹#›</a:t>
            </a:fld>
            <a:endParaRPr lang="en-US"/>
          </a:p>
        </p:txBody>
      </p:sp>
    </p:spTree>
    <p:extLst>
      <p:ext uri="{BB962C8B-B14F-4D97-AF65-F5344CB8AC3E}">
        <p14:creationId xmlns:p14="http://schemas.microsoft.com/office/powerpoint/2010/main" val="269033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F96C9D0-CB38-49B0-A3DF-8D7102AAA22A}" type="slidenum">
              <a:rPr lang="en-US" smtClean="0">
                <a:solidFill>
                  <a:srgbClr val="000000"/>
                </a:solidFill>
              </a:rPr>
              <a:pPr eaLnBrk="1" hangingPunct="1"/>
              <a:t>1</a:t>
            </a:fld>
            <a:endParaRPr lang="en-US" smtClean="0">
              <a:solidFill>
                <a:srgbClr val="000000"/>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Activation energy is the energy that must be put into a reaction in order to make it “go.” Enzymes reduce the activation energy in both anabolic and catabolic reactions, making them occur more rapidly.</a:t>
            </a:r>
          </a:p>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5FEFD1-BE2E-45D9-B198-9B500FF96A7B}" type="slidenum">
              <a:rPr lang="en-US" smtClean="0"/>
              <a:pPr eaLnBrk="1" hangingPunct="1"/>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Bones are made primarily of calcium and phosphorus provided by a healthy diet. Iron deficiency causes a blood disease called anemia, and lack of vitamin C causes a tissue-deteriorating disease called scurvy.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16B420-DDA0-4C4C-9C5D-56932655191F}" type="slidenum">
              <a:rPr lang="en-US" smtClean="0"/>
              <a:pPr eaLnBrk="1" hangingPunct="1"/>
              <a:t>28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Minerals are micronutrients: nutrients that are essential for health but required in far smaller amounts than macronutrients.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2E7E7F9-A526-4DEC-881B-723BB97381FF}" type="slidenum">
              <a:rPr lang="en-US" smtClean="0"/>
              <a:pPr eaLnBrk="1" hangingPunct="1"/>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Before and after: For many children in Malawi, peanut butter RUTF has been a lifesaver.</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10616D1-B1C2-4188-B74A-B975B69F811D}" type="slidenum">
              <a:rPr lang="en-US" smtClean="0"/>
              <a:pPr eaLnBrk="1" hangingPunct="1"/>
              <a:t>30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 </a:t>
            </a:r>
          </a:p>
          <a:p>
            <a:endParaRPr lang="en-US" smtClean="0">
              <a:ea typeface="ＭＳ Ｐゴシック" pitchFamily="34" charset="-128"/>
            </a:endParaRPr>
          </a:p>
          <a:p>
            <a:r>
              <a:rPr lang="en-US" smtClean="0">
                <a:ea typeface="ＭＳ Ｐゴシック" pitchFamily="34" charset="-128"/>
              </a:rPr>
              <a:t>Studies show that significantly more children recover when treated at home with peanut butter– based RUTF compared to a corn/soy flour diet or their regular diet supplemented with a small amount of the RUTF supplement.</a:t>
            </a:r>
          </a:p>
          <a:p>
            <a:endParaRPr lang="en-US" smtClean="0">
              <a:ea typeface="ＭＳ Ｐゴシック" pitchFamily="34" charset="-128"/>
            </a:endParaRPr>
          </a:p>
          <a:p>
            <a:r>
              <a:rPr lang="en-US" smtClean="0">
                <a:ea typeface="ＭＳ Ｐゴシック" pitchFamily="34" charset="-128"/>
              </a:rPr>
              <a:t>SOURCE: Manary, M. J., et al. (2004) Home based therapy for severe malnutrition with ready-to-use food. Archives of Disease in Childhood 89:557–561.</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A18C31D-9073-4154-B675-44C1E38B2FD2}" type="slidenum">
              <a:rPr lang="en-US" smtClean="0"/>
              <a:pPr eaLnBrk="1" hangingPunct="1"/>
              <a:t>31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2B70A0E-1EBD-4517-BEB1-FC2492139BCE}" type="slidenum">
              <a:rPr lang="en-US" smtClean="0"/>
              <a:pPr eaLnBrk="1" hangingPunct="1"/>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An estimated 3.5 million children die from malnutrition every year.</a:t>
            </a:r>
          </a:p>
          <a:p>
            <a:endParaRPr lang="en-US" smtClean="0">
              <a:ea typeface="ＭＳ Ｐゴシック" pitchFamily="34" charset="-128"/>
            </a:endParaRPr>
          </a:p>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A2F4A82-2B1F-43C1-AC93-62D04F4083F8}" type="slidenum">
              <a:rPr lang="en-US" smtClean="0"/>
              <a:pPr eaLnBrk="1" hangingPunct="1"/>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F3A1BDE-54F9-4403-A90E-12DF5A9EAB09}" type="slidenum">
              <a:rPr lang="en-US" smtClean="0"/>
              <a:pPr eaLnBrk="1" hangingPunct="1"/>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9BC25A-5B91-4D6B-927A-3D7CC7B9662B}" type="slidenum">
              <a:rPr lang="en-US" smtClean="0"/>
              <a:pPr eaLnBrk="1" hangingPunct="1"/>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Used to assemble the phospholipids that make up cell membranes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4D77C6-150A-42FD-AA92-7FAB4CFC5262}" type="slidenum">
              <a:rPr lang="en-US" smtClean="0"/>
              <a:pPr eaLnBrk="1" hangingPunct="1"/>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Some nutrients our bodies can’t manufacture must be obtained pre-assembled from our diet. Animal products such as meat, eggs, fish, and dairy are the richest sources of essential amino acids, but in many places around the globe these foods are luxuries people can’t afford.</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5C47A68-7EAB-4DA1-97FF-DF8A018A7AA2}" type="slidenum">
              <a:rPr lang="en-US" smtClean="0"/>
              <a:pPr eaLnBrk="1" hangingPunct="1"/>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 complete source of nutrition: “If you eat RUTF you don’t need to eat anything else.”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EE7A07-1BEA-49DA-BE6D-F00503E08782}" type="slidenum">
              <a:rPr lang="en-US" smtClean="0"/>
              <a:pPr eaLnBrk="1" hangingPunct="1"/>
              <a:t>19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Physician Mark Manary, founder of The Peanut Butter Project, tends to a malnourished child.</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FE6BA1F-0D00-4C39-9963-3C9543F64C7B}" type="slidenum">
              <a:rPr lang="en-US" smtClean="0"/>
              <a:pPr eaLnBrk="1" hangingPunct="1"/>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Cells require enzymes to break-down and build-up macromolecules. Enzymes are proteins that speed up chemical reactions.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6892DF-61C6-47CC-A64D-D0780228BA7B}" type="slidenum">
              <a:rPr lang="en-US" smtClean="0"/>
              <a:pPr eaLnBrk="1" hangingPunct="1"/>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8D832B-6721-4BC6-99B4-B1108DF92124}"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CE444-83AD-4EA1-919B-8C9702EC6C73}" type="slidenum">
              <a:rPr lang="en-US"/>
              <a:pPr>
                <a:defRPr/>
              </a:pPr>
              <a:t>‹#›</a:t>
            </a:fld>
            <a:endParaRPr lang="en-US"/>
          </a:p>
        </p:txBody>
      </p:sp>
    </p:spTree>
    <p:extLst>
      <p:ext uri="{BB962C8B-B14F-4D97-AF65-F5344CB8AC3E}">
        <p14:creationId xmlns:p14="http://schemas.microsoft.com/office/powerpoint/2010/main" val="246532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C60A81-D190-4502-A80D-D2B5CA8F2762}"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20C552-899A-4C7D-9C1B-AF446CB3EFFC}" type="slidenum">
              <a:rPr lang="en-US"/>
              <a:pPr>
                <a:defRPr/>
              </a:pPr>
              <a:t>‹#›</a:t>
            </a:fld>
            <a:endParaRPr lang="en-US"/>
          </a:p>
        </p:txBody>
      </p:sp>
    </p:spTree>
    <p:extLst>
      <p:ext uri="{BB962C8B-B14F-4D97-AF65-F5344CB8AC3E}">
        <p14:creationId xmlns:p14="http://schemas.microsoft.com/office/powerpoint/2010/main" val="204504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091379-071B-4E76-AE1F-FD0A84B65790}"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6A735-A259-485E-B559-A7768AC18B13}" type="slidenum">
              <a:rPr lang="en-US"/>
              <a:pPr>
                <a:defRPr/>
              </a:pPr>
              <a:t>‹#›</a:t>
            </a:fld>
            <a:endParaRPr lang="en-US"/>
          </a:p>
        </p:txBody>
      </p:sp>
    </p:spTree>
    <p:extLst>
      <p:ext uri="{BB962C8B-B14F-4D97-AF65-F5344CB8AC3E}">
        <p14:creationId xmlns:p14="http://schemas.microsoft.com/office/powerpoint/2010/main" val="285069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F723847F-21ED-4B55-AB08-347FBE2F6EEE}" type="slidenum">
              <a:rPr lang="en-US"/>
              <a:pPr>
                <a:defRPr/>
              </a:pPr>
              <a:t>‹#›</a:t>
            </a:fld>
            <a:endParaRPr lang="en-US"/>
          </a:p>
        </p:txBody>
      </p:sp>
    </p:spTree>
    <p:extLst>
      <p:ext uri="{BB962C8B-B14F-4D97-AF65-F5344CB8AC3E}">
        <p14:creationId xmlns:p14="http://schemas.microsoft.com/office/powerpoint/2010/main" val="178520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7EF79D20-73B1-44B3-B0AE-5D4F5E6B6765}" type="slidenum">
              <a:rPr lang="en-US"/>
              <a:pPr>
                <a:defRPr/>
              </a:pPr>
              <a:t>‹#›</a:t>
            </a:fld>
            <a:endParaRPr lang="en-US"/>
          </a:p>
        </p:txBody>
      </p:sp>
    </p:spTree>
    <p:extLst>
      <p:ext uri="{BB962C8B-B14F-4D97-AF65-F5344CB8AC3E}">
        <p14:creationId xmlns:p14="http://schemas.microsoft.com/office/powerpoint/2010/main" val="381094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93F27699-49D9-4E46-90A4-1555439A7938}" type="slidenum">
              <a:rPr lang="en-US"/>
              <a:pPr>
                <a:defRPr/>
              </a:pPr>
              <a:t>‹#›</a:t>
            </a:fld>
            <a:endParaRPr lang="en-US"/>
          </a:p>
        </p:txBody>
      </p:sp>
    </p:spTree>
    <p:extLst>
      <p:ext uri="{BB962C8B-B14F-4D97-AF65-F5344CB8AC3E}">
        <p14:creationId xmlns:p14="http://schemas.microsoft.com/office/powerpoint/2010/main" val="213378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DEBD022F-80F9-4E68-B89E-3EE3118A56B4}" type="slidenum">
              <a:rPr lang="en-US"/>
              <a:pPr>
                <a:defRPr/>
              </a:pPr>
              <a:t>‹#›</a:t>
            </a:fld>
            <a:endParaRPr lang="en-US"/>
          </a:p>
        </p:txBody>
      </p:sp>
    </p:spTree>
    <p:extLst>
      <p:ext uri="{BB962C8B-B14F-4D97-AF65-F5344CB8AC3E}">
        <p14:creationId xmlns:p14="http://schemas.microsoft.com/office/powerpoint/2010/main" val="387476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charset="0"/>
              </a:defRPr>
            </a:lvl1pPr>
          </a:lstStyle>
          <a:p>
            <a:pPr>
              <a:defRPr/>
            </a:pPr>
            <a:fld id="{E7E8BF7E-A7C0-4E6F-9DBF-BCE9C8714B33}" type="slidenum">
              <a:rPr lang="en-US"/>
              <a:pPr>
                <a:defRPr/>
              </a:pPr>
              <a:t>‹#›</a:t>
            </a:fld>
            <a:endParaRPr lang="en-US"/>
          </a:p>
        </p:txBody>
      </p:sp>
    </p:spTree>
    <p:extLst>
      <p:ext uri="{BB962C8B-B14F-4D97-AF65-F5344CB8AC3E}">
        <p14:creationId xmlns:p14="http://schemas.microsoft.com/office/powerpoint/2010/main" val="419971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charset="0"/>
              </a:defRPr>
            </a:lvl1pPr>
          </a:lstStyle>
          <a:p>
            <a:pPr>
              <a:defRPr/>
            </a:pPr>
            <a:fld id="{3F087B33-1BC9-4D93-8783-C9D0561396F1}" type="slidenum">
              <a:rPr lang="en-US"/>
              <a:pPr>
                <a:defRPr/>
              </a:pPr>
              <a:t>‹#›</a:t>
            </a:fld>
            <a:endParaRPr lang="en-US"/>
          </a:p>
        </p:txBody>
      </p:sp>
    </p:spTree>
    <p:extLst>
      <p:ext uri="{BB962C8B-B14F-4D97-AF65-F5344CB8AC3E}">
        <p14:creationId xmlns:p14="http://schemas.microsoft.com/office/powerpoint/2010/main" val="138107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charset="0"/>
              </a:defRPr>
            </a:lvl1pPr>
          </a:lstStyle>
          <a:p>
            <a:pPr>
              <a:defRPr/>
            </a:pPr>
            <a:fld id="{0709B5F0-7701-4339-A02A-BF7DDF152E85}" type="slidenum">
              <a:rPr lang="en-US"/>
              <a:pPr>
                <a:defRPr/>
              </a:pPr>
              <a:t>‹#›</a:t>
            </a:fld>
            <a:endParaRPr lang="en-US"/>
          </a:p>
        </p:txBody>
      </p:sp>
    </p:spTree>
    <p:extLst>
      <p:ext uri="{BB962C8B-B14F-4D97-AF65-F5344CB8AC3E}">
        <p14:creationId xmlns:p14="http://schemas.microsoft.com/office/powerpoint/2010/main" val="3789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A40073C8-2CCB-4BBB-B79C-941D0B2BD5D3}" type="slidenum">
              <a:rPr lang="en-US"/>
              <a:pPr>
                <a:defRPr/>
              </a:pPr>
              <a:t>‹#›</a:t>
            </a:fld>
            <a:endParaRPr lang="en-US"/>
          </a:p>
        </p:txBody>
      </p:sp>
    </p:spTree>
    <p:extLst>
      <p:ext uri="{BB962C8B-B14F-4D97-AF65-F5344CB8AC3E}">
        <p14:creationId xmlns:p14="http://schemas.microsoft.com/office/powerpoint/2010/main" val="15863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C448C0-2DF5-4CFF-84F0-E13EAEC5B4FB}"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FB7E8-DA37-444B-8B01-F9E31019178B}" type="slidenum">
              <a:rPr lang="en-US"/>
              <a:pPr>
                <a:defRPr/>
              </a:pPr>
              <a:t>‹#›</a:t>
            </a:fld>
            <a:endParaRPr lang="en-US"/>
          </a:p>
        </p:txBody>
      </p:sp>
    </p:spTree>
    <p:extLst>
      <p:ext uri="{BB962C8B-B14F-4D97-AF65-F5344CB8AC3E}">
        <p14:creationId xmlns:p14="http://schemas.microsoft.com/office/powerpoint/2010/main" val="3259802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charset="0"/>
              </a:defRPr>
            </a:lvl1pPr>
          </a:lstStyle>
          <a:p>
            <a:pPr>
              <a:defRPr/>
            </a:pPr>
            <a:fld id="{7C697B16-8224-4187-AB81-B88731195CD4}" type="slidenum">
              <a:rPr lang="en-US"/>
              <a:pPr>
                <a:defRPr/>
              </a:pPr>
              <a:t>‹#›</a:t>
            </a:fld>
            <a:endParaRPr lang="en-US"/>
          </a:p>
        </p:txBody>
      </p:sp>
    </p:spTree>
    <p:extLst>
      <p:ext uri="{BB962C8B-B14F-4D97-AF65-F5344CB8AC3E}">
        <p14:creationId xmlns:p14="http://schemas.microsoft.com/office/powerpoint/2010/main" val="314976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40A33ABF-9B94-48D5-8E1B-7F758A0845F6}" type="slidenum">
              <a:rPr lang="en-US"/>
              <a:pPr>
                <a:defRPr/>
              </a:pPr>
              <a:t>‹#›</a:t>
            </a:fld>
            <a:endParaRPr lang="en-US"/>
          </a:p>
        </p:txBody>
      </p:sp>
    </p:spTree>
    <p:extLst>
      <p:ext uri="{BB962C8B-B14F-4D97-AF65-F5344CB8AC3E}">
        <p14:creationId xmlns:p14="http://schemas.microsoft.com/office/powerpoint/2010/main" val="74372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charset="0"/>
              </a:defRPr>
            </a:lvl1pPr>
          </a:lstStyle>
          <a:p>
            <a:pPr>
              <a:defRPr/>
            </a:pPr>
            <a:fld id="{87B5145B-0786-413C-A30D-5592B75375A2}" type="slidenum">
              <a:rPr lang="en-US"/>
              <a:pPr>
                <a:defRPr/>
              </a:pPr>
              <a:t>‹#›</a:t>
            </a:fld>
            <a:endParaRPr lang="en-US"/>
          </a:p>
        </p:txBody>
      </p:sp>
    </p:spTree>
    <p:extLst>
      <p:ext uri="{BB962C8B-B14F-4D97-AF65-F5344CB8AC3E}">
        <p14:creationId xmlns:p14="http://schemas.microsoft.com/office/powerpoint/2010/main" val="18365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CA62FC-2383-4825-A1A7-E23D6A1003C8}"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C29CC8-BAA8-4582-811C-2F52AC5ED467}" type="slidenum">
              <a:rPr lang="en-US"/>
              <a:pPr>
                <a:defRPr/>
              </a:pPr>
              <a:t>‹#›</a:t>
            </a:fld>
            <a:endParaRPr lang="en-US"/>
          </a:p>
        </p:txBody>
      </p:sp>
    </p:spTree>
    <p:extLst>
      <p:ext uri="{BB962C8B-B14F-4D97-AF65-F5344CB8AC3E}">
        <p14:creationId xmlns:p14="http://schemas.microsoft.com/office/powerpoint/2010/main" val="362068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631360-DA85-462F-8BE5-8B080343CDF9}" type="datetime1">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EADB3-DD0B-4622-8287-63C89D47EE3A}" type="slidenum">
              <a:rPr lang="en-US"/>
              <a:pPr>
                <a:defRPr/>
              </a:pPr>
              <a:t>‹#›</a:t>
            </a:fld>
            <a:endParaRPr lang="en-US"/>
          </a:p>
        </p:txBody>
      </p:sp>
    </p:spTree>
    <p:extLst>
      <p:ext uri="{BB962C8B-B14F-4D97-AF65-F5344CB8AC3E}">
        <p14:creationId xmlns:p14="http://schemas.microsoft.com/office/powerpoint/2010/main" val="245835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F34DEE-69A4-4FDF-9813-CAA4150149B6}" type="datetime1">
              <a:rPr lang="en-US"/>
              <a:pPr>
                <a:defRPr/>
              </a:pPr>
              <a:t>4/6/2014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B5C00D-A571-4731-90AB-6465257A394C}" type="slidenum">
              <a:rPr lang="en-US"/>
              <a:pPr>
                <a:defRPr/>
              </a:pPr>
              <a:t>‹#›</a:t>
            </a:fld>
            <a:endParaRPr lang="en-US"/>
          </a:p>
        </p:txBody>
      </p:sp>
    </p:spTree>
    <p:extLst>
      <p:ext uri="{BB962C8B-B14F-4D97-AF65-F5344CB8AC3E}">
        <p14:creationId xmlns:p14="http://schemas.microsoft.com/office/powerpoint/2010/main" val="409110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9386DC-2131-4D00-AF5C-ACEB1E4D0169}" type="datetime1">
              <a:rPr lang="en-US"/>
              <a:pPr>
                <a:defRPr/>
              </a:pPr>
              <a:t>4/6/2014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28F7B4-04EE-4006-823D-0F8919E3E8DA}" type="slidenum">
              <a:rPr lang="en-US"/>
              <a:pPr>
                <a:defRPr/>
              </a:pPr>
              <a:t>‹#›</a:t>
            </a:fld>
            <a:endParaRPr lang="en-US"/>
          </a:p>
        </p:txBody>
      </p:sp>
    </p:spTree>
    <p:extLst>
      <p:ext uri="{BB962C8B-B14F-4D97-AF65-F5344CB8AC3E}">
        <p14:creationId xmlns:p14="http://schemas.microsoft.com/office/powerpoint/2010/main" val="11779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6CEA8-6C49-4D4E-AECA-ED44036BEB0E}" type="datetime1">
              <a:rPr lang="en-US"/>
              <a:pPr>
                <a:defRPr/>
              </a:pPr>
              <a:t>4/6/2014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0E321A-3C93-46F6-98C8-DFC9842D1873}" type="slidenum">
              <a:rPr lang="en-US"/>
              <a:pPr>
                <a:defRPr/>
              </a:pPr>
              <a:t>‹#›</a:t>
            </a:fld>
            <a:endParaRPr lang="en-US"/>
          </a:p>
        </p:txBody>
      </p:sp>
    </p:spTree>
    <p:extLst>
      <p:ext uri="{BB962C8B-B14F-4D97-AF65-F5344CB8AC3E}">
        <p14:creationId xmlns:p14="http://schemas.microsoft.com/office/powerpoint/2010/main" val="347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EED5A0-CED0-4B03-B208-BEFF82144EC5}" type="datetime1">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7BDC04-95E5-48D4-B3E1-20D6612E47FB}" type="slidenum">
              <a:rPr lang="en-US"/>
              <a:pPr>
                <a:defRPr/>
              </a:pPr>
              <a:t>‹#›</a:t>
            </a:fld>
            <a:endParaRPr lang="en-US"/>
          </a:p>
        </p:txBody>
      </p:sp>
    </p:spTree>
    <p:extLst>
      <p:ext uri="{BB962C8B-B14F-4D97-AF65-F5344CB8AC3E}">
        <p14:creationId xmlns:p14="http://schemas.microsoft.com/office/powerpoint/2010/main" val="282827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EB463-A4AF-4DE0-AC21-C844368ED95A}" type="datetime1">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7AD146-BEC7-4F3A-95ED-045B4DF17EE0}" type="slidenum">
              <a:rPr lang="en-US"/>
              <a:pPr>
                <a:defRPr/>
              </a:pPr>
              <a:t>‹#›</a:t>
            </a:fld>
            <a:endParaRPr lang="en-US"/>
          </a:p>
        </p:txBody>
      </p:sp>
    </p:spTree>
    <p:extLst>
      <p:ext uri="{BB962C8B-B14F-4D97-AF65-F5344CB8AC3E}">
        <p14:creationId xmlns:p14="http://schemas.microsoft.com/office/powerpoint/2010/main" val="335838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E2C1115B-FC6E-4D83-93C2-72D9BDE8BAB4}" type="datetime1">
              <a:rPr lang="en-US"/>
              <a:pPr>
                <a:defRPr/>
              </a:pPr>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E4C0814B-98D5-42FA-81BD-66AB05B612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ea typeface="ＭＳ Ｐゴシック" charset="-128"/>
              </a:defRPr>
            </a:lvl1pPr>
          </a:lstStyle>
          <a:p>
            <a:pPr>
              <a:defRPr/>
            </a:pPr>
            <a:fld id="{000649A8-3260-4E8E-A7D8-C013D593D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pitchFamily="34" charset="0"/>
              </a:rPr>
              <a:t>Lecture PowerPoint</a:t>
            </a:r>
          </a:p>
          <a:p>
            <a:pPr algn="ctr" eaLnBrk="0" hangingPunct="0"/>
            <a:r>
              <a:rPr lang="en-US" sz="2800" b="1">
                <a:solidFill>
                  <a:srgbClr val="FFFFFE"/>
                </a:solidFill>
                <a:latin typeface="Verdana" pitchFamily="34" charset="0"/>
              </a:rPr>
              <a:t>CHAPTER 4</a:t>
            </a:r>
          </a:p>
          <a:p>
            <a:pPr algn="ctr" eaLnBrk="0" hangingPunct="0">
              <a:lnSpc>
                <a:spcPct val="120000"/>
              </a:lnSpc>
            </a:pPr>
            <a:r>
              <a:rPr lang="en-US" sz="2800">
                <a:solidFill>
                  <a:srgbClr val="FFFFFE"/>
                </a:solidFill>
                <a:latin typeface="Verdana" pitchFamily="34" charset="0"/>
              </a:rPr>
              <a:t>Nutrition, Metabolism, Enzymes</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ea typeface="ＭＳ Ｐゴシック" pitchFamily="34" charset="-128"/>
              </a:rPr>
              <a:t>Food provides macronutrients</a:t>
            </a:r>
          </a:p>
        </p:txBody>
      </p:sp>
      <p:sp>
        <p:nvSpPr>
          <p:cNvPr id="23555" name="Content Placeholder 2"/>
          <p:cNvSpPr>
            <a:spLocks noGrp="1"/>
          </p:cNvSpPr>
          <p:nvPr>
            <p:ph idx="1"/>
          </p:nvPr>
        </p:nvSpPr>
        <p:spPr/>
        <p:txBody>
          <a:bodyPr/>
          <a:lstStyle/>
          <a:p>
            <a:r>
              <a:rPr lang="en-US" smtClean="0">
                <a:ea typeface="ＭＳ Ｐゴシック" pitchFamily="34" charset="-128"/>
              </a:rPr>
              <a:t>Foods contain mixtures of macronutrients</a:t>
            </a:r>
          </a:p>
          <a:p>
            <a:r>
              <a:rPr lang="en-US" smtClean="0">
                <a:ea typeface="ＭＳ Ｐゴシック" pitchFamily="34" charset="-128"/>
              </a:rPr>
              <a:t> A varied diet must include</a:t>
            </a:r>
          </a:p>
          <a:p>
            <a:pPr lvl="1"/>
            <a:r>
              <a:rPr lang="en-US" smtClean="0">
                <a:ea typeface="ＭＳ Ｐゴシック" pitchFamily="34" charset="-128"/>
              </a:rPr>
              <a:t> vegetables</a:t>
            </a:r>
          </a:p>
          <a:p>
            <a:pPr lvl="1"/>
            <a:r>
              <a:rPr lang="en-US" smtClean="0">
                <a:ea typeface="ＭＳ Ｐゴシック" pitchFamily="34" charset="-128"/>
              </a:rPr>
              <a:t> oils</a:t>
            </a:r>
          </a:p>
          <a:p>
            <a:pPr lvl="1"/>
            <a:r>
              <a:rPr lang="en-US" smtClean="0">
                <a:ea typeface="ＭＳ Ｐゴシック" pitchFamily="34" charset="-128"/>
              </a:rPr>
              <a:t> grains</a:t>
            </a:r>
          </a:p>
          <a:p>
            <a:pPr lvl="1"/>
            <a:r>
              <a:rPr lang="en-US" smtClean="0">
                <a:ea typeface="ＭＳ Ｐゴシック" pitchFamily="34" charset="-128"/>
              </a:rPr>
              <a:t> meat</a:t>
            </a:r>
          </a:p>
          <a:p>
            <a:pPr lvl="1"/>
            <a:r>
              <a:rPr lang="en-US" smtClean="0">
                <a:ea typeface="ＭＳ Ｐゴシック" pitchFamily="34" charset="-128"/>
              </a:rPr>
              <a:t> dairy products</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ea typeface="ＭＳ Ｐゴシック" pitchFamily="34" charset="-128"/>
              </a:rPr>
              <a:t>Food provides macronutrients</a:t>
            </a:r>
          </a:p>
        </p:txBody>
      </p:sp>
      <p:pic>
        <p:nvPicPr>
          <p:cNvPr id="24579" name="Picture 4" descr="D:\User Data\Desktop\infographic_04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11250"/>
            <a:ext cx="5145088"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ea typeface="ＭＳ Ｐゴシック" pitchFamily="34" charset="-128"/>
              </a:rPr>
              <a:t>Food provides macronutrients</a:t>
            </a:r>
          </a:p>
        </p:txBody>
      </p:sp>
      <p:sp>
        <p:nvSpPr>
          <p:cNvPr id="25603" name="Content Placeholder 2"/>
          <p:cNvSpPr>
            <a:spLocks noGrp="1"/>
          </p:cNvSpPr>
          <p:nvPr>
            <p:ph idx="1"/>
          </p:nvPr>
        </p:nvSpPr>
        <p:spPr/>
        <p:txBody>
          <a:bodyPr/>
          <a:lstStyle/>
          <a:p>
            <a:pPr eaLnBrk="1" hangingPunct="1"/>
            <a:r>
              <a:rPr lang="en-US" smtClean="0">
                <a:ea typeface="ＭＳ Ｐゴシック" pitchFamily="34" charset="-128"/>
              </a:rPr>
              <a:t>Many foods contain all three types of macronutrients</a:t>
            </a:r>
          </a:p>
          <a:p>
            <a:pPr eaLnBrk="1" hangingPunct="1">
              <a:buFont typeface="Arial" pitchFamily="34" charset="0"/>
              <a:buNone/>
            </a:pPr>
            <a:endParaRPr lang="en-US" smtClean="0">
              <a:ea typeface="ＭＳ Ｐゴシック" pitchFamily="34" charset="-128"/>
            </a:endParaRPr>
          </a:p>
          <a:p>
            <a:pPr eaLnBrk="1" hangingPunct="1"/>
            <a:r>
              <a:rPr lang="en-US" smtClean="0">
                <a:ea typeface="ＭＳ Ｐゴシック" pitchFamily="34" charset="-128"/>
              </a:rPr>
              <a:t>The proportion of each one varies in different foods</a:t>
            </a:r>
          </a:p>
          <a:p>
            <a:pPr lvl="1" eaLnBrk="1" hangingPunct="1"/>
            <a:r>
              <a:rPr lang="en-US" smtClean="0">
                <a:ea typeface="ＭＳ Ｐゴシック" pitchFamily="34" charset="-128"/>
              </a:rPr>
              <a:t>Animal products contain more protein per gram than carbohydrate</a:t>
            </a:r>
          </a:p>
          <a:p>
            <a:pPr lvl="1" eaLnBrk="1" hangingPunct="1"/>
            <a:r>
              <a:rPr lang="en-US" smtClean="0">
                <a:ea typeface="ＭＳ Ｐゴシック" pitchFamily="34" charset="-128"/>
              </a:rPr>
              <a:t>Most plant products contain more carbohydrate than protein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b="1" smtClean="0">
                <a:ea typeface="ＭＳ Ｐゴシック" pitchFamily="34" charset="-128"/>
              </a:rPr>
              <a:t>Macronutrients are large molecules</a:t>
            </a:r>
            <a:br>
              <a:rPr lang="en-US" sz="3600" b="1" smtClean="0">
                <a:ea typeface="ＭＳ Ｐゴシック" pitchFamily="34" charset="-128"/>
              </a:rPr>
            </a:br>
            <a:endParaRPr lang="en-US" sz="3600" b="1" smtClean="0">
              <a:ea typeface="ＭＳ Ｐゴシック" pitchFamily="34" charset="-128"/>
            </a:endParaRPr>
          </a:p>
        </p:txBody>
      </p:sp>
      <p:sp>
        <p:nvSpPr>
          <p:cNvPr id="26627" name="Content Placeholder 2"/>
          <p:cNvSpPr>
            <a:spLocks noGrp="1"/>
          </p:cNvSpPr>
          <p:nvPr>
            <p:ph idx="1"/>
          </p:nvPr>
        </p:nvSpPr>
        <p:spPr>
          <a:xfrm>
            <a:off x="152400" y="1371600"/>
            <a:ext cx="3657600" cy="1905000"/>
          </a:xfrm>
        </p:spPr>
        <p:txBody>
          <a:bodyPr/>
          <a:lstStyle/>
          <a:p>
            <a:pPr eaLnBrk="1" hangingPunct="1"/>
            <a:r>
              <a:rPr lang="en-US" sz="2800" smtClean="0">
                <a:ea typeface="ＭＳ Ｐゴシック" pitchFamily="34" charset="-128"/>
              </a:rPr>
              <a:t>Provide our cells with building blocks</a:t>
            </a:r>
          </a:p>
          <a:p>
            <a:pPr eaLnBrk="1" hangingPunct="1"/>
            <a:r>
              <a:rPr lang="en-US" sz="2800" smtClean="0">
                <a:ea typeface="ＭＳ Ｐゴシック" pitchFamily="34" charset="-128"/>
              </a:rPr>
              <a:t>Cannot be used directly from diet</a:t>
            </a:r>
          </a:p>
          <a:p>
            <a:pPr eaLnBrk="1" hangingPunct="1"/>
            <a:r>
              <a:rPr lang="en-US" sz="2800" smtClean="0">
                <a:ea typeface="ＭＳ Ｐゴシック" pitchFamily="34" charset="-128"/>
              </a:rPr>
              <a:t>Must be broken down into smaller units</a:t>
            </a:r>
          </a:p>
          <a:p>
            <a:pPr eaLnBrk="1" hangingPunct="1"/>
            <a:r>
              <a:rPr lang="en-US" sz="2800" smtClean="0">
                <a:ea typeface="ＭＳ Ｐゴシック" pitchFamily="34" charset="-128"/>
              </a:rPr>
              <a:t>Use subunits as building blocks or energy</a:t>
            </a:r>
          </a:p>
          <a:p>
            <a:pPr eaLnBrk="1" hangingPunct="1"/>
            <a:r>
              <a:rPr lang="en-US" sz="2800" smtClean="0">
                <a:ea typeface="ＭＳ Ｐゴシック" pitchFamily="34" charset="-128"/>
              </a:rPr>
              <a:t>Process is </a:t>
            </a:r>
            <a:r>
              <a:rPr lang="en-US" sz="2800" b="1" smtClean="0">
                <a:ea typeface="ＭＳ Ｐゴシック" pitchFamily="34" charset="-128"/>
              </a:rPr>
              <a:t>digestion</a:t>
            </a:r>
          </a:p>
          <a:p>
            <a:pPr eaLnBrk="1" hangingPunct="1"/>
            <a:endParaRPr lang="en-US" sz="2400" smtClean="0">
              <a:ea typeface="ＭＳ Ｐゴシック" pitchFamily="34" charset="-128"/>
            </a:endParaRPr>
          </a:p>
        </p:txBody>
      </p:sp>
      <p:pic>
        <p:nvPicPr>
          <p:cNvPr id="26628" name="Picture 5" descr="D:\User Data\Desktop\infographic_04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33588"/>
            <a:ext cx="5029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Macronutrients: proteins </a:t>
            </a:r>
          </a:p>
        </p:txBody>
      </p:sp>
      <p:sp>
        <p:nvSpPr>
          <p:cNvPr id="27651" name="Content Placeholder 2"/>
          <p:cNvSpPr>
            <a:spLocks noGrp="1"/>
          </p:cNvSpPr>
          <p:nvPr>
            <p:ph idx="1"/>
          </p:nvPr>
        </p:nvSpPr>
        <p:spPr>
          <a:xfrm>
            <a:off x="457200" y="1219200"/>
            <a:ext cx="8229600" cy="4525963"/>
          </a:xfrm>
        </p:spPr>
        <p:txBody>
          <a:bodyPr/>
          <a:lstStyle/>
          <a:p>
            <a:pPr eaLnBrk="1" hangingPunct="1"/>
            <a:r>
              <a:rPr lang="en-US" smtClean="0">
                <a:ea typeface="ＭＳ Ｐゴシック" pitchFamily="34" charset="-128"/>
              </a:rPr>
              <a:t>Broken down into amino acids</a:t>
            </a:r>
          </a:p>
          <a:p>
            <a:pPr eaLnBrk="1" hangingPunct="1"/>
            <a:r>
              <a:rPr lang="en-US" smtClean="0">
                <a:ea typeface="ＭＳ Ｐゴシック" pitchFamily="34" charset="-128"/>
              </a:rPr>
              <a:t>Use to assemble new proteins that have many different functions in the body</a:t>
            </a: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38463"/>
            <a:ext cx="60198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Macronutrients: carbohydrates</a:t>
            </a:r>
          </a:p>
        </p:txBody>
      </p:sp>
      <p:sp>
        <p:nvSpPr>
          <p:cNvPr id="28675" name="Content Placeholder 2"/>
          <p:cNvSpPr>
            <a:spLocks noGrp="1"/>
          </p:cNvSpPr>
          <p:nvPr>
            <p:ph idx="1"/>
          </p:nvPr>
        </p:nvSpPr>
        <p:spPr>
          <a:xfrm>
            <a:off x="457200" y="914400"/>
            <a:ext cx="8229600" cy="4525963"/>
          </a:xfrm>
        </p:spPr>
        <p:txBody>
          <a:bodyPr/>
          <a:lstStyle/>
          <a:p>
            <a:pPr eaLnBrk="1" hangingPunct="1"/>
            <a:r>
              <a:rPr lang="en-US" smtClean="0">
                <a:ea typeface="ＭＳ Ｐゴシック" pitchFamily="34" charset="-128"/>
              </a:rPr>
              <a:t>Broken down into simple sugars</a:t>
            </a:r>
          </a:p>
          <a:p>
            <a:pPr eaLnBrk="1" hangingPunct="1"/>
            <a:r>
              <a:rPr lang="en-US" smtClean="0">
                <a:ea typeface="ＭＳ Ｐゴシック" pitchFamily="34" charset="-128"/>
              </a:rPr>
              <a:t>Used to build cell-surface markers, energy-storage molecules</a:t>
            </a:r>
            <a:endParaRPr lang="en-US" sz="2400" smtClean="0">
              <a:ea typeface="ＭＳ Ｐゴシック" pitchFamily="34" charset="-128"/>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33663"/>
            <a:ext cx="64770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pPr eaLnBrk="1" hangingPunct="1"/>
            <a:r>
              <a:rPr lang="en-US" b="1" smtClean="0">
                <a:ea typeface="ＭＳ Ｐゴシック" pitchFamily="34" charset="-128"/>
              </a:rPr>
              <a:t>Macronutrients: fats</a:t>
            </a:r>
          </a:p>
        </p:txBody>
      </p:sp>
      <p:sp>
        <p:nvSpPr>
          <p:cNvPr id="29699" name="Content Placeholder 2"/>
          <p:cNvSpPr>
            <a:spLocks noGrp="1"/>
          </p:cNvSpPr>
          <p:nvPr>
            <p:ph idx="1"/>
          </p:nvPr>
        </p:nvSpPr>
        <p:spPr>
          <a:xfrm>
            <a:off x="457200" y="1143000"/>
            <a:ext cx="8229600" cy="4525963"/>
          </a:xfrm>
        </p:spPr>
        <p:txBody>
          <a:bodyPr/>
          <a:lstStyle/>
          <a:p>
            <a:pPr eaLnBrk="1" hangingPunct="1"/>
            <a:r>
              <a:rPr lang="en-US" smtClean="0">
                <a:ea typeface="ＭＳ Ｐゴシック" pitchFamily="34" charset="-128"/>
              </a:rPr>
              <a:t>Broken down into fatty acids and glycerol</a:t>
            </a:r>
          </a:p>
          <a:p>
            <a:pPr eaLnBrk="1" hangingPunct="1"/>
            <a:r>
              <a:rPr lang="en-US" smtClean="0">
                <a:ea typeface="ＭＳ Ｐゴシック" pitchFamily="34" charset="-128"/>
              </a:rPr>
              <a:t>Used to build molecules that form cell membranes</a:t>
            </a: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00350"/>
            <a:ext cx="62896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152400"/>
            <a:ext cx="8229600" cy="1143000"/>
          </a:xfrm>
        </p:spPr>
        <p:txBody>
          <a:bodyPr/>
          <a:lstStyle/>
          <a:p>
            <a:pPr eaLnBrk="1" hangingPunct="1"/>
            <a:r>
              <a:rPr lang="en-US" b="1" smtClean="0">
                <a:ea typeface="ＭＳ Ｐゴシック" pitchFamily="34" charset="-128"/>
              </a:rPr>
              <a:t>Nucleic acids</a:t>
            </a:r>
          </a:p>
        </p:txBody>
      </p:sp>
      <p:sp>
        <p:nvSpPr>
          <p:cNvPr id="30723" name="Content Placeholder 2"/>
          <p:cNvSpPr>
            <a:spLocks noGrp="1"/>
          </p:cNvSpPr>
          <p:nvPr>
            <p:ph idx="1"/>
          </p:nvPr>
        </p:nvSpPr>
        <p:spPr>
          <a:xfrm>
            <a:off x="457200" y="914400"/>
            <a:ext cx="8229600" cy="4525963"/>
          </a:xfrm>
        </p:spPr>
        <p:txBody>
          <a:bodyPr/>
          <a:lstStyle/>
          <a:p>
            <a:pPr eaLnBrk="1" hangingPunct="1"/>
            <a:r>
              <a:rPr lang="en-US" smtClean="0">
                <a:ea typeface="ＭＳ Ｐゴシック" pitchFamily="34" charset="-128"/>
              </a:rPr>
              <a:t>Nucleic acids are </a:t>
            </a:r>
            <a:r>
              <a:rPr lang="en-US" u="sng" smtClean="0">
                <a:ea typeface="ＭＳ Ｐゴシック" pitchFamily="34" charset="-128"/>
              </a:rPr>
              <a:t>not</a:t>
            </a:r>
            <a:r>
              <a:rPr lang="en-US" smtClean="0">
                <a:ea typeface="ＭＳ Ｐゴシック" pitchFamily="34" charset="-128"/>
              </a:rPr>
              <a:t> macronutrients</a:t>
            </a:r>
          </a:p>
          <a:p>
            <a:pPr eaLnBrk="1" hangingPunct="1"/>
            <a:r>
              <a:rPr lang="en-US" smtClean="0">
                <a:ea typeface="ＭＳ Ｐゴシック" pitchFamily="34" charset="-128"/>
              </a:rPr>
              <a:t>Provided in </a:t>
            </a:r>
            <a:r>
              <a:rPr lang="en-US" u="sng" smtClean="0">
                <a:ea typeface="ＭＳ Ｐゴシック" pitchFamily="34" charset="-128"/>
              </a:rPr>
              <a:t>small</a:t>
            </a:r>
            <a:r>
              <a:rPr lang="en-US" smtClean="0">
                <a:ea typeface="ＭＳ Ｐゴシック" pitchFamily="34" charset="-128"/>
              </a:rPr>
              <a:t> amounts  </a:t>
            </a:r>
          </a:p>
          <a:p>
            <a:pPr eaLnBrk="1" hangingPunct="1"/>
            <a:r>
              <a:rPr lang="en-US" smtClean="0">
                <a:ea typeface="ＭＳ Ｐゴシック" pitchFamily="34" charset="-128"/>
              </a:rPr>
              <a:t>Broken down into individual nucleotides</a:t>
            </a:r>
          </a:p>
          <a:p>
            <a:pPr eaLnBrk="1" hangingPunct="1"/>
            <a:r>
              <a:rPr lang="en-US" smtClean="0">
                <a:ea typeface="ＭＳ Ｐゴシック" pitchFamily="34" charset="-128"/>
              </a:rPr>
              <a:t>Used to build DNA and RNA</a:t>
            </a:r>
          </a:p>
        </p:txBody>
      </p:sp>
      <p:pic>
        <p:nvPicPr>
          <p:cNvPr id="307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236913"/>
            <a:ext cx="554037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ea typeface="ＭＳ Ｐゴシック" pitchFamily="34" charset="-128"/>
              </a:rPr>
              <a:t>Essential nutrients</a:t>
            </a:r>
          </a:p>
        </p:txBody>
      </p:sp>
      <p:sp>
        <p:nvSpPr>
          <p:cNvPr id="41986" name="Content Placeholder 2"/>
          <p:cNvSpPr>
            <a:spLocks noGrp="1"/>
          </p:cNvSpPr>
          <p:nvPr>
            <p:ph idx="1"/>
          </p:nvPr>
        </p:nvSpPr>
        <p:spPr/>
        <p:txBody>
          <a:bodyPr/>
          <a:lstStyle/>
          <a:p>
            <a:pPr eaLnBrk="1" hangingPunct="1">
              <a:buFont typeface="Arial" charset="0"/>
              <a:buChar char="•"/>
              <a:defRPr/>
            </a:pPr>
            <a:r>
              <a:rPr lang="en-US" dirty="0" smtClean="0"/>
              <a:t>Cells cannot synthesize them</a:t>
            </a:r>
          </a:p>
          <a:p>
            <a:pPr eaLnBrk="1" hangingPunct="1">
              <a:buFont typeface="Arial" charset="0"/>
              <a:buChar char="•"/>
              <a:defRPr/>
            </a:pPr>
            <a:endParaRPr lang="en-US" dirty="0" smtClean="0"/>
          </a:p>
          <a:p>
            <a:pPr eaLnBrk="1" hangingPunct="1">
              <a:buFont typeface="Arial" charset="0"/>
              <a:buChar char="•"/>
              <a:defRPr/>
            </a:pPr>
            <a:r>
              <a:rPr lang="en-US" dirty="0" smtClean="0"/>
              <a:t>Nutrients that must be obtained through diet</a:t>
            </a:r>
          </a:p>
          <a:p>
            <a:pPr eaLnBrk="1" hangingPunct="1">
              <a:buFont typeface="Arial" charset="0"/>
              <a:buChar char="•"/>
              <a:defRPr/>
            </a:pPr>
            <a:endParaRPr lang="en-US" dirty="0" smtClean="0"/>
          </a:p>
          <a:p>
            <a:pPr marL="0" indent="0" eaLnBrk="1" hangingPunct="1">
              <a:defRPr/>
            </a:pPr>
            <a:r>
              <a:rPr lang="en-US" dirty="0" smtClean="0"/>
              <a:t>  Essential amino acids</a:t>
            </a:r>
          </a:p>
          <a:p>
            <a:pPr lvl="1" eaLnBrk="1" hangingPunct="1">
              <a:buFont typeface="Arial" charset="0"/>
              <a:buChar char="–"/>
              <a:defRPr/>
            </a:pPr>
            <a:r>
              <a:rPr lang="en-US" dirty="0" smtClean="0"/>
              <a:t>20 amino acids used to build proteins</a:t>
            </a:r>
          </a:p>
          <a:p>
            <a:pPr lvl="1" eaLnBrk="1" hangingPunct="1">
              <a:buFont typeface="Arial" charset="0"/>
              <a:buChar char="–"/>
              <a:defRPr/>
            </a:pPr>
            <a:r>
              <a:rPr lang="en-US" dirty="0" smtClean="0"/>
              <a:t>Nine cannot be synthesized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ea typeface="ＭＳ Ｐゴシック" pitchFamily="34" charset="-128"/>
              </a:rPr>
              <a:t>Complete foods</a:t>
            </a:r>
          </a:p>
        </p:txBody>
      </p:sp>
      <p:sp>
        <p:nvSpPr>
          <p:cNvPr id="32771" name="Content Placeholder 2"/>
          <p:cNvSpPr>
            <a:spLocks noGrp="1"/>
          </p:cNvSpPr>
          <p:nvPr>
            <p:ph idx="1"/>
          </p:nvPr>
        </p:nvSpPr>
        <p:spPr/>
        <p:txBody>
          <a:bodyPr/>
          <a:lstStyle/>
          <a:p>
            <a:r>
              <a:rPr lang="en-US" smtClean="0">
                <a:ea typeface="ＭＳ Ｐゴシック" pitchFamily="34" charset="-128"/>
              </a:rPr>
              <a:t>Foods that contain all the nutrients necessary</a:t>
            </a:r>
          </a:p>
          <a:p>
            <a:r>
              <a:rPr lang="en-US" smtClean="0">
                <a:ea typeface="ＭＳ Ｐゴシック" pitchFamily="34" charset="-128"/>
              </a:rPr>
              <a:t>Ready-to-use food therapeutics (</a:t>
            </a:r>
            <a:r>
              <a:rPr lang="en-US" b="1" smtClean="0">
                <a:ea typeface="ＭＳ Ｐゴシック" pitchFamily="34" charset="-128"/>
              </a:rPr>
              <a:t>RUTF</a:t>
            </a:r>
            <a:r>
              <a:rPr lang="en-US" smtClean="0">
                <a:ea typeface="ＭＳ Ｐゴシック" pitchFamily="34" charset="-128"/>
              </a:rPr>
              <a:t>)</a:t>
            </a:r>
          </a:p>
          <a:p>
            <a:pPr>
              <a:buFont typeface="Arial" pitchFamily="34" charset="0"/>
              <a:buNone/>
            </a:pPr>
            <a:endParaRPr lang="en-US" smtClean="0">
              <a:ea typeface="ＭＳ Ｐゴシック" pitchFamily="34" charset="-128"/>
            </a:endParaRPr>
          </a:p>
          <a:p>
            <a:pPr>
              <a:buFont typeface="Arial" pitchFamily="34" charset="0"/>
              <a:buNone/>
            </a:pPr>
            <a:r>
              <a:rPr lang="en-US" i="1" smtClean="0">
                <a:ea typeface="ＭＳ Ｐゴシック" pitchFamily="34" charset="-128"/>
              </a:rPr>
              <a:t>The</a:t>
            </a:r>
            <a:r>
              <a:rPr lang="en-US" smtClean="0">
                <a:ea typeface="ＭＳ Ｐゴシック" pitchFamily="34" charset="-128"/>
              </a:rPr>
              <a:t> </a:t>
            </a:r>
            <a:r>
              <a:rPr lang="en-US" i="1" smtClean="0">
                <a:ea typeface="ＭＳ Ｐゴシック" pitchFamily="34" charset="-128"/>
              </a:rPr>
              <a:t>Peanut Butter Project </a:t>
            </a:r>
            <a:r>
              <a:rPr lang="en-US" b="1" i="1" smtClean="0">
                <a:ea typeface="ＭＳ Ｐゴシック" pitchFamily="34" charset="-128"/>
              </a:rPr>
              <a:t>RUTF</a:t>
            </a:r>
            <a:endParaRPr lang="en-US" b="1" smtClean="0">
              <a:ea typeface="ＭＳ Ｐゴシック" pitchFamily="34" charset="-128"/>
            </a:endParaRPr>
          </a:p>
          <a:p>
            <a:pPr lvl="1"/>
            <a:r>
              <a:rPr lang="en-US" smtClean="0">
                <a:ea typeface="ＭＳ Ｐゴシック" pitchFamily="34" charset="-128"/>
              </a:rPr>
              <a:t> Peanut butter, full-fat milk , sugar, vegetable oil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0"/>
            <a:ext cx="7772400" cy="1066800"/>
          </a:xfrm>
        </p:spPr>
        <p:txBody>
          <a:bodyPr/>
          <a:lstStyle/>
          <a:p>
            <a:pPr eaLnBrk="1" hangingPunct="1"/>
            <a:r>
              <a:rPr lang="en-US" smtClean="0">
                <a:ea typeface="ＭＳ Ｐゴシック" pitchFamily="34" charset="-128"/>
              </a:rPr>
              <a:t>Chapter 4</a:t>
            </a:r>
          </a:p>
        </p:txBody>
      </p:sp>
      <p:sp>
        <p:nvSpPr>
          <p:cNvPr id="15363" name="Subtitle 2"/>
          <p:cNvSpPr>
            <a:spLocks noGrp="1"/>
          </p:cNvSpPr>
          <p:nvPr>
            <p:ph type="subTitle" idx="1"/>
          </p:nvPr>
        </p:nvSpPr>
        <p:spPr>
          <a:xfrm>
            <a:off x="1371600" y="914400"/>
            <a:ext cx="6400800" cy="1752600"/>
          </a:xfrm>
        </p:spPr>
        <p:txBody>
          <a:bodyPr/>
          <a:lstStyle/>
          <a:p>
            <a:pPr eaLnBrk="1" hangingPunct="1">
              <a:defRPr/>
            </a:pPr>
            <a:r>
              <a:rPr lang="en-US" dirty="0" smtClean="0">
                <a:solidFill>
                  <a:schemeClr val="bg1">
                    <a:lumMod val="50000"/>
                  </a:schemeClr>
                </a:solidFill>
                <a:ea typeface="ＭＳ Ｐゴシック" pitchFamily="34" charset="-128"/>
              </a:rPr>
              <a:t>Chapter </a:t>
            </a:r>
            <a:r>
              <a:rPr lang="en-US" dirty="0">
                <a:solidFill>
                  <a:schemeClr val="bg1">
                    <a:lumMod val="50000"/>
                  </a:schemeClr>
                </a:solidFill>
                <a:ea typeface="ＭＳ Ｐゴシック" pitchFamily="34" charset="-128"/>
              </a:rPr>
              <a:t>4 Nutrition, Metabolism, Enzymes</a:t>
            </a:r>
            <a:endParaRPr lang="en-US" dirty="0" smtClean="0">
              <a:solidFill>
                <a:srgbClr val="898989"/>
              </a:solidFill>
              <a:ea typeface="ＭＳ Ｐゴシック" pitchFamily="34" charset="-128"/>
            </a:endParaRPr>
          </a:p>
        </p:txBody>
      </p:sp>
      <p:pic>
        <p:nvPicPr>
          <p:cNvPr id="15364" name="Picture 5" descr="D:\User Data\Desktop\unnumbered_04_p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61499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ea typeface="ＭＳ Ｐゴシック" pitchFamily="34" charset="-128"/>
              </a:rPr>
              <a:t>Malnutrition</a:t>
            </a:r>
          </a:p>
        </p:txBody>
      </p:sp>
      <p:sp>
        <p:nvSpPr>
          <p:cNvPr id="33795" name="Content Placeholder 2"/>
          <p:cNvSpPr>
            <a:spLocks noGrp="1"/>
          </p:cNvSpPr>
          <p:nvPr>
            <p:ph idx="1"/>
          </p:nvPr>
        </p:nvSpPr>
        <p:spPr>
          <a:xfrm>
            <a:off x="457200" y="1295400"/>
            <a:ext cx="4191000" cy="5410200"/>
          </a:xfrm>
        </p:spPr>
        <p:txBody>
          <a:bodyPr/>
          <a:lstStyle/>
          <a:p>
            <a:r>
              <a:rPr lang="en-US" sz="2800" smtClean="0">
                <a:ea typeface="ＭＳ Ｐゴシック" pitchFamily="34" charset="-128"/>
              </a:rPr>
              <a:t>Results from chronic undereating, especially up to age 2 years</a:t>
            </a:r>
          </a:p>
          <a:p>
            <a:endParaRPr lang="en-US" sz="2800" smtClean="0">
              <a:ea typeface="ＭＳ Ｐゴシック" pitchFamily="34" charset="-128"/>
            </a:endParaRPr>
          </a:p>
          <a:p>
            <a:r>
              <a:rPr lang="en-US" sz="2800" smtClean="0">
                <a:ea typeface="ＭＳ Ｐゴシック" pitchFamily="34" charset="-128"/>
              </a:rPr>
              <a:t>The child lacks </a:t>
            </a:r>
            <a:r>
              <a:rPr lang="en-US" sz="2800" b="1" smtClean="0">
                <a:ea typeface="ＭＳ Ｐゴシック" pitchFamily="34" charset="-128"/>
              </a:rPr>
              <a:t>nutrients </a:t>
            </a:r>
            <a:r>
              <a:rPr lang="en-US" sz="2800" smtClean="0">
                <a:ea typeface="ＭＳ Ｐゴシック" pitchFamily="34" charset="-128"/>
              </a:rPr>
              <a:t>necessary for the chemical reactions of growth and development</a:t>
            </a:r>
          </a:p>
          <a:p>
            <a:endParaRPr lang="en-US" sz="2800" smtClean="0">
              <a:ea typeface="ＭＳ Ｐゴシック" pitchFamily="34" charset="-128"/>
            </a:endParaRPr>
          </a:p>
          <a:p>
            <a:r>
              <a:rPr lang="en-US" sz="2800" smtClean="0">
                <a:ea typeface="ＭＳ Ｐゴシック" pitchFamily="34" charset="-128"/>
              </a:rPr>
              <a:t>All starts with digestion</a:t>
            </a:r>
          </a:p>
          <a:p>
            <a:pPr>
              <a:buFont typeface="Arial" pitchFamily="34" charset="0"/>
              <a:buNone/>
            </a:pPr>
            <a:endParaRPr lang="en-US" smtClean="0">
              <a:ea typeface="ＭＳ Ｐゴシック" pitchFamily="34" charset="-128"/>
            </a:endParaRPr>
          </a:p>
        </p:txBody>
      </p:sp>
      <p:pic>
        <p:nvPicPr>
          <p:cNvPr id="33796" name="Picture 5" descr="D:\User Data\Desktop\unnumbered_04_p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24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ea typeface="ＭＳ Ｐゴシック" pitchFamily="34" charset="-128"/>
              </a:rPr>
              <a:t>What is digestion?</a:t>
            </a:r>
          </a:p>
        </p:txBody>
      </p:sp>
      <p:sp>
        <p:nvSpPr>
          <p:cNvPr id="34819" name="Content Placeholder 2"/>
          <p:cNvSpPr>
            <a:spLocks noGrp="1"/>
          </p:cNvSpPr>
          <p:nvPr>
            <p:ph idx="1"/>
          </p:nvPr>
        </p:nvSpPr>
        <p:spPr/>
        <p:txBody>
          <a:bodyPr/>
          <a:lstStyle/>
          <a:p>
            <a:pPr eaLnBrk="1" hangingPunct="1">
              <a:lnSpc>
                <a:spcPct val="90000"/>
              </a:lnSpc>
            </a:pPr>
            <a:r>
              <a:rPr lang="en-US" smtClean="0">
                <a:ea typeface="ＭＳ Ｐゴシック" pitchFamily="34" charset="-128"/>
              </a:rPr>
              <a:t>Process of breaking down huge food molecules into smaller pieces so that our body can use them  </a:t>
            </a:r>
          </a:p>
          <a:p>
            <a:pPr eaLnBrk="1" hangingPunct="1">
              <a:lnSpc>
                <a:spcPct val="90000"/>
              </a:lnSpc>
            </a:pPr>
            <a:endParaRPr lang="en-US" smtClean="0">
              <a:ea typeface="ＭＳ Ｐゴシック" pitchFamily="34" charset="-128"/>
            </a:endParaRPr>
          </a:p>
          <a:p>
            <a:pPr eaLnBrk="1" hangingPunct="1">
              <a:lnSpc>
                <a:spcPct val="90000"/>
              </a:lnSpc>
            </a:pPr>
            <a:r>
              <a:rPr lang="en-US" u="sng" smtClean="0">
                <a:ea typeface="ＭＳ Ｐゴシック" pitchFamily="34" charset="-128"/>
              </a:rPr>
              <a:t>Series of chemical reactions</a:t>
            </a:r>
            <a:r>
              <a:rPr lang="en-US" smtClean="0">
                <a:ea typeface="ＭＳ Ｐゴシック" pitchFamily="34" charset="-128"/>
              </a:rPr>
              <a:t> to break the bonds that hold food molecules together </a:t>
            </a:r>
          </a:p>
          <a:p>
            <a:pPr eaLnBrk="1" hangingPunct="1">
              <a:lnSpc>
                <a:spcPct val="90000"/>
              </a:lnSpc>
            </a:pPr>
            <a:endParaRPr lang="en-US" smtClean="0">
              <a:ea typeface="ＭＳ Ｐゴシック" pitchFamily="34" charset="-128"/>
            </a:endParaRPr>
          </a:p>
          <a:p>
            <a:pPr eaLnBrk="1" hangingPunct="1">
              <a:lnSpc>
                <a:spcPct val="90000"/>
              </a:lnSpc>
            </a:pPr>
            <a:r>
              <a:rPr lang="en-US" smtClean="0">
                <a:ea typeface="ＭＳ Ｐゴシック" pitchFamily="34" charset="-128"/>
              </a:rPr>
              <a:t>Starts in our mouths and continues throughout the digestive system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ea typeface="ＭＳ Ｐゴシック" pitchFamily="34" charset="-128"/>
              </a:rPr>
              <a:t>Metabolism</a:t>
            </a:r>
          </a:p>
        </p:txBody>
      </p:sp>
      <p:sp>
        <p:nvSpPr>
          <p:cNvPr id="35843" name="Content Placeholder 2"/>
          <p:cNvSpPr>
            <a:spLocks noGrp="1"/>
          </p:cNvSpPr>
          <p:nvPr>
            <p:ph idx="1"/>
          </p:nvPr>
        </p:nvSpPr>
        <p:spPr/>
        <p:txBody>
          <a:bodyPr/>
          <a:lstStyle/>
          <a:p>
            <a:r>
              <a:rPr lang="en-US" smtClean="0">
                <a:ea typeface="ＭＳ Ｐゴシック" pitchFamily="34" charset="-128"/>
              </a:rPr>
              <a:t>All the chemical reactions occurring in the body </a:t>
            </a:r>
          </a:p>
          <a:p>
            <a:r>
              <a:rPr lang="en-US" b="1" smtClean="0">
                <a:ea typeface="ＭＳ Ｐゴシック" pitchFamily="34" charset="-128"/>
              </a:rPr>
              <a:t>Catabolic reactions </a:t>
            </a:r>
            <a:r>
              <a:rPr lang="en-US" smtClean="0">
                <a:ea typeface="ＭＳ Ｐゴシック" pitchFamily="34" charset="-128"/>
              </a:rPr>
              <a:t>break down larger structures into smaller ones (bond breaking)</a:t>
            </a:r>
            <a:endParaRPr lang="en-US" b="1" smtClean="0">
              <a:ea typeface="ＭＳ Ｐゴシック" pitchFamily="34" charset="-128"/>
            </a:endParaRPr>
          </a:p>
          <a:p>
            <a:r>
              <a:rPr lang="en-US" b="1" smtClean="0">
                <a:ea typeface="ＭＳ Ｐゴシック" pitchFamily="34" charset="-128"/>
              </a:rPr>
              <a:t>Anabolic reactions</a:t>
            </a:r>
            <a:r>
              <a:rPr lang="en-US" smtClean="0">
                <a:ea typeface="ＭＳ Ｐゴシック" pitchFamily="34" charset="-128"/>
              </a:rPr>
              <a:t> build new structures from smaller subunits (bond building)</a:t>
            </a:r>
          </a:p>
          <a:p>
            <a:r>
              <a:rPr lang="en-US" smtClean="0">
                <a:ea typeface="ＭＳ Ｐゴシック" pitchFamily="34" charset="-128"/>
              </a:rPr>
              <a:t>Requires the assistance of helper molecules called </a:t>
            </a:r>
            <a:r>
              <a:rPr lang="en-US" b="1" smtClean="0">
                <a:ea typeface="ＭＳ Ｐゴシック" pitchFamily="34" charset="-128"/>
              </a:rPr>
              <a:t>enzymes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ea typeface="ＭＳ Ｐゴシック" pitchFamily="34" charset="-128"/>
              </a:rPr>
              <a:t>Metabolism</a:t>
            </a:r>
          </a:p>
        </p:txBody>
      </p:sp>
      <p:pic>
        <p:nvPicPr>
          <p:cNvPr id="36867" name="Picture 4" descr="D:\User Data\Desktop\infographic_04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95375"/>
            <a:ext cx="69342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0"/>
            <a:ext cx="8229600" cy="1143000"/>
          </a:xfrm>
        </p:spPr>
        <p:txBody>
          <a:bodyPr/>
          <a:lstStyle/>
          <a:p>
            <a:r>
              <a:rPr lang="en-US" b="1" smtClean="0">
                <a:ea typeface="ＭＳ Ｐゴシック" pitchFamily="34" charset="-128"/>
              </a:rPr>
              <a:t>Metabolism: enzymes</a:t>
            </a:r>
          </a:p>
        </p:txBody>
      </p:sp>
      <p:sp>
        <p:nvSpPr>
          <p:cNvPr id="37891" name="TextBox 2"/>
          <p:cNvSpPr txBox="1">
            <a:spLocks noChangeArrowheads="1"/>
          </p:cNvSpPr>
          <p:nvPr/>
        </p:nvSpPr>
        <p:spPr bwMode="auto">
          <a:xfrm>
            <a:off x="609600" y="14478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r>
              <a:rPr lang="en-US" sz="2800" b="1" dirty="0" smtClean="0">
                <a:latin typeface="+mn-lt"/>
              </a:rPr>
              <a:t>Enzyme: </a:t>
            </a:r>
            <a:r>
              <a:rPr lang="en-US" sz="2800" dirty="0" smtClean="0">
                <a:latin typeface="+mn-lt"/>
              </a:rPr>
              <a:t>protein that speeds up a chemical reaction</a:t>
            </a:r>
          </a:p>
          <a:p>
            <a:pPr eaLnBrk="1" hangingPunct="1">
              <a:buFont typeface="Arial" pitchFamily="34" charset="0"/>
              <a:buChar char="•"/>
              <a:defRPr/>
            </a:pPr>
            <a:r>
              <a:rPr lang="en-US" sz="2800" b="1" dirty="0" smtClean="0">
                <a:latin typeface="+mn-lt"/>
              </a:rPr>
              <a:t>Substrate:</a:t>
            </a:r>
            <a:r>
              <a:rPr lang="en-US" sz="2800" dirty="0" smtClean="0">
                <a:latin typeface="+mn-lt"/>
              </a:rPr>
              <a:t> molecule to which an enzyme binds and on which it acts</a:t>
            </a:r>
          </a:p>
          <a:p>
            <a:pPr eaLnBrk="1" hangingPunct="1">
              <a:buFont typeface="Arial" pitchFamily="34" charset="0"/>
              <a:buChar char="•"/>
              <a:defRPr/>
            </a:pPr>
            <a:r>
              <a:rPr lang="en-US" sz="2800" b="1" dirty="0" smtClean="0">
                <a:latin typeface="+mn-lt"/>
              </a:rPr>
              <a:t>Active site: </a:t>
            </a:r>
            <a:r>
              <a:rPr lang="en-US" sz="2800" dirty="0" smtClean="0">
                <a:latin typeface="+mn-lt"/>
              </a:rPr>
              <a:t> part of an enzyme that binds to the substrate</a:t>
            </a:r>
          </a:p>
        </p:txBody>
      </p:sp>
      <p:pic>
        <p:nvPicPr>
          <p:cNvPr id="37892" name="Picture 5" descr="D:\User Data\Desktop\infographic_04_04.jpg"/>
          <p:cNvPicPr>
            <a:picLocks noChangeAspect="1" noChangeArrowheads="1"/>
          </p:cNvPicPr>
          <p:nvPr/>
        </p:nvPicPr>
        <p:blipFill>
          <a:blip r:embed="rId2">
            <a:extLst>
              <a:ext uri="{28A0092B-C50C-407E-A947-70E740481C1C}">
                <a14:useLocalDpi xmlns:a14="http://schemas.microsoft.com/office/drawing/2010/main" val="0"/>
              </a:ext>
            </a:extLst>
          </a:blip>
          <a:srcRect t="9114" b="50000"/>
          <a:stretch>
            <a:fillRect/>
          </a:stretch>
        </p:blipFill>
        <p:spPr bwMode="auto">
          <a:xfrm>
            <a:off x="152400" y="3694113"/>
            <a:ext cx="8939213"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Metabolism: enzymes</a:t>
            </a:r>
          </a:p>
        </p:txBody>
      </p:sp>
      <p:sp>
        <p:nvSpPr>
          <p:cNvPr id="38915" name="Content Placeholder 2"/>
          <p:cNvSpPr>
            <a:spLocks noGrp="1"/>
          </p:cNvSpPr>
          <p:nvPr>
            <p:ph idx="1"/>
          </p:nvPr>
        </p:nvSpPr>
        <p:spPr>
          <a:xfrm>
            <a:off x="515938" y="838200"/>
            <a:ext cx="8229600" cy="4525963"/>
          </a:xfrm>
        </p:spPr>
        <p:txBody>
          <a:bodyPr/>
          <a:lstStyle/>
          <a:p>
            <a:endParaRPr lang="en-US" sz="2800" b="1" smtClean="0">
              <a:ea typeface="ＭＳ Ｐゴシック" pitchFamily="34" charset="-128"/>
            </a:endParaRPr>
          </a:p>
          <a:p>
            <a:r>
              <a:rPr lang="en-US" sz="2800" b="1" smtClean="0">
                <a:ea typeface="ＭＳ Ｐゴシック" pitchFamily="34" charset="-128"/>
              </a:rPr>
              <a:t>Catalysis</a:t>
            </a:r>
            <a:r>
              <a:rPr lang="en-US" sz="2800" smtClean="0">
                <a:ea typeface="ＭＳ Ｐゴシック" pitchFamily="34" charset="-128"/>
              </a:rPr>
              <a:t>: the process of speeding up the rate of a chemical reaction (e.g., by enzymes)</a:t>
            </a:r>
            <a:endParaRPr lang="en-US" sz="2800" b="1" smtClean="0">
              <a:ea typeface="ＭＳ Ｐゴシック" pitchFamily="34" charset="-128"/>
            </a:endParaRPr>
          </a:p>
          <a:p>
            <a:r>
              <a:rPr lang="en-US" sz="2800" b="1" smtClean="0">
                <a:ea typeface="ＭＳ Ｐゴシック" pitchFamily="34" charset="-128"/>
              </a:rPr>
              <a:t>Activation energy</a:t>
            </a:r>
            <a:r>
              <a:rPr lang="en-US" sz="2800" smtClean="0">
                <a:ea typeface="ＭＳ Ｐゴシック" pitchFamily="34" charset="-128"/>
              </a:rPr>
              <a:t>: energy required for a chemical reaction to proceed</a:t>
            </a:r>
          </a:p>
          <a:p>
            <a:endParaRPr lang="en-US" sz="2800" smtClean="0">
              <a:ea typeface="ＭＳ Ｐゴシック" pitchFamily="34" charset="-128"/>
            </a:endParaRPr>
          </a:p>
        </p:txBody>
      </p:sp>
      <p:pic>
        <p:nvPicPr>
          <p:cNvPr id="38916" name="Picture 5" descr="D:\User Data\Desktop\infographic_04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352800"/>
            <a:ext cx="56388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143000"/>
          </a:xfrm>
        </p:spPr>
        <p:txBody>
          <a:bodyPr/>
          <a:lstStyle/>
          <a:p>
            <a:pPr eaLnBrk="1" hangingPunct="1"/>
            <a:r>
              <a:rPr lang="en-US" b="1" smtClean="0">
                <a:ea typeface="ＭＳ Ｐゴシック" pitchFamily="34" charset="-128"/>
              </a:rPr>
              <a:t>Metabolism: micronutrients</a:t>
            </a:r>
            <a:endParaRPr lang="en-US" smtClean="0">
              <a:ea typeface="ＭＳ Ｐゴシック" pitchFamily="34" charset="-128"/>
            </a:endParaRPr>
          </a:p>
        </p:txBody>
      </p:sp>
      <p:sp>
        <p:nvSpPr>
          <p:cNvPr id="39939" name="Content Placeholder 2"/>
          <p:cNvSpPr>
            <a:spLocks noGrp="1"/>
          </p:cNvSpPr>
          <p:nvPr>
            <p:ph idx="1"/>
          </p:nvPr>
        </p:nvSpPr>
        <p:spPr>
          <a:xfrm>
            <a:off x="457200" y="838200"/>
            <a:ext cx="8229600" cy="4525963"/>
          </a:xfrm>
        </p:spPr>
        <p:txBody>
          <a:bodyPr/>
          <a:lstStyle/>
          <a:p>
            <a:pPr eaLnBrk="1" hangingPunct="1">
              <a:buFont typeface="Arial" pitchFamily="34" charset="0"/>
              <a:buNone/>
            </a:pPr>
            <a:endParaRPr lang="en-US" sz="2400" smtClean="0">
              <a:ea typeface="ＭＳ Ｐゴシック" pitchFamily="34" charset="-128"/>
            </a:endParaRPr>
          </a:p>
          <a:p>
            <a:pPr eaLnBrk="1" hangingPunct="1">
              <a:buFont typeface="Arial" pitchFamily="34" charset="0"/>
              <a:buNone/>
            </a:pPr>
            <a:r>
              <a:rPr lang="en-US" sz="2800" smtClean="0">
                <a:ea typeface="ＭＳ Ｐゴシック" pitchFamily="34" charset="-128"/>
              </a:rPr>
              <a:t>Organisms also need  </a:t>
            </a:r>
            <a:r>
              <a:rPr lang="en-US" sz="2800" b="1" smtClean="0">
                <a:ea typeface="ＭＳ Ｐゴシック" pitchFamily="34" charset="-128"/>
              </a:rPr>
              <a:t>micronutrients</a:t>
            </a:r>
          </a:p>
          <a:p>
            <a:pPr lvl="1" eaLnBrk="1" hangingPunct="1"/>
            <a:r>
              <a:rPr lang="en-US" smtClean="0">
                <a:ea typeface="ＭＳ Ｐゴシック" pitchFamily="34" charset="-128"/>
              </a:rPr>
              <a:t> nutrients, including vitamins and minerals, that organisms must ingest in small amounts to maintain health</a:t>
            </a:r>
            <a:endParaRPr lang="en-US" b="1" smtClean="0">
              <a:ea typeface="ＭＳ Ｐゴシック" pitchFamily="34" charset="-128"/>
            </a:endParaRPr>
          </a:p>
        </p:txBody>
      </p:sp>
      <p:pic>
        <p:nvPicPr>
          <p:cNvPr id="39940" name="Picture 5" descr="D:\User Data\Desktop\table_04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352800"/>
            <a:ext cx="67056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Micronutrients</a:t>
            </a:r>
          </a:p>
        </p:txBody>
      </p:sp>
      <p:sp>
        <p:nvSpPr>
          <p:cNvPr id="40963" name="Content Placeholder 2"/>
          <p:cNvSpPr>
            <a:spLocks noGrp="1"/>
          </p:cNvSpPr>
          <p:nvPr>
            <p:ph idx="1"/>
          </p:nvPr>
        </p:nvSpPr>
        <p:spPr>
          <a:xfrm>
            <a:off x="152400" y="1295400"/>
            <a:ext cx="8991600" cy="3352800"/>
          </a:xfrm>
        </p:spPr>
        <p:txBody>
          <a:bodyPr/>
          <a:lstStyle/>
          <a:p>
            <a:pPr eaLnBrk="1" hangingPunct="1"/>
            <a:r>
              <a:rPr lang="en-US" sz="2800" smtClean="0">
                <a:ea typeface="ＭＳ Ｐゴシック" pitchFamily="34" charset="-128"/>
              </a:rPr>
              <a:t>Minerals act as </a:t>
            </a:r>
            <a:r>
              <a:rPr lang="en-US" sz="2800" b="1" smtClean="0">
                <a:ea typeface="ＭＳ Ｐゴシック" pitchFamily="34" charset="-128"/>
              </a:rPr>
              <a:t>cofactors</a:t>
            </a:r>
          </a:p>
          <a:p>
            <a:pPr lvl="1" eaLnBrk="1" hangingPunct="1"/>
            <a:r>
              <a:rPr lang="en-US" smtClean="0">
                <a:ea typeface="ＭＳ Ｐゴシック" pitchFamily="34" charset="-128"/>
              </a:rPr>
              <a:t>inorganic micronutrients required to activate an enzyme</a:t>
            </a:r>
          </a:p>
          <a:p>
            <a:pPr lvl="1" eaLnBrk="1" hangingPunct="1"/>
            <a:r>
              <a:rPr lang="en-US" smtClean="0">
                <a:ea typeface="ＭＳ Ｐゴシック" pitchFamily="34" charset="-128"/>
              </a:rPr>
              <a:t>zinc, copper, iron</a:t>
            </a:r>
          </a:p>
          <a:p>
            <a:pPr eaLnBrk="1" hangingPunct="1"/>
            <a:endParaRPr lang="en-US" sz="2800" b="1" smtClean="0">
              <a:ea typeface="ＭＳ Ｐゴシック" pitchFamily="34" charset="-128"/>
            </a:endParaRPr>
          </a:p>
          <a:p>
            <a:pPr eaLnBrk="1" hangingPunct="1"/>
            <a:r>
              <a:rPr lang="en-US" sz="2800" smtClean="0">
                <a:ea typeface="ＭＳ Ｐゴシック" pitchFamily="34" charset="-128"/>
              </a:rPr>
              <a:t>Vitamins act as </a:t>
            </a:r>
            <a:r>
              <a:rPr lang="en-US" sz="2800" b="1" smtClean="0">
                <a:ea typeface="ＭＳ Ｐゴシック" pitchFamily="34" charset="-128"/>
              </a:rPr>
              <a:t>coenzymes </a:t>
            </a:r>
          </a:p>
          <a:p>
            <a:pPr lvl="1" eaLnBrk="1" hangingPunct="1"/>
            <a:r>
              <a:rPr lang="en-US" smtClean="0">
                <a:ea typeface="ＭＳ Ｐゴシック" pitchFamily="34" charset="-128"/>
              </a:rPr>
              <a:t>small organic molecules required to activate enzymes</a:t>
            </a:r>
            <a:endParaRPr lang="en-US" b="1"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ea typeface="ＭＳ Ｐゴシック" pitchFamily="34" charset="-128"/>
              </a:rPr>
              <a:t>Micronutrients</a:t>
            </a:r>
          </a:p>
        </p:txBody>
      </p:sp>
      <p:sp>
        <p:nvSpPr>
          <p:cNvPr id="41987" name="Content Placeholder 2"/>
          <p:cNvSpPr>
            <a:spLocks noGrp="1"/>
          </p:cNvSpPr>
          <p:nvPr>
            <p:ph idx="1"/>
          </p:nvPr>
        </p:nvSpPr>
        <p:spPr>
          <a:xfrm>
            <a:off x="152400" y="1295400"/>
            <a:ext cx="8763000" cy="2667000"/>
          </a:xfrm>
        </p:spPr>
        <p:txBody>
          <a:bodyPr/>
          <a:lstStyle/>
          <a:p>
            <a:pPr eaLnBrk="1" hangingPunct="1"/>
            <a:r>
              <a:rPr lang="en-US" b="1" smtClean="0">
                <a:ea typeface="ＭＳ Ｐゴシック" pitchFamily="34" charset="-128"/>
              </a:rPr>
              <a:t>Minerals:</a:t>
            </a:r>
            <a:r>
              <a:rPr lang="en-US" smtClean="0">
                <a:ea typeface="ＭＳ Ｐゴシック" pitchFamily="34" charset="-128"/>
              </a:rPr>
              <a:t>  inorganic  elements required by organisms for normal growth, reproduction, and tissue maintenance.</a:t>
            </a:r>
          </a:p>
          <a:p>
            <a:pPr lvl="1" eaLnBrk="1" hangingPunct="1"/>
            <a:r>
              <a:rPr lang="en-US" sz="3200" smtClean="0">
                <a:ea typeface="ＭＳ Ｐゴシック" pitchFamily="34" charset="-128"/>
              </a:rPr>
              <a:t>For example: calcium, iron, potassium, zinc</a:t>
            </a:r>
          </a:p>
          <a:p>
            <a:pPr eaLnBrk="1" hangingPunct="1"/>
            <a:r>
              <a:rPr lang="en-US" b="1" smtClean="0">
                <a:ea typeface="ＭＳ Ｐゴシック" pitchFamily="34" charset="-128"/>
              </a:rPr>
              <a:t>Vitamins: </a:t>
            </a:r>
            <a:r>
              <a:rPr lang="en-US" smtClean="0">
                <a:ea typeface="ＭＳ Ｐゴシック" pitchFamily="34" charset="-128"/>
              </a:rPr>
              <a:t> organic molecules required in small amounts for normal growth, reproduction, and tissue maintenance</a:t>
            </a:r>
          </a:p>
          <a:p>
            <a:pPr eaLnBrk="1" hangingPunct="1"/>
            <a:endParaRPr lang="en-US" smtClean="0">
              <a:ea typeface="ＭＳ Ｐゴシック" pitchFamily="34" charset="-128"/>
            </a:endParaRPr>
          </a:p>
          <a:p>
            <a:pPr eaLnBrk="1" hangingPunct="1"/>
            <a:r>
              <a:rPr lang="en-US" smtClean="0">
                <a:ea typeface="ＭＳ Ｐゴシック" pitchFamily="34" charset="-128"/>
              </a:rPr>
              <a:t>Play structural and functional roles in the body</a:t>
            </a:r>
          </a:p>
          <a:p>
            <a:pPr eaLnBrk="1" hangingPunct="1"/>
            <a:endParaRPr lang="en-US" sz="2800" smtClean="0">
              <a:ea typeface="ＭＳ Ｐゴシック" pitchFamily="34" charset="-128"/>
            </a:endParaRPr>
          </a:p>
          <a:p>
            <a:pPr lvl="1" eaLnBrk="1" hangingPunct="1"/>
            <a:endParaRPr lang="en-US" sz="2400" smtClean="0">
              <a:ea typeface="ＭＳ Ｐゴシック" pitchFamily="34" charset="-128"/>
            </a:endParaRPr>
          </a:p>
          <a:p>
            <a:pPr lvl="1" eaLnBrk="1" hangingPunct="1"/>
            <a:endParaRPr lang="en-US" sz="2400" smtClean="0">
              <a:ea typeface="ＭＳ Ｐゴシック" pitchFamily="34" charset="-128"/>
            </a:endParaRPr>
          </a:p>
          <a:p>
            <a:endParaRPr lang="en-US" sz="28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1143000"/>
          </a:xfrm>
        </p:spPr>
        <p:txBody>
          <a:bodyPr/>
          <a:lstStyle/>
          <a:p>
            <a:pPr eaLnBrk="1" hangingPunct="1"/>
            <a:r>
              <a:rPr lang="en-US" b="1" smtClean="0">
                <a:ea typeface="ＭＳ Ｐゴシック" pitchFamily="34" charset="-128"/>
              </a:rPr>
              <a:t>Micronutrients</a:t>
            </a:r>
          </a:p>
        </p:txBody>
      </p:sp>
      <p:pic>
        <p:nvPicPr>
          <p:cNvPr id="43011" name="Picture 5" descr="D:\User Data\Desktop\infographic_04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75" y="1219200"/>
            <a:ext cx="6016625"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ea typeface="ＭＳ Ｐゴシック" pitchFamily="34" charset="-128"/>
              </a:rPr>
              <a:t>Driving Questions</a:t>
            </a:r>
          </a:p>
        </p:txBody>
      </p:sp>
      <p:sp>
        <p:nvSpPr>
          <p:cNvPr id="16387" name="Content Placeholder 2"/>
          <p:cNvSpPr>
            <a:spLocks noGrp="1"/>
          </p:cNvSpPr>
          <p:nvPr>
            <p:ph idx="1"/>
          </p:nvPr>
        </p:nvSpPr>
        <p:spPr/>
        <p:txBody>
          <a:bodyPr/>
          <a:lstStyle/>
          <a:p>
            <a:pPr marL="514350" indent="-514350">
              <a:buFont typeface="Calibri" pitchFamily="34" charset="0"/>
              <a:buAutoNum type="arabicPeriod"/>
            </a:pPr>
            <a:r>
              <a:rPr lang="en-US" smtClean="0">
                <a:ea typeface="ＭＳ Ｐゴシック" pitchFamily="34" charset="-128"/>
              </a:rPr>
              <a:t>What are the macronutrients and micronutrients provided by food?</a:t>
            </a:r>
          </a:p>
          <a:p>
            <a:pPr marL="514350" indent="-514350">
              <a:buFont typeface="Calibri" pitchFamily="34" charset="0"/>
              <a:buAutoNum type="arabicPeriod"/>
            </a:pPr>
            <a:r>
              <a:rPr lang="en-US" smtClean="0">
                <a:ea typeface="ＭＳ Ｐゴシック" pitchFamily="34" charset="-128"/>
              </a:rPr>
              <a:t>What are essential nutrients?</a:t>
            </a:r>
          </a:p>
          <a:p>
            <a:pPr marL="514350" indent="-514350">
              <a:buFont typeface="Calibri" pitchFamily="34" charset="0"/>
              <a:buAutoNum type="arabicPeriod"/>
            </a:pPr>
            <a:r>
              <a:rPr lang="en-US" smtClean="0">
                <a:ea typeface="ＭＳ Ｐゴシック" pitchFamily="34" charset="-128"/>
              </a:rPr>
              <a:t>What are enzymes, and how do they work?</a:t>
            </a:r>
          </a:p>
          <a:p>
            <a:pPr marL="514350" indent="-514350">
              <a:buFont typeface="Calibri" pitchFamily="34" charset="0"/>
              <a:buAutoNum type="arabicPeriod"/>
            </a:pPr>
            <a:r>
              <a:rPr lang="en-US" smtClean="0">
                <a:ea typeface="ＭＳ Ｐゴシック" pitchFamily="34" charset="-128"/>
              </a:rPr>
              <a:t>What are the consequences of a diet lacking sufficient nutrients?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ea typeface="ＭＳ Ｐゴシック" pitchFamily="34" charset="-128"/>
              </a:rPr>
              <a:t>The Peanut Butter Project</a:t>
            </a:r>
          </a:p>
        </p:txBody>
      </p:sp>
      <p:sp>
        <p:nvSpPr>
          <p:cNvPr id="44035" name="TextBox 3"/>
          <p:cNvSpPr txBox="1">
            <a:spLocks noChangeArrowheads="1"/>
          </p:cNvSpPr>
          <p:nvPr/>
        </p:nvSpPr>
        <p:spPr bwMode="auto">
          <a:xfrm>
            <a:off x="838200" y="1828800"/>
            <a:ext cx="746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2800" dirty="0" smtClean="0">
                <a:latin typeface="+mn-lt"/>
              </a:rPr>
              <a:t>Ninety-five percent of hospitalized children who received peanut butter–based RUTF recovered from malnutrition</a:t>
            </a:r>
          </a:p>
        </p:txBody>
      </p:sp>
      <p:pic>
        <p:nvPicPr>
          <p:cNvPr id="44036" name="Picture 4" descr="D:\User Data\Desktop\unnumbered_04_p8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56235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D:\User Data\Desktop\unnumbered_04_p8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1844675"/>
            <a:ext cx="51244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smtClean="0">
                <a:ea typeface="ＭＳ Ｐゴシック" pitchFamily="34" charset="-128"/>
              </a:rPr>
              <a:t>The Peanut Butter Project</a:t>
            </a:r>
          </a:p>
        </p:txBody>
      </p:sp>
      <p:pic>
        <p:nvPicPr>
          <p:cNvPr id="45059" name="Picture 4" descr="D:\User Data\Desktop\infographic_04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63650"/>
            <a:ext cx="552608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990600"/>
          </a:xfrm>
        </p:spPr>
        <p:txBody>
          <a:bodyPr/>
          <a:lstStyle/>
          <a:p>
            <a:pPr eaLnBrk="1" hangingPunct="1"/>
            <a:r>
              <a:rPr lang="en-US" b="1" smtClean="0">
                <a:ea typeface="ＭＳ Ｐゴシック" pitchFamily="34" charset="-128"/>
              </a:rPr>
              <a:t>A balanced diet</a:t>
            </a:r>
          </a:p>
        </p:txBody>
      </p:sp>
      <p:sp>
        <p:nvSpPr>
          <p:cNvPr id="46083" name="Content Placeholder 2"/>
          <p:cNvSpPr>
            <a:spLocks noGrp="1"/>
          </p:cNvSpPr>
          <p:nvPr>
            <p:ph idx="1"/>
          </p:nvPr>
        </p:nvSpPr>
        <p:spPr>
          <a:xfrm>
            <a:off x="457200" y="1143000"/>
            <a:ext cx="8229600" cy="4983163"/>
          </a:xfrm>
        </p:spPr>
        <p:txBody>
          <a:bodyPr/>
          <a:lstStyle/>
          <a:p>
            <a:pPr marL="0" indent="0" eaLnBrk="1" hangingPunct="1">
              <a:buFont typeface="Arial" pitchFamily="34" charset="0"/>
              <a:buNone/>
            </a:pPr>
            <a:r>
              <a:rPr lang="en-US" smtClean="0">
                <a:ea typeface="ＭＳ Ｐゴシック" pitchFamily="34" charset="-128"/>
              </a:rPr>
              <a:t>Most nutritionists recommend that fruits, vegetables, and whole grains make up the largest portion of our diet</a:t>
            </a:r>
          </a:p>
        </p:txBody>
      </p:sp>
      <p:sp>
        <p:nvSpPr>
          <p:cNvPr id="46084" name="TextBox 3"/>
          <p:cNvSpPr txBox="1">
            <a:spLocks noChangeArrowheads="1"/>
          </p:cNvSpPr>
          <p:nvPr/>
        </p:nvSpPr>
        <p:spPr bwMode="auto">
          <a:xfrm>
            <a:off x="3886200" y="54975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atin typeface="Calibri" pitchFamily="34" charset="0"/>
            </a:endParaRPr>
          </a:p>
        </p:txBody>
      </p:sp>
      <p:pic>
        <p:nvPicPr>
          <p:cNvPr id="46085" name="Picture 6" descr="D:\User Data\Desktop\infographic_04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84450"/>
            <a:ext cx="4800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r>
              <a:rPr lang="en-US" b="1" smtClean="0">
                <a:ea typeface="ＭＳ Ｐゴシック" pitchFamily="34" charset="-128"/>
              </a:rPr>
              <a:t>Summary</a:t>
            </a:r>
          </a:p>
        </p:txBody>
      </p:sp>
      <p:sp>
        <p:nvSpPr>
          <p:cNvPr id="47107" name="Content Placeholder 2"/>
          <p:cNvSpPr>
            <a:spLocks noGrp="1"/>
          </p:cNvSpPr>
          <p:nvPr>
            <p:ph idx="1"/>
          </p:nvPr>
        </p:nvSpPr>
        <p:spPr>
          <a:xfrm>
            <a:off x="381000" y="1143000"/>
            <a:ext cx="8229600" cy="5562600"/>
          </a:xfrm>
        </p:spPr>
        <p:txBody>
          <a:bodyPr/>
          <a:lstStyle/>
          <a:p>
            <a:r>
              <a:rPr lang="en-US" sz="2400" smtClean="0">
                <a:ea typeface="ＭＳ Ｐゴシック" pitchFamily="34" charset="-128"/>
              </a:rPr>
              <a:t>Food is a source of nutrients. Nutrients provide the chemicals required to build and maintain cells and tissues and furnish cells with the energy needed to function.</a:t>
            </a:r>
          </a:p>
          <a:p>
            <a:r>
              <a:rPr lang="en-US" sz="2400" smtClean="0">
                <a:ea typeface="ＭＳ Ｐゴシック" pitchFamily="34" charset="-128"/>
              </a:rPr>
              <a:t>Nutrients required in large amounts are called macronutrients; nutrients required in smaller amounts are called micronutrients.</a:t>
            </a:r>
          </a:p>
          <a:p>
            <a:r>
              <a:rPr lang="en-US" sz="2400" smtClean="0">
                <a:ea typeface="ＭＳ Ｐゴシック" pitchFamily="34" charset="-128"/>
              </a:rPr>
              <a:t>Enzymes are proteins that accelerate the rate of chemical reactions by binding specifically to substrates and reducing the activation energy necessary for a reaction to occur.</a:t>
            </a:r>
          </a:p>
          <a:p>
            <a:r>
              <a:rPr lang="en-US" sz="2400" smtClean="0">
                <a:ea typeface="ＭＳ Ｐゴシック" pitchFamily="34" charset="-128"/>
              </a:rPr>
              <a:t>Enzymes mediate both bond-breaking (catabolic) and bond-building (anabolic) reactions.</a:t>
            </a:r>
          </a:p>
          <a:p>
            <a:pPr eaLnBrk="1" hangingPunct="1"/>
            <a:r>
              <a:rPr lang="en-US" sz="2400" smtClean="0">
                <a:ea typeface="ＭＳ Ｐゴシック" pitchFamily="34" charset="-128"/>
              </a:rPr>
              <a:t>Many enzymes require small “helper” chemicals known as cofactors to function. Micronutrients such as minerals and vitamins are important coenzymes.</a:t>
            </a:r>
            <a:r>
              <a:rPr lang="en-US" sz="2400" b="1" smtClean="0">
                <a:ea typeface="ＭＳ Ｐゴシック" pitchFamily="34" charset="-128"/>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ea typeface="ＭＳ Ｐゴシック" pitchFamily="34" charset="-128"/>
              </a:rPr>
              <a:t>The Peanut Butter Project</a:t>
            </a:r>
          </a:p>
        </p:txBody>
      </p:sp>
      <p:sp>
        <p:nvSpPr>
          <p:cNvPr id="17411" name="Content Placeholder 2"/>
          <p:cNvSpPr>
            <a:spLocks noGrp="1"/>
          </p:cNvSpPr>
          <p:nvPr>
            <p:ph idx="1"/>
          </p:nvPr>
        </p:nvSpPr>
        <p:spPr>
          <a:xfrm>
            <a:off x="457200" y="1143000"/>
            <a:ext cx="8229600" cy="4525963"/>
          </a:xfrm>
        </p:spPr>
        <p:txBody>
          <a:bodyPr/>
          <a:lstStyle/>
          <a:p>
            <a:r>
              <a:rPr lang="en-US" smtClean="0">
                <a:ea typeface="ＭＳ Ｐゴシック" pitchFamily="34" charset="-128"/>
              </a:rPr>
              <a:t>Doctor’s effort to end malnutrition in Africa</a:t>
            </a:r>
          </a:p>
          <a:p>
            <a:r>
              <a:rPr lang="en-US" smtClean="0">
                <a:ea typeface="ＭＳ Ｐゴシック" pitchFamily="34" charset="-128"/>
              </a:rPr>
              <a:t>A nonprofit organization using the American pantry staple to end malnutrition in Africa </a:t>
            </a:r>
          </a:p>
          <a:p>
            <a:endParaRPr lang="en-US" smtClean="0">
              <a:ea typeface="ＭＳ Ｐゴシック" pitchFamily="34" charset="-128"/>
            </a:endParaRPr>
          </a:p>
        </p:txBody>
      </p:sp>
      <p:pic>
        <p:nvPicPr>
          <p:cNvPr id="17412" name="Picture 4" descr="D:\User Data\Desktop\chapter_04_ope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673350"/>
            <a:ext cx="50387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ea typeface="ＭＳ Ｐゴシック" pitchFamily="34" charset="-128"/>
              </a:rPr>
              <a:t>What is malnutrition?</a:t>
            </a:r>
          </a:p>
        </p:txBody>
      </p:sp>
      <p:sp>
        <p:nvSpPr>
          <p:cNvPr id="18435" name="Content Placeholder 2"/>
          <p:cNvSpPr>
            <a:spLocks noGrp="1"/>
          </p:cNvSpPr>
          <p:nvPr>
            <p:ph idx="1"/>
          </p:nvPr>
        </p:nvSpPr>
        <p:spPr>
          <a:xfrm>
            <a:off x="457200" y="1371600"/>
            <a:ext cx="3657600" cy="2057400"/>
          </a:xfrm>
        </p:spPr>
        <p:txBody>
          <a:bodyPr/>
          <a:lstStyle/>
          <a:p>
            <a:r>
              <a:rPr lang="en-US" smtClean="0">
                <a:ea typeface="ＭＳ Ｐゴシック" pitchFamily="34" charset="-128"/>
              </a:rPr>
              <a:t>A medical condition resulting from the lack of essential nutrients in the diet</a:t>
            </a:r>
          </a:p>
          <a:p>
            <a:r>
              <a:rPr lang="en-US" smtClean="0">
                <a:ea typeface="ＭＳ Ｐゴシック" pitchFamily="34" charset="-128"/>
              </a:rPr>
              <a:t>Often, but not always, associated with starvation</a:t>
            </a:r>
          </a:p>
          <a:p>
            <a:endParaRPr lang="en-US" smtClean="0">
              <a:ea typeface="ＭＳ Ｐゴシック" pitchFamily="34" charset="-128"/>
            </a:endParaRPr>
          </a:p>
          <a:p>
            <a:endParaRPr lang="en-US" smtClean="0">
              <a:ea typeface="ＭＳ Ｐゴシック" pitchFamily="34" charset="-128"/>
            </a:endParaRPr>
          </a:p>
        </p:txBody>
      </p:sp>
      <p:pic>
        <p:nvPicPr>
          <p:cNvPr id="18436" name="Picture 4" descr="D:\User Data\Desktop\unnumbered_04_p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14450"/>
            <a:ext cx="42672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ea typeface="ＭＳ Ｐゴシック" pitchFamily="34" charset="-128"/>
              </a:rPr>
              <a:t>Malnutrition around the world</a:t>
            </a:r>
          </a:p>
        </p:txBody>
      </p:sp>
      <p:sp>
        <p:nvSpPr>
          <p:cNvPr id="19459" name="Content Placeholder 2"/>
          <p:cNvSpPr>
            <a:spLocks noGrp="1"/>
          </p:cNvSpPr>
          <p:nvPr>
            <p:ph idx="1"/>
          </p:nvPr>
        </p:nvSpPr>
        <p:spPr/>
        <p:txBody>
          <a:bodyPr/>
          <a:lstStyle/>
          <a:p>
            <a:pPr marL="0" indent="0">
              <a:buFont typeface="Arial" pitchFamily="34" charset="0"/>
              <a:buNone/>
              <a:defRPr/>
            </a:pPr>
            <a:endParaRPr lang="en-US" b="1" dirty="0" smtClean="0">
              <a:solidFill>
                <a:srgbClr val="FF0000"/>
              </a:solidFill>
              <a:ea typeface="ＭＳ Ｐゴシック" pitchFamily="34" charset="-128"/>
            </a:endParaRPr>
          </a:p>
          <a:p>
            <a:pPr>
              <a:defRPr/>
            </a:pPr>
            <a:r>
              <a:rPr lang="en-US" dirty="0" smtClean="0">
                <a:ea typeface="ＭＳ Ｐゴシック" pitchFamily="34" charset="-128"/>
              </a:rPr>
              <a:t>Number one killer of children around the world</a:t>
            </a:r>
          </a:p>
          <a:p>
            <a:pPr marL="0" indent="0">
              <a:defRPr/>
            </a:pPr>
            <a:endParaRPr lang="en-US" dirty="0" smtClean="0">
              <a:ea typeface="ＭＳ Ｐゴシック" pitchFamily="34" charset="-128"/>
            </a:endParaRPr>
          </a:p>
          <a:p>
            <a:pPr>
              <a:defRPr/>
            </a:pPr>
            <a:r>
              <a:rPr lang="en-US" dirty="0" smtClean="0">
                <a:ea typeface="ＭＳ Ｐゴシック" pitchFamily="34" charset="-128"/>
              </a:rPr>
              <a:t>More die each year than the number who die from AIDS, tuberculosis, and malaria </a:t>
            </a:r>
            <a:r>
              <a:rPr lang="en-US" b="1" dirty="0" smtClean="0">
                <a:ea typeface="ＭＳ Ｐゴシック" pitchFamily="34" charset="-128"/>
              </a:rPr>
              <a:t>combined</a:t>
            </a: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ea typeface="ＭＳ Ｐゴシック" pitchFamily="34" charset="-128"/>
              </a:rPr>
              <a:t>Malnutrition around the world</a:t>
            </a:r>
          </a:p>
        </p:txBody>
      </p:sp>
      <p:sp>
        <p:nvSpPr>
          <p:cNvPr id="20483" name="Content Placeholder 2"/>
          <p:cNvSpPr>
            <a:spLocks noGrp="1"/>
          </p:cNvSpPr>
          <p:nvPr>
            <p:ph idx="1"/>
          </p:nvPr>
        </p:nvSpPr>
        <p:spPr>
          <a:xfrm>
            <a:off x="457200" y="1219200"/>
            <a:ext cx="8229600" cy="4525963"/>
          </a:xfrm>
        </p:spPr>
        <p:txBody>
          <a:bodyPr/>
          <a:lstStyle/>
          <a:p>
            <a:r>
              <a:rPr lang="en-US" smtClean="0">
                <a:ea typeface="ＭＳ Ｐゴシック" pitchFamily="34" charset="-128"/>
              </a:rPr>
              <a:t>Most deaths occur in sub-Saharan Africa</a:t>
            </a:r>
          </a:p>
          <a:p>
            <a:pPr lvl="1"/>
            <a:r>
              <a:rPr lang="en-US" smtClean="0">
                <a:ea typeface="ＭＳ Ｐゴシック" pitchFamily="34" charset="-128"/>
              </a:rPr>
              <a:t>Poverty is endemic</a:t>
            </a:r>
          </a:p>
          <a:p>
            <a:pPr lvl="1"/>
            <a:r>
              <a:rPr lang="en-US" smtClean="0">
                <a:ea typeface="ＭＳ Ｐゴシック" pitchFamily="34" charset="-128"/>
              </a:rPr>
              <a:t>Food is scarce most of the year</a:t>
            </a:r>
          </a:p>
          <a:p>
            <a:endParaRPr lang="en-US" smtClean="0">
              <a:ea typeface="ＭＳ Ｐゴシック" pitchFamily="34" charset="-128"/>
            </a:endParaRPr>
          </a:p>
          <a:p>
            <a:endParaRPr lang="en-US" smtClean="0">
              <a:ea typeface="ＭＳ Ｐゴシック" pitchFamily="34" charset="-128"/>
            </a:endParaRPr>
          </a:p>
        </p:txBody>
      </p:sp>
      <p:pic>
        <p:nvPicPr>
          <p:cNvPr id="20484" name="Picture 4" descr="D:\User Data\Desktop\infographic_04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56388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ea typeface="ＭＳ Ｐゴシック" pitchFamily="34" charset="-128"/>
              </a:rPr>
              <a:t>Why does lack of food lead to malnutrition?</a:t>
            </a:r>
          </a:p>
        </p:txBody>
      </p:sp>
      <p:sp>
        <p:nvSpPr>
          <p:cNvPr id="21507" name="Content Placeholder 2"/>
          <p:cNvSpPr>
            <a:spLocks noGrp="1"/>
          </p:cNvSpPr>
          <p:nvPr>
            <p:ph idx="1"/>
          </p:nvPr>
        </p:nvSpPr>
        <p:spPr/>
        <p:txBody>
          <a:bodyPr/>
          <a:lstStyle/>
          <a:p>
            <a:r>
              <a:rPr lang="en-US" smtClean="0">
                <a:ea typeface="ＭＳ Ｐゴシック" pitchFamily="34" charset="-128"/>
              </a:rPr>
              <a:t>Food contains </a:t>
            </a:r>
            <a:r>
              <a:rPr lang="en-US" b="1" smtClean="0">
                <a:ea typeface="ＭＳ Ｐゴシック" pitchFamily="34" charset="-128"/>
              </a:rPr>
              <a:t>nutrients</a:t>
            </a:r>
          </a:p>
          <a:p>
            <a:r>
              <a:rPr lang="en-US" b="1" smtClean="0">
                <a:ea typeface="ＭＳ Ｐゴシック" pitchFamily="34" charset="-128"/>
              </a:rPr>
              <a:t>Nutrients</a:t>
            </a:r>
            <a:endParaRPr lang="en-US" smtClean="0">
              <a:ea typeface="ＭＳ Ｐゴシック" pitchFamily="34" charset="-128"/>
            </a:endParaRPr>
          </a:p>
          <a:p>
            <a:pPr lvl="1"/>
            <a:r>
              <a:rPr lang="en-US" smtClean="0">
                <a:ea typeface="ＭＳ Ｐゴシック" pitchFamily="34" charset="-128"/>
              </a:rPr>
              <a:t>The chemical building blocks our bodies need to live, grow, and repair themselves</a:t>
            </a:r>
          </a:p>
          <a:p>
            <a:pPr lvl="1"/>
            <a:r>
              <a:rPr lang="en-US" smtClean="0">
                <a:ea typeface="ＭＳ Ｐゴシック" pitchFamily="34" charset="-128"/>
              </a:rPr>
              <a:t>Provide energy</a:t>
            </a:r>
          </a:p>
          <a:p>
            <a:r>
              <a:rPr lang="en-US" b="1" smtClean="0">
                <a:ea typeface="ＭＳ Ｐゴシック" pitchFamily="34" charset="-128"/>
              </a:rPr>
              <a:t>Energy</a:t>
            </a:r>
            <a:r>
              <a:rPr lang="en-US" smtClean="0">
                <a:ea typeface="ＭＳ Ｐゴシック" pitchFamily="34" charset="-128"/>
              </a:rPr>
              <a:t> is the ability to do work </a:t>
            </a:r>
          </a:p>
          <a:p>
            <a:pPr lvl="1"/>
            <a:r>
              <a:rPr lang="en-US" smtClean="0">
                <a:ea typeface="ＭＳ Ｐゴシック" pitchFamily="34" charset="-128"/>
              </a:rPr>
              <a:t>Powers our activities</a:t>
            </a:r>
          </a:p>
          <a:p>
            <a:pPr lvl="1"/>
            <a:r>
              <a:rPr lang="en-US" smtClean="0">
                <a:ea typeface="ＭＳ Ｐゴシック" pitchFamily="34" charset="-128"/>
              </a:rPr>
              <a:t>Helps build complex muscles</a:t>
            </a:r>
            <a:endParaRPr lang="en-US" b="1" smtClean="0">
              <a:ea typeface="ＭＳ Ｐゴシック" pitchFamily="34" charset="-128"/>
            </a:endParaRPr>
          </a:p>
          <a:p>
            <a:pPr lvl="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ea typeface="ＭＳ Ｐゴシック" pitchFamily="34" charset="-128"/>
              </a:rPr>
              <a:t> </a:t>
            </a:r>
            <a:r>
              <a:rPr lang="en-US" b="1" smtClean="0">
                <a:ea typeface="ＭＳ Ｐゴシック" pitchFamily="34" charset="-128"/>
              </a:rPr>
              <a:t>Macronutrients </a:t>
            </a:r>
            <a:endParaRPr lang="en-US" smtClean="0">
              <a:ea typeface="ＭＳ Ｐゴシック" pitchFamily="34" charset="-128"/>
            </a:endParaRPr>
          </a:p>
        </p:txBody>
      </p:sp>
      <p:sp>
        <p:nvSpPr>
          <p:cNvPr id="22531" name="Content Placeholder 2"/>
          <p:cNvSpPr>
            <a:spLocks noGrp="1"/>
          </p:cNvSpPr>
          <p:nvPr>
            <p:ph idx="1"/>
          </p:nvPr>
        </p:nvSpPr>
        <p:spPr>
          <a:xfrm>
            <a:off x="533400" y="1219200"/>
            <a:ext cx="7620000" cy="4572000"/>
          </a:xfrm>
        </p:spPr>
        <p:txBody>
          <a:bodyPr/>
          <a:lstStyle/>
          <a:p>
            <a:pPr eaLnBrk="1" hangingPunct="1"/>
            <a:endParaRPr lang="en-US" smtClean="0">
              <a:ea typeface="ＭＳ Ｐゴシック" pitchFamily="34" charset="-128"/>
            </a:endParaRPr>
          </a:p>
          <a:p>
            <a:pPr eaLnBrk="1" hangingPunct="1"/>
            <a:r>
              <a:rPr lang="en-US" smtClean="0">
                <a:ea typeface="ＭＳ Ｐゴシック" pitchFamily="34" charset="-128"/>
              </a:rPr>
              <a:t>Nutrients that  organisms must ingest in </a:t>
            </a:r>
            <a:r>
              <a:rPr lang="en-US" u="sng" smtClean="0">
                <a:ea typeface="ＭＳ Ｐゴシック" pitchFamily="34" charset="-128"/>
              </a:rPr>
              <a:t>large amounts</a:t>
            </a:r>
            <a:r>
              <a:rPr lang="en-US" smtClean="0">
                <a:ea typeface="ＭＳ Ｐゴシック" pitchFamily="34" charset="-128"/>
              </a:rPr>
              <a:t> to maintain health</a:t>
            </a:r>
          </a:p>
          <a:p>
            <a:pPr eaLnBrk="1" hangingPunct="1"/>
            <a:endParaRPr lang="en-US" smtClean="0">
              <a:ea typeface="ＭＳ Ｐゴシック" pitchFamily="34" charset="-128"/>
            </a:endParaRPr>
          </a:p>
          <a:p>
            <a:pPr eaLnBrk="1" hangingPunct="1"/>
            <a:r>
              <a:rPr lang="en-US" smtClean="0">
                <a:ea typeface="ＭＳ Ｐゴシック" pitchFamily="34" charset="-128"/>
              </a:rPr>
              <a:t>Carbohydrates, proteins, lipids (fats) </a:t>
            </a:r>
          </a:p>
          <a:p>
            <a:pPr eaLnBrk="1" hangingPunct="1">
              <a:buFont typeface="Arial" pitchFamily="34" charset="0"/>
              <a:buNone/>
            </a:pPr>
            <a:endParaRPr lang="en-US" baseline="3000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9570</TotalTime>
  <Words>1252</Words>
  <Application>Microsoft Office PowerPoint</Application>
  <PresentationFormat>On-screen Show (4:3)</PresentationFormat>
  <Paragraphs>180</Paragraphs>
  <Slides>33</Slides>
  <Notes>15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Blank Presentation</vt:lpstr>
      <vt:lpstr>PowerPoint Presentation</vt:lpstr>
      <vt:lpstr>Chapter 4</vt:lpstr>
      <vt:lpstr>Driving Questions</vt:lpstr>
      <vt:lpstr>The Peanut Butter Project</vt:lpstr>
      <vt:lpstr>What is malnutrition?</vt:lpstr>
      <vt:lpstr>Malnutrition around the world</vt:lpstr>
      <vt:lpstr>Malnutrition around the world</vt:lpstr>
      <vt:lpstr>Why does lack of food lead to malnutrition?</vt:lpstr>
      <vt:lpstr> Macronutrients </vt:lpstr>
      <vt:lpstr>Food provides macronutrients</vt:lpstr>
      <vt:lpstr>Food provides macronutrients</vt:lpstr>
      <vt:lpstr>Food provides macronutrients</vt:lpstr>
      <vt:lpstr>Macronutrients are large molecules </vt:lpstr>
      <vt:lpstr>Macronutrients: proteins </vt:lpstr>
      <vt:lpstr>Macronutrients: carbohydrates</vt:lpstr>
      <vt:lpstr>Macronutrients: fats</vt:lpstr>
      <vt:lpstr>Nucleic acids</vt:lpstr>
      <vt:lpstr>Essential nutrients</vt:lpstr>
      <vt:lpstr>Complete foods</vt:lpstr>
      <vt:lpstr>Malnutrition</vt:lpstr>
      <vt:lpstr>What is digestion?</vt:lpstr>
      <vt:lpstr>Metabolism</vt:lpstr>
      <vt:lpstr>Metabolism</vt:lpstr>
      <vt:lpstr>Metabolism: enzymes</vt:lpstr>
      <vt:lpstr>Metabolism: enzymes</vt:lpstr>
      <vt:lpstr>Metabolism: micronutrients</vt:lpstr>
      <vt:lpstr>Micronutrients</vt:lpstr>
      <vt:lpstr>Micronutrients</vt:lpstr>
      <vt:lpstr>Micronutrients</vt:lpstr>
      <vt:lpstr>The Peanut Butter Project</vt:lpstr>
      <vt:lpstr>The Peanut Butter Project</vt:lpstr>
      <vt:lpstr>A balanced diet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Owner</dc:creator>
  <cp:lastModifiedBy>hbadmin</cp:lastModifiedBy>
  <cp:revision>97</cp:revision>
  <dcterms:created xsi:type="dcterms:W3CDTF">2014-02-23T21:49:34Z</dcterms:created>
  <dcterms:modified xsi:type="dcterms:W3CDTF">2014-04-06T14:25:23Z</dcterms:modified>
</cp:coreProperties>
</file>