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 id="2147483665" r:id="rId2"/>
  </p:sldMasterIdLst>
  <p:notesMasterIdLst>
    <p:notesMasterId r:id="rId36"/>
  </p:notesMasterIdLst>
  <p:sldIdLst>
    <p:sldId id="281" r:id="rId3"/>
    <p:sldId id="256" r:id="rId4"/>
    <p:sldId id="282" r:id="rId5"/>
    <p:sldId id="257" r:id="rId6"/>
    <p:sldId id="288" r:id="rId7"/>
    <p:sldId id="287" r:id="rId8"/>
    <p:sldId id="289" r:id="rId9"/>
    <p:sldId id="258" r:id="rId10"/>
    <p:sldId id="259" r:id="rId11"/>
    <p:sldId id="290" r:id="rId12"/>
    <p:sldId id="261" r:id="rId13"/>
    <p:sldId id="262" r:id="rId14"/>
    <p:sldId id="263" r:id="rId15"/>
    <p:sldId id="291" r:id="rId16"/>
    <p:sldId id="292" r:id="rId17"/>
    <p:sldId id="277" r:id="rId18"/>
    <p:sldId id="264" r:id="rId19"/>
    <p:sldId id="260" r:id="rId20"/>
    <p:sldId id="268" r:id="rId21"/>
    <p:sldId id="267" r:id="rId22"/>
    <p:sldId id="269" r:id="rId23"/>
    <p:sldId id="279" r:id="rId24"/>
    <p:sldId id="271" r:id="rId25"/>
    <p:sldId id="270" r:id="rId26"/>
    <p:sldId id="284" r:id="rId27"/>
    <p:sldId id="272" r:id="rId28"/>
    <p:sldId id="285" r:id="rId29"/>
    <p:sldId id="273" r:id="rId30"/>
    <p:sldId id="275" r:id="rId31"/>
    <p:sldId id="276" r:id="rId32"/>
    <p:sldId id="286" r:id="rId33"/>
    <p:sldId id="293" r:id="rId34"/>
    <p:sldId id="294"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ndy Malone" initials="" lastIdx="1" clrIdx="0"/>
  <p:cmAuthor id="1" name="Maria" initials="M" lastIdx="3"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752" autoAdjust="0"/>
  </p:normalViewPr>
  <p:slideViewPr>
    <p:cSldViewPr>
      <p:cViewPr>
        <p:scale>
          <a:sx n="75" d="100"/>
          <a:sy n="75" d="100"/>
        </p:scale>
        <p:origin x="-7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904DB2B1-8C57-47F8-A755-B0AD47FAB562}" type="datetimeFigureOut">
              <a:rPr lang="en-US"/>
              <a:pPr>
                <a:defRPr/>
              </a:pPr>
              <a:t>4/6/2014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B91A2B21-2BEF-4DB9-84B0-6D4F7785DA75}" type="slidenum">
              <a:rPr lang="en-US"/>
              <a:pPr>
                <a:defRPr/>
              </a:pPr>
              <a:t>‹#›</a:t>
            </a:fld>
            <a:endParaRPr lang="en-US"/>
          </a:p>
        </p:txBody>
      </p:sp>
    </p:spTree>
    <p:extLst>
      <p:ext uri="{BB962C8B-B14F-4D97-AF65-F5344CB8AC3E}">
        <p14:creationId xmlns:p14="http://schemas.microsoft.com/office/powerpoint/2010/main" val="37429957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E0D8BD0-1D60-475D-B769-308ED322CFBF}" type="slidenum">
              <a:rPr lang="en-US" smtClean="0">
                <a:solidFill>
                  <a:srgbClr val="000000"/>
                </a:solidFill>
              </a:rPr>
              <a:pPr eaLnBrk="1" hangingPunct="1"/>
              <a:t>1</a:t>
            </a:fld>
            <a:endParaRPr lang="en-US" smtClean="0">
              <a:solidFill>
                <a:srgbClr val="000000"/>
              </a:solidFill>
            </a:endParaRPr>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Energy in the universe is neither created nor destroyed, but is converted from one form to another. Stored potential energy, for example, can be converted to kinetic energy, as the cyclist illustrates. </a:t>
            </a:r>
          </a:p>
          <a:p>
            <a:endParaRPr lang="en-US" smtClean="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A9A4A98-3A27-418A-A34D-3C54796C3A04}" type="slidenum">
              <a:rPr lang="en-US" smtClean="0"/>
              <a:pPr eaLnBrk="1" hangingPunct="1"/>
              <a:t>14</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pitchFamily="34" charset="0"/>
                <a:ea typeface="ＭＳ Ｐゴシック" pitchFamily="34" charset="-128"/>
              </a:rPr>
              <a:t>From the energy bar to the spinning wheels, energy is converted from one form to another.  With every conversion, some energy is lost as heat.</a:t>
            </a:r>
            <a:endParaRPr lang="en-US" smtClean="0">
              <a:ea typeface="ＭＳ Ｐゴシック" pitchFamily="34" charset="-128"/>
            </a:endParaRP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4E2A5742-0D09-415A-A420-D3B804B89614}" type="slidenum">
              <a:rPr lang="en-US" smtClean="0"/>
              <a:pPr eaLnBrk="1" hangingPunct="1"/>
              <a:t>17</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8E9814E2-C286-4696-862E-DABA22DBC537}" type="slidenum">
              <a:rPr lang="en-US" smtClean="0"/>
              <a:pPr eaLnBrk="1" hangingPunct="1"/>
              <a:t>20</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pitchFamily="34" charset="0"/>
                <a:ea typeface="ＭＳ Ｐゴシック" pitchFamily="34" charset="-128"/>
              </a:rPr>
              <a:t>Plants and other photosynthesizers use the energy of sunlight to make the molecule glucose using carbon dioxide as a source of carbon.  In the process, water molecules are split and oxygen is given off as a by-product.</a:t>
            </a:r>
            <a:endParaRPr lang="en-US" smtClean="0">
              <a:latin typeface="Arial" pitchFamily="34" charset="0"/>
              <a:ea typeface="ＭＳ Ｐゴシック" pitchFamily="34" charset="-128"/>
              <a:sym typeface="Wingdings" pitchFamily="2" charset="2"/>
            </a:endParaRPr>
          </a:p>
          <a:p>
            <a:endParaRPr lang="en-US" smtClean="0">
              <a:ea typeface="ＭＳ Ｐゴシック" pitchFamily="34" charset="-128"/>
            </a:endParaRP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69E80E3-658A-4FCA-97E0-C0097A929242}" type="slidenum">
              <a:rPr lang="en-US" smtClean="0"/>
              <a:pPr eaLnBrk="1" hangingPunct="1"/>
              <a:t>21</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Chloroplast: the organelle in plant and algae cells where photosynthesis occurs.</a:t>
            </a:r>
          </a:p>
          <a:p>
            <a:endParaRPr lang="en-US" dirty="0" smtClean="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D93188A1-8988-4C91-ADCA-FD4B54AF95E9}" type="slidenum">
              <a:rPr lang="en-US" smtClean="0"/>
              <a:pPr eaLnBrk="1" hangingPunct="1"/>
              <a:t>23</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FC5B6A3-8902-4E70-A2A1-E2B2556110AC}" type="slidenum">
              <a:rPr lang="en-US" smtClean="0"/>
              <a:pPr eaLnBrk="1" hangingPunct="1"/>
              <a:t>28</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latin typeface="Arial" pitchFamily="34" charset="0"/>
                <a:ea typeface="ＭＳ Ｐゴシック" pitchFamily="34" charset="-128"/>
                <a:sym typeface="Wingdings" pitchFamily="2" charset="2"/>
              </a:rPr>
              <a:t>When red and blue photons of sunlight hit chlorophyll during the light (</a:t>
            </a:r>
            <a:r>
              <a:rPr lang="ja-JP" altLang="en-US" smtClean="0">
                <a:latin typeface="Arial" pitchFamily="34" charset="0"/>
                <a:ea typeface="ＭＳ Ｐゴシック" pitchFamily="34" charset="-128"/>
                <a:sym typeface="Wingdings" pitchFamily="2" charset="2"/>
              </a:rPr>
              <a:t>“</a:t>
            </a:r>
            <a:r>
              <a:rPr lang="en-US" altLang="ja-JP" smtClean="0">
                <a:latin typeface="Arial" pitchFamily="34" charset="0"/>
                <a:ea typeface="ＭＳ Ｐゴシック" pitchFamily="34" charset="-128"/>
                <a:sym typeface="Wingdings" pitchFamily="2" charset="2"/>
              </a:rPr>
              <a:t>photo</a:t>
            </a:r>
            <a:r>
              <a:rPr lang="ja-JP" altLang="en-US" smtClean="0">
                <a:latin typeface="Arial" pitchFamily="34" charset="0"/>
                <a:ea typeface="ＭＳ Ｐゴシック" pitchFamily="34" charset="-128"/>
                <a:sym typeface="Wingdings" pitchFamily="2" charset="2"/>
              </a:rPr>
              <a:t>”</a:t>
            </a:r>
            <a:r>
              <a:rPr lang="en-US" altLang="ja-JP" smtClean="0">
                <a:latin typeface="Arial" pitchFamily="34" charset="0"/>
                <a:ea typeface="ＭＳ Ｐゴシック" pitchFamily="34" charset="-128"/>
                <a:sym typeface="Wingdings" pitchFamily="2" charset="2"/>
              </a:rPr>
              <a:t>) reactions, the electrons in its atoms become excited. </a:t>
            </a:r>
            <a:endParaRPr lang="en-US" smtClean="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9EDD954-BCFC-4E80-853E-A330230865B2}" type="slidenum">
              <a:rPr lang="en-US" smtClean="0"/>
              <a:pPr eaLnBrk="1" hangingPunct="1"/>
              <a:t>29</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Sugar is glucose, the building block of carbohydrates.</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851EFA9-A74C-48E9-A584-3FA13151D061}" type="slidenum">
              <a:rPr lang="en-US" smtClean="0"/>
              <a:pPr eaLnBrk="1" hangingPunct="1"/>
              <a:t>30</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Extracting fuel from algae is also less energy intensive than extraction from other biofuel sources. To make ethanol, for instance, farmers typically start with corn, which requires more energy to grow than algae. </a:t>
            </a:r>
          </a:p>
          <a:p>
            <a:endParaRPr lang="en-US" smtClean="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DC8CAC0-EB0B-48B7-8D0F-7640E548A1D8}" type="slidenum">
              <a:rPr lang="en-US" smtClean="0"/>
              <a:pPr eaLnBrk="1" hangingPunct="1"/>
              <a:t>32</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ACAA3A54-7532-4FF2-9CC2-691F7D6FB9EF}" type="slidenum">
              <a:rPr lang="en-US" smtClean="0"/>
              <a:pPr eaLnBrk="1" hangingPunct="1"/>
              <a:t>33</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future of fuel: Scientists hope to make algae into the next global energy source. </a:t>
            </a:r>
          </a:p>
          <a:p>
            <a:endParaRPr lang="en-US" smtClean="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8EB1A6A-BE95-4D33-ABF9-46EEA111B308}" type="slidenum">
              <a:rPr lang="en-US" smtClean="0"/>
              <a:pPr eaLnBrk="1" hangingPunct="1"/>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ea typeface="ＭＳ Ｐゴシック" pitchFamily="34" charset="-128"/>
              </a:rPr>
              <a:t>Photo bioluminescent algae glow in the tide along a beach. </a:t>
            </a:r>
          </a:p>
          <a:p>
            <a:endParaRPr lang="en-US" b="1" i="1" dirty="0" smtClean="0">
              <a:ea typeface="ＭＳ Ｐゴシック" pitchFamily="34" charset="-128"/>
            </a:endParaRPr>
          </a:p>
          <a:p>
            <a:r>
              <a:rPr lang="en-US" dirty="0" smtClean="0">
                <a:ea typeface="ＭＳ Ｐゴシック" pitchFamily="34" charset="-128"/>
              </a:rPr>
              <a:t>The oil that microalgae produce is very similar to common vegetable oil. It accumulates inside the microbes</a:t>
            </a:r>
            <a:r>
              <a:rPr lang="en-US" altLang="en-US" dirty="0" smtClean="0">
                <a:ea typeface="ＭＳ Ｐゴシック" pitchFamily="34" charset="-128"/>
              </a:rPr>
              <a:t>’</a:t>
            </a:r>
            <a:r>
              <a:rPr lang="en-US" dirty="0" smtClean="0">
                <a:ea typeface="ＭＳ Ｐゴシック" pitchFamily="34" charset="-128"/>
              </a:rPr>
              <a:t> tiny cells, and once extracted, it can be processed to make biodiesel.</a:t>
            </a:r>
          </a:p>
          <a:p>
            <a:endParaRPr lang="en-US" dirty="0" smtClean="0">
              <a:ea typeface="ＭＳ Ｐゴシック" pitchFamily="34" charset="-128"/>
            </a:endParaRPr>
          </a:p>
          <a:p>
            <a:endParaRPr lang="en-US" dirty="0" smtClean="0">
              <a:ea typeface="ＭＳ Ｐゴシック" pitchFamily="34" charset="-128"/>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1D5B2035-CC3A-4BD8-9AE6-C42879B539F7}" type="slidenum">
              <a:rPr lang="en-US" smtClean="0"/>
              <a:pPr eaLnBrk="1" hangingPunct="1"/>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gasoline used to power cars begins as oil formed deep in the ground over millions of years. The United States depends heavily on oil recovered from other countries for its fuel supply. </a:t>
            </a:r>
          </a:p>
          <a:p>
            <a:endParaRPr lang="en-US" smtClean="0">
              <a:ea typeface="ＭＳ Ｐゴシック" pitchFamily="34" charset="-128"/>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2D5182FD-D943-4221-AA34-710FF1EA48DF}" type="slidenum">
              <a:rPr lang="en-US" smtClean="0"/>
              <a:pPr eaLnBrk="1" hangingPunct="1"/>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United States is the largest consumer of fossil fuels. Fossil fuels are considered nonrenewable because they take millions of years to create by natural processes. </a:t>
            </a:r>
          </a:p>
          <a:p>
            <a:endParaRPr lang="en-US" smtClean="0">
              <a:ea typeface="ＭＳ Ｐゴシック" pitchFamily="34" charset="-128"/>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56DFF730-2A6B-4B8E-A087-29D9E1CEDBE3}" type="slidenum">
              <a:rPr lang="en-US" smtClean="0"/>
              <a:pPr eaLnBrk="1" hangingPunct="1"/>
              <a:t>6</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The United States must produce 36 billion gallons of renewable fuels by 2022, of which 21 billion gallons must be advanced biofuels. </a:t>
            </a:r>
          </a:p>
          <a:p>
            <a:endParaRPr lang="en-US" smtClean="0">
              <a:ea typeface="ＭＳ Ｐゴシック" pitchFamily="34" charset="-128"/>
            </a:endParaRP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E2677E17-81E4-4AB6-BE1C-D4CBA24B6A02}" type="slidenum">
              <a:rPr lang="en-US" smtClean="0"/>
              <a:pPr eaLnBrk="1" hangingPunct="1"/>
              <a:t>7</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3B63814-B432-4061-89C9-CFA21C096CD5}" type="slidenum">
              <a:rPr lang="en-US" smtClean="0"/>
              <a:pPr eaLnBrk="1" hangingPunct="1"/>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ea typeface="ＭＳ Ｐゴシック" pitchFamily="34" charset="-128"/>
            </a:endParaRPr>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025801C0-E5D0-4B75-87D4-D66B3FFF265F}" type="slidenum">
              <a:rPr lang="en-US" smtClean="0"/>
              <a:pPr eaLnBrk="1" hangingPunct="1"/>
              <a:t>10</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mtClean="0">
                <a:ea typeface="ＭＳ Ｐゴシック" pitchFamily="34" charset="-128"/>
              </a:rPr>
              <a:t>Algae capture energy in their molecules.</a:t>
            </a:r>
          </a:p>
          <a:p>
            <a:endParaRPr lang="en-US" smtClean="0">
              <a:ea typeface="ＭＳ Ｐゴシック" pitchFamily="34" charset="-128"/>
            </a:endParaRPr>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79A0BBE4-4534-4130-B12D-CD40D81FAF97}" type="slidenum">
              <a:rPr lang="en-US" smtClean="0"/>
              <a:pPr eaLnBrk="1" hangingPunct="1"/>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D3E96FF-073A-4434-B134-CA5C478A217C}" type="datetimeFigureOut">
              <a:rPr lang="en-US"/>
              <a:pPr>
                <a:defRPr/>
              </a:pPr>
              <a:t>4/6/2014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733456-9DDC-451C-81DB-B025954256A0}" type="slidenum">
              <a:rPr lang="en-US"/>
              <a:pPr>
                <a:defRPr/>
              </a:pPr>
              <a:t>‹#›</a:t>
            </a:fld>
            <a:endParaRPr lang="en-US"/>
          </a:p>
        </p:txBody>
      </p:sp>
    </p:spTree>
    <p:extLst>
      <p:ext uri="{BB962C8B-B14F-4D97-AF65-F5344CB8AC3E}">
        <p14:creationId xmlns:p14="http://schemas.microsoft.com/office/powerpoint/2010/main" val="434750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AEBFE5D-42D5-4C34-87D8-A968D7C425B3}" type="datetimeFigureOut">
              <a:rPr lang="en-US"/>
              <a:pPr>
                <a:defRPr/>
              </a:pPr>
              <a:t>4/6/2014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47370FA-898C-4E8C-9C6E-FD3FD78D7D53}" type="slidenum">
              <a:rPr lang="en-US"/>
              <a:pPr>
                <a:defRPr/>
              </a:pPr>
              <a:t>‹#›</a:t>
            </a:fld>
            <a:endParaRPr lang="en-US"/>
          </a:p>
        </p:txBody>
      </p:sp>
    </p:spTree>
    <p:extLst>
      <p:ext uri="{BB962C8B-B14F-4D97-AF65-F5344CB8AC3E}">
        <p14:creationId xmlns:p14="http://schemas.microsoft.com/office/powerpoint/2010/main" val="4128929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37E77F4-633A-4E23-B597-3C8399EA93CC}" type="datetimeFigureOut">
              <a:rPr lang="en-US"/>
              <a:pPr>
                <a:defRPr/>
              </a:pPr>
              <a:t>4/6/2014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5E86F1E-1631-43DB-9564-0812A7B761D1}" type="slidenum">
              <a:rPr lang="en-US"/>
              <a:pPr>
                <a:defRPr/>
              </a:pPr>
              <a:t>‹#›</a:t>
            </a:fld>
            <a:endParaRPr lang="en-US"/>
          </a:p>
        </p:txBody>
      </p:sp>
    </p:spTree>
    <p:extLst>
      <p:ext uri="{BB962C8B-B14F-4D97-AF65-F5344CB8AC3E}">
        <p14:creationId xmlns:p14="http://schemas.microsoft.com/office/powerpoint/2010/main" val="4239394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54CD0293-51D5-40E1-B9B3-55D7698BCC85}" type="slidenum">
              <a:rPr lang="en-US"/>
              <a:pPr>
                <a:defRPr/>
              </a:pPr>
              <a:t>‹#›</a:t>
            </a:fld>
            <a:endParaRPr lang="en-US"/>
          </a:p>
        </p:txBody>
      </p:sp>
    </p:spTree>
    <p:extLst>
      <p:ext uri="{BB962C8B-B14F-4D97-AF65-F5344CB8AC3E}">
        <p14:creationId xmlns:p14="http://schemas.microsoft.com/office/powerpoint/2010/main" val="10156291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18091D79-996C-45EF-801D-2C548376D565}" type="slidenum">
              <a:rPr lang="en-US"/>
              <a:pPr>
                <a:defRPr/>
              </a:pPr>
              <a:t>‹#›</a:t>
            </a:fld>
            <a:endParaRPr lang="en-US"/>
          </a:p>
        </p:txBody>
      </p:sp>
    </p:spTree>
    <p:extLst>
      <p:ext uri="{BB962C8B-B14F-4D97-AF65-F5344CB8AC3E}">
        <p14:creationId xmlns:p14="http://schemas.microsoft.com/office/powerpoint/2010/main" val="3110356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F5196180-CA44-4A9F-A10B-B3D63BA98417}" type="slidenum">
              <a:rPr lang="en-US"/>
              <a:pPr>
                <a:defRPr/>
              </a:pPr>
              <a:t>‹#›</a:t>
            </a:fld>
            <a:endParaRPr lang="en-US"/>
          </a:p>
        </p:txBody>
      </p:sp>
    </p:spTree>
    <p:extLst>
      <p:ext uri="{BB962C8B-B14F-4D97-AF65-F5344CB8AC3E}">
        <p14:creationId xmlns:p14="http://schemas.microsoft.com/office/powerpoint/2010/main" val="8379620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57FAA0FD-4952-4127-8C27-873C294C108C}" type="slidenum">
              <a:rPr lang="en-US"/>
              <a:pPr>
                <a:defRPr/>
              </a:pPr>
              <a:t>‹#›</a:t>
            </a:fld>
            <a:endParaRPr lang="en-US"/>
          </a:p>
        </p:txBody>
      </p:sp>
    </p:spTree>
    <p:extLst>
      <p:ext uri="{BB962C8B-B14F-4D97-AF65-F5344CB8AC3E}">
        <p14:creationId xmlns:p14="http://schemas.microsoft.com/office/powerpoint/2010/main" val="1599372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8" name="Footer Placeholder 7"/>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1" hangingPunct="1">
              <a:defRPr>
                <a:latin typeface="Arial" pitchFamily="34" charset="0"/>
              </a:defRPr>
            </a:lvl1pPr>
          </a:lstStyle>
          <a:p>
            <a:pPr>
              <a:defRPr/>
            </a:pPr>
            <a:fld id="{FBC06E36-AAAA-40F2-8E48-E78D25EF4901}" type="slidenum">
              <a:rPr lang="en-US"/>
              <a:pPr>
                <a:defRPr/>
              </a:pPr>
              <a:t>‹#›</a:t>
            </a:fld>
            <a:endParaRPr lang="en-US"/>
          </a:p>
        </p:txBody>
      </p:sp>
    </p:spTree>
    <p:extLst>
      <p:ext uri="{BB962C8B-B14F-4D97-AF65-F5344CB8AC3E}">
        <p14:creationId xmlns:p14="http://schemas.microsoft.com/office/powerpoint/2010/main" val="1439834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4" name="Footer Placeholder 3"/>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a:latin typeface="Arial" pitchFamily="34" charset="0"/>
              </a:defRPr>
            </a:lvl1pPr>
          </a:lstStyle>
          <a:p>
            <a:pPr>
              <a:defRPr/>
            </a:pPr>
            <a:fld id="{D8872088-2C85-4C87-8060-55442D8D813D}" type="slidenum">
              <a:rPr lang="en-US"/>
              <a:pPr>
                <a:defRPr/>
              </a:pPr>
              <a:t>‹#›</a:t>
            </a:fld>
            <a:endParaRPr lang="en-US"/>
          </a:p>
        </p:txBody>
      </p:sp>
    </p:spTree>
    <p:extLst>
      <p:ext uri="{BB962C8B-B14F-4D97-AF65-F5344CB8AC3E}">
        <p14:creationId xmlns:p14="http://schemas.microsoft.com/office/powerpoint/2010/main" val="16543738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3" name="Footer Placeholder 2"/>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1" hangingPunct="1">
              <a:defRPr>
                <a:latin typeface="Arial" pitchFamily="34" charset="0"/>
              </a:defRPr>
            </a:lvl1pPr>
          </a:lstStyle>
          <a:p>
            <a:pPr>
              <a:defRPr/>
            </a:pPr>
            <a:fld id="{E8B50BF1-4892-4C60-88B5-E3FE6B34AEE7}" type="slidenum">
              <a:rPr lang="en-US"/>
              <a:pPr>
                <a:defRPr/>
              </a:pPr>
              <a:t>‹#›</a:t>
            </a:fld>
            <a:endParaRPr lang="en-US"/>
          </a:p>
        </p:txBody>
      </p:sp>
    </p:spTree>
    <p:extLst>
      <p:ext uri="{BB962C8B-B14F-4D97-AF65-F5344CB8AC3E}">
        <p14:creationId xmlns:p14="http://schemas.microsoft.com/office/powerpoint/2010/main" val="2818527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1F0D78B3-53F7-4B79-A84F-1EA4BE75FE21}" type="slidenum">
              <a:rPr lang="en-US"/>
              <a:pPr>
                <a:defRPr/>
              </a:pPr>
              <a:t>‹#›</a:t>
            </a:fld>
            <a:endParaRPr lang="en-US"/>
          </a:p>
        </p:txBody>
      </p:sp>
    </p:spTree>
    <p:extLst>
      <p:ext uri="{BB962C8B-B14F-4D97-AF65-F5344CB8AC3E}">
        <p14:creationId xmlns:p14="http://schemas.microsoft.com/office/powerpoint/2010/main" val="1798129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E1D5CD3D-F7FD-432B-8D5B-45631C9289FF}" type="datetimeFigureOut">
              <a:rPr lang="en-US"/>
              <a:pPr>
                <a:defRPr/>
              </a:pPr>
              <a:t>4/6/2014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073FA2-A85C-46E0-87F0-D267E016C822}" type="slidenum">
              <a:rPr lang="en-US"/>
              <a:pPr>
                <a:defRPr/>
              </a:pPr>
              <a:t>‹#›</a:t>
            </a:fld>
            <a:endParaRPr lang="en-US"/>
          </a:p>
        </p:txBody>
      </p:sp>
    </p:spTree>
    <p:extLst>
      <p:ext uri="{BB962C8B-B14F-4D97-AF65-F5344CB8AC3E}">
        <p14:creationId xmlns:p14="http://schemas.microsoft.com/office/powerpoint/2010/main" val="14086397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6" name="Footer Placeholder 5"/>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1" hangingPunct="1">
              <a:defRPr>
                <a:latin typeface="Arial" pitchFamily="34" charset="0"/>
              </a:defRPr>
            </a:lvl1pPr>
          </a:lstStyle>
          <a:p>
            <a:pPr>
              <a:defRPr/>
            </a:pPr>
            <a:fld id="{D92D148E-4E44-45F9-9B0F-5E78F457523C}" type="slidenum">
              <a:rPr lang="en-US"/>
              <a:pPr>
                <a:defRPr/>
              </a:pPr>
              <a:t>‹#›</a:t>
            </a:fld>
            <a:endParaRPr lang="en-US"/>
          </a:p>
        </p:txBody>
      </p:sp>
    </p:spTree>
    <p:extLst>
      <p:ext uri="{BB962C8B-B14F-4D97-AF65-F5344CB8AC3E}">
        <p14:creationId xmlns:p14="http://schemas.microsoft.com/office/powerpoint/2010/main" val="29281004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AC2D4F8D-87F4-48FF-AEE9-D2DEC6774C66}" type="slidenum">
              <a:rPr lang="en-US"/>
              <a:pPr>
                <a:defRPr/>
              </a:pPr>
              <a:t>‹#›</a:t>
            </a:fld>
            <a:endParaRPr lang="en-US"/>
          </a:p>
        </p:txBody>
      </p:sp>
    </p:spTree>
    <p:extLst>
      <p:ext uri="{BB962C8B-B14F-4D97-AF65-F5344CB8AC3E}">
        <p14:creationId xmlns:p14="http://schemas.microsoft.com/office/powerpoint/2010/main" val="12208269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eaLnBrk="1" hangingPunct="1">
              <a:defRPr>
                <a:latin typeface="Arial" charset="0"/>
              </a:defRPr>
            </a:lvl1pPr>
          </a:lstStyle>
          <a:p>
            <a:pPr>
              <a:defRPr/>
            </a:pPr>
            <a:endParaRPr lang="en-US"/>
          </a:p>
        </p:txBody>
      </p:sp>
      <p:sp>
        <p:nvSpPr>
          <p:cNvPr id="5" name="Footer Placeholder 4"/>
          <p:cNvSpPr>
            <a:spLocks noGrp="1"/>
          </p:cNvSpPr>
          <p:nvPr>
            <p:ph type="ftr" sz="quarter" idx="11"/>
          </p:nvPr>
        </p:nvSpPr>
        <p:spPr/>
        <p:txBody>
          <a:bodyPr/>
          <a:lstStyle>
            <a:lvl1pPr eaLnBrk="1" hangingPunct="1">
              <a:defRPr>
                <a:latin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1" hangingPunct="1">
              <a:defRPr>
                <a:latin typeface="Arial" pitchFamily="34" charset="0"/>
              </a:defRPr>
            </a:lvl1pPr>
          </a:lstStyle>
          <a:p>
            <a:pPr>
              <a:defRPr/>
            </a:pPr>
            <a:fld id="{9D79B912-2253-436D-8AA5-537331DB57EA}" type="slidenum">
              <a:rPr lang="en-US"/>
              <a:pPr>
                <a:defRPr/>
              </a:pPr>
              <a:t>‹#›</a:t>
            </a:fld>
            <a:endParaRPr lang="en-US"/>
          </a:p>
        </p:txBody>
      </p:sp>
    </p:spTree>
    <p:extLst>
      <p:ext uri="{BB962C8B-B14F-4D97-AF65-F5344CB8AC3E}">
        <p14:creationId xmlns:p14="http://schemas.microsoft.com/office/powerpoint/2010/main" val="1249440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E40C8C-4897-487F-BB19-5E40AAC6ADA5}" type="datetimeFigureOut">
              <a:rPr lang="en-US"/>
              <a:pPr>
                <a:defRPr/>
              </a:pPr>
              <a:t>4/6/2014</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45E31B-F127-497A-A03C-BCA8AAD3A779}" type="slidenum">
              <a:rPr lang="en-US"/>
              <a:pPr>
                <a:defRPr/>
              </a:pPr>
              <a:t>‹#›</a:t>
            </a:fld>
            <a:endParaRPr lang="en-US"/>
          </a:p>
        </p:txBody>
      </p:sp>
    </p:spTree>
    <p:extLst>
      <p:ext uri="{BB962C8B-B14F-4D97-AF65-F5344CB8AC3E}">
        <p14:creationId xmlns:p14="http://schemas.microsoft.com/office/powerpoint/2010/main" val="1967818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2C9F9E2-6997-4593-9764-BA5D82EB76DB}" type="datetimeFigureOut">
              <a:rPr lang="en-US"/>
              <a:pPr>
                <a:defRPr/>
              </a:pPr>
              <a:t>4/6/2014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5C57A5C-16D0-4914-BEE5-FC47F60522F9}" type="slidenum">
              <a:rPr lang="en-US"/>
              <a:pPr>
                <a:defRPr/>
              </a:pPr>
              <a:t>‹#›</a:t>
            </a:fld>
            <a:endParaRPr lang="en-US"/>
          </a:p>
        </p:txBody>
      </p:sp>
    </p:spTree>
    <p:extLst>
      <p:ext uri="{BB962C8B-B14F-4D97-AF65-F5344CB8AC3E}">
        <p14:creationId xmlns:p14="http://schemas.microsoft.com/office/powerpoint/2010/main" val="1375473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ACB2AD72-4677-4270-98FC-98565E058E8D}" type="datetimeFigureOut">
              <a:rPr lang="en-US"/>
              <a:pPr>
                <a:defRPr/>
              </a:pPr>
              <a:t>4/6/2014</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CEB686B-A6BD-48EE-927F-7B7F595DA8B6}" type="slidenum">
              <a:rPr lang="en-US"/>
              <a:pPr>
                <a:defRPr/>
              </a:pPr>
              <a:t>‹#›</a:t>
            </a:fld>
            <a:endParaRPr lang="en-US"/>
          </a:p>
        </p:txBody>
      </p:sp>
    </p:spTree>
    <p:extLst>
      <p:ext uri="{BB962C8B-B14F-4D97-AF65-F5344CB8AC3E}">
        <p14:creationId xmlns:p14="http://schemas.microsoft.com/office/powerpoint/2010/main" val="10406515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6260D01-E34C-4563-99C5-FEB762DFC69F}" type="datetimeFigureOut">
              <a:rPr lang="en-US"/>
              <a:pPr>
                <a:defRPr/>
              </a:pPr>
              <a:t>4/6/2014</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EA6D41-4243-4AFD-8280-EB1653F64D21}" type="slidenum">
              <a:rPr lang="en-US"/>
              <a:pPr>
                <a:defRPr/>
              </a:pPr>
              <a:t>‹#›</a:t>
            </a:fld>
            <a:endParaRPr lang="en-US"/>
          </a:p>
        </p:txBody>
      </p:sp>
    </p:spTree>
    <p:extLst>
      <p:ext uri="{BB962C8B-B14F-4D97-AF65-F5344CB8AC3E}">
        <p14:creationId xmlns:p14="http://schemas.microsoft.com/office/powerpoint/2010/main" val="2665745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DCCBF13-D9C6-4632-A2EA-98895BEC73B5}" type="datetimeFigureOut">
              <a:rPr lang="en-US"/>
              <a:pPr>
                <a:defRPr/>
              </a:pPr>
              <a:t>4/6/2014</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1FB3D84-09F6-428E-A031-5DF748D0740C}" type="slidenum">
              <a:rPr lang="en-US"/>
              <a:pPr>
                <a:defRPr/>
              </a:pPr>
              <a:t>‹#›</a:t>
            </a:fld>
            <a:endParaRPr lang="en-US"/>
          </a:p>
        </p:txBody>
      </p:sp>
    </p:spTree>
    <p:extLst>
      <p:ext uri="{BB962C8B-B14F-4D97-AF65-F5344CB8AC3E}">
        <p14:creationId xmlns:p14="http://schemas.microsoft.com/office/powerpoint/2010/main" val="2728826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F17C8B1-0863-46E6-8C8A-5DB35F6DA837}" type="datetimeFigureOut">
              <a:rPr lang="en-US"/>
              <a:pPr>
                <a:defRPr/>
              </a:pPr>
              <a:t>4/6/2014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CD5C4C-0865-4374-8348-FAC036C8BFD9}" type="slidenum">
              <a:rPr lang="en-US"/>
              <a:pPr>
                <a:defRPr/>
              </a:pPr>
              <a:t>‹#›</a:t>
            </a:fld>
            <a:endParaRPr lang="en-US"/>
          </a:p>
        </p:txBody>
      </p:sp>
    </p:spTree>
    <p:extLst>
      <p:ext uri="{BB962C8B-B14F-4D97-AF65-F5344CB8AC3E}">
        <p14:creationId xmlns:p14="http://schemas.microsoft.com/office/powerpoint/2010/main" val="2983664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3EC4D6F-4EFC-45CE-A263-988A7FA578E0}" type="datetimeFigureOut">
              <a:rPr lang="en-US"/>
              <a:pPr>
                <a:defRPr/>
              </a:pPr>
              <a:t>4/6/2014</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E1C55AF-299F-4F5B-9410-BED312A842A1}" type="slidenum">
              <a:rPr lang="en-US"/>
              <a:pPr>
                <a:defRPr/>
              </a:pPr>
              <a:t>‹#›</a:t>
            </a:fld>
            <a:endParaRPr lang="en-US"/>
          </a:p>
        </p:txBody>
      </p:sp>
    </p:spTree>
    <p:extLst>
      <p:ext uri="{BB962C8B-B14F-4D97-AF65-F5344CB8AC3E}">
        <p14:creationId xmlns:p14="http://schemas.microsoft.com/office/powerpoint/2010/main" val="157581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0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DD76318C-8BC8-4FD0-91F3-24FE976CDEC1}" type="datetimeFigureOut">
              <a:rPr lang="en-US"/>
              <a:pPr>
                <a:defRPr/>
              </a:pPr>
              <a:t>4/6/2014</a:t>
            </a:fld>
            <a:endParaRPr lang="en-US"/>
          </a:p>
        </p:txBody>
      </p:sp>
      <p:sp>
        <p:nvSpPr>
          <p:cNvPr id="450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ea typeface="+mn-ea"/>
                <a:cs typeface="+mn-cs"/>
              </a:defRPr>
            </a:lvl1pPr>
          </a:lstStyle>
          <a:p>
            <a:pPr>
              <a:defRPr/>
            </a:pPr>
            <a:endParaRPr lang="en-US"/>
          </a:p>
        </p:txBody>
      </p:sp>
      <p:sp>
        <p:nvSpPr>
          <p:cNvPr id="450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06C98B1-A996-4255-844E-F6B354408B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8" r:id="rId1"/>
    <p:sldLayoutId id="2147484019" r:id="rId2"/>
    <p:sldLayoutId id="2147484020" r:id="rId3"/>
    <p:sldLayoutId id="2147484021" r:id="rId4"/>
    <p:sldLayoutId id="2147484022" r:id="rId5"/>
    <p:sldLayoutId id="2147484023" r:id="rId6"/>
    <p:sldLayoutId id="2147484024" r:id="rId7"/>
    <p:sldLayoutId id="2147484025" r:id="rId8"/>
    <p:sldLayoutId id="2147484026" r:id="rId9"/>
    <p:sldLayoutId id="2147484027" r:id="rId10"/>
    <p:sldLayoutId id="2147484028"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pitchFamily="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pitchFamily="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defRPr>
            </a:lvl1pPr>
          </a:lstStyle>
          <a:p>
            <a:pPr>
              <a:defRPr/>
            </a:pPr>
            <a:fld id="{692E5EE1-0C6A-4BFB-AA43-E53EE6D4DE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1"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1" charset="0"/>
        </a:defRPr>
      </a:lvl6pPr>
      <a:lvl7pPr marL="914400" algn="ctr" rtl="0" fontAlgn="base">
        <a:spcBef>
          <a:spcPct val="0"/>
        </a:spcBef>
        <a:spcAft>
          <a:spcPct val="0"/>
        </a:spcAft>
        <a:defRPr sz="4400">
          <a:solidFill>
            <a:schemeClr val="tx2"/>
          </a:solidFill>
          <a:latin typeface="Times" pitchFamily="1" charset="0"/>
        </a:defRPr>
      </a:lvl7pPr>
      <a:lvl8pPr marL="1371600" algn="ctr" rtl="0" fontAlgn="base">
        <a:spcBef>
          <a:spcPct val="0"/>
        </a:spcBef>
        <a:spcAft>
          <a:spcPct val="0"/>
        </a:spcAft>
        <a:defRPr sz="4400">
          <a:solidFill>
            <a:schemeClr val="tx2"/>
          </a:solidFill>
          <a:latin typeface="Times" pitchFamily="1" charset="0"/>
        </a:defRPr>
      </a:lvl8pPr>
      <a:lvl9pPr marL="1828800" algn="ctr" rtl="0" fontAlgn="base">
        <a:spcBef>
          <a:spcPct val="0"/>
        </a:spcBef>
        <a:spcAft>
          <a:spcPct val="0"/>
        </a:spcAft>
        <a:defRPr sz="4400">
          <a:solidFill>
            <a:schemeClr val="tx2"/>
          </a:solidFill>
          <a:latin typeface="Times"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4338" name="Rectangle 4"/>
          <p:cNvSpPr>
            <a:spLocks noGrp="1" noChangeArrowheads="1"/>
          </p:cNvSpPr>
          <p:nvPr/>
        </p:nvSpPr>
        <p:spPr bwMode="auto">
          <a:xfrm>
            <a:off x="495300" y="1447800"/>
            <a:ext cx="8153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lnSpc>
                <a:spcPct val="120000"/>
              </a:lnSpc>
            </a:pPr>
            <a:r>
              <a:rPr lang="en-US" sz="4400" b="1">
                <a:solidFill>
                  <a:srgbClr val="FFFFFE"/>
                </a:solidFill>
                <a:latin typeface="Verdana" pitchFamily="34" charset="0"/>
              </a:rPr>
              <a:t>Biology for a</a:t>
            </a:r>
          </a:p>
          <a:p>
            <a:pPr algn="ctr" eaLnBrk="0" hangingPunct="0">
              <a:lnSpc>
                <a:spcPct val="120000"/>
              </a:lnSpc>
            </a:pPr>
            <a:r>
              <a:rPr lang="en-US" sz="4400" b="1">
                <a:solidFill>
                  <a:srgbClr val="FFFFFE"/>
                </a:solidFill>
                <a:latin typeface="Verdana" pitchFamily="34" charset="0"/>
              </a:rPr>
              <a:t>Changing World</a:t>
            </a:r>
            <a:endParaRPr lang="en-US" sz="3400" b="1">
              <a:solidFill>
                <a:srgbClr val="FFFFFE"/>
              </a:solidFill>
              <a:latin typeface="Verdana" pitchFamily="34" charset="0"/>
            </a:endParaRPr>
          </a:p>
          <a:p>
            <a:pPr algn="ctr" eaLnBrk="0" hangingPunct="0">
              <a:lnSpc>
                <a:spcPct val="120000"/>
              </a:lnSpc>
            </a:pPr>
            <a:r>
              <a:rPr lang="en-US" sz="2400" b="1">
                <a:solidFill>
                  <a:srgbClr val="FFFFFE"/>
                </a:solidFill>
                <a:latin typeface="Verdana" pitchFamily="34" charset="0"/>
              </a:rPr>
              <a:t>SECOND EDITION</a:t>
            </a:r>
            <a:endParaRPr lang="en-US" sz="4400">
              <a:solidFill>
                <a:srgbClr val="FFFFFE"/>
              </a:solidFill>
              <a:latin typeface="Times" charset="0"/>
            </a:endParaRPr>
          </a:p>
        </p:txBody>
      </p:sp>
      <p:sp>
        <p:nvSpPr>
          <p:cNvPr id="14339" name="Rectangle 5"/>
          <p:cNvSpPr>
            <a:spLocks noGrp="1" noChangeArrowheads="1"/>
          </p:cNvSpPr>
          <p:nvPr/>
        </p:nvSpPr>
        <p:spPr bwMode="auto">
          <a:xfrm>
            <a:off x="1447800" y="4191000"/>
            <a:ext cx="6400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800" b="1">
                <a:solidFill>
                  <a:srgbClr val="FFFFFE"/>
                </a:solidFill>
                <a:latin typeface="Verdana" pitchFamily="34" charset="0"/>
              </a:rPr>
              <a:t>Lecture PowerPoint</a:t>
            </a:r>
          </a:p>
          <a:p>
            <a:pPr algn="ctr" eaLnBrk="0" hangingPunct="0"/>
            <a:r>
              <a:rPr lang="en-US" sz="2800" b="1">
                <a:solidFill>
                  <a:srgbClr val="FFFFFE"/>
                </a:solidFill>
                <a:latin typeface="Verdana" pitchFamily="34" charset="0"/>
              </a:rPr>
              <a:t>CHAPTER 5</a:t>
            </a:r>
          </a:p>
          <a:p>
            <a:pPr algn="ctr" eaLnBrk="0" hangingPunct="0">
              <a:lnSpc>
                <a:spcPct val="120000"/>
              </a:lnSpc>
            </a:pPr>
            <a:r>
              <a:rPr lang="en-US" sz="2800">
                <a:solidFill>
                  <a:srgbClr val="FFFFFE"/>
                </a:solidFill>
                <a:latin typeface="Verdana" pitchFamily="34" charset="0"/>
              </a:rPr>
              <a:t>Energy Flow and Photosynthesis</a:t>
            </a:r>
            <a:endParaRPr lang="en-US" sz="2800">
              <a:solidFill>
                <a:srgbClr val="FFFFFE"/>
              </a:solidFill>
              <a:latin typeface="Times" charset="0"/>
            </a:endParaRPr>
          </a:p>
        </p:txBody>
      </p:sp>
      <p:sp>
        <p:nvSpPr>
          <p:cNvPr id="14340" name="Text Box 6"/>
          <p:cNvSpPr txBox="1">
            <a:spLocks noChangeArrowheads="1"/>
          </p:cNvSpPr>
          <p:nvPr/>
        </p:nvSpPr>
        <p:spPr bwMode="auto">
          <a:xfrm>
            <a:off x="3886200" y="6248400"/>
            <a:ext cx="50292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a:r>
              <a:rPr lang="en-US" sz="1200" b="1">
                <a:solidFill>
                  <a:srgbClr val="FFFFFE"/>
                </a:solidFill>
                <a:latin typeface="Verdana" pitchFamily="34" charset="0"/>
              </a:rPr>
              <a:t>Copyright © 2014 by W. H. Freeman and Company</a:t>
            </a:r>
          </a:p>
        </p:txBody>
      </p:sp>
      <p:sp>
        <p:nvSpPr>
          <p:cNvPr id="14341" name="Text Box 7"/>
          <p:cNvSpPr txBox="1">
            <a:spLocks noChangeArrowheads="1"/>
          </p:cNvSpPr>
          <p:nvPr/>
        </p:nvSpPr>
        <p:spPr bwMode="auto">
          <a:xfrm>
            <a:off x="762000" y="14478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sz="2000">
                <a:solidFill>
                  <a:srgbClr val="FFFFFE"/>
                </a:solidFill>
                <a:latin typeface="Verdana" pitchFamily="34" charset="0"/>
              </a:rPr>
              <a:t> </a:t>
            </a:r>
            <a:endParaRPr lang="en-US">
              <a:solidFill>
                <a:srgbClr val="FFFFFE"/>
              </a:solidFill>
              <a:latin typeface="Verdana" pitchFamily="34" charset="0"/>
            </a:endParaRPr>
          </a:p>
          <a:p>
            <a:pPr algn="ctr"/>
            <a:endParaRPr lang="en-US" sz="1600">
              <a:solidFill>
                <a:srgbClr val="FFFFFE"/>
              </a:solidFill>
              <a:latin typeface="Times" charset="0"/>
            </a:endParaRPr>
          </a:p>
        </p:txBody>
      </p:sp>
      <p:sp>
        <p:nvSpPr>
          <p:cNvPr id="14342" name="Rectangle 11"/>
          <p:cNvSpPr>
            <a:spLocks noGrp="1" noChangeArrowheads="1"/>
          </p:cNvSpPr>
          <p:nvPr/>
        </p:nvSpPr>
        <p:spPr bwMode="auto">
          <a:xfrm>
            <a:off x="152400" y="914400"/>
            <a:ext cx="8839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eaLnBrk="0" hangingPunct="0"/>
            <a:r>
              <a:rPr lang="en-US" sz="2200">
                <a:solidFill>
                  <a:srgbClr val="FFFFFE"/>
                </a:solidFill>
              </a:rPr>
              <a:t>Michèle Shuster • Janet Vigna • Gunjan Sinha • Matthew Tontonoz</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Energy basics</a:t>
            </a:r>
          </a:p>
        </p:txBody>
      </p:sp>
      <p:sp>
        <p:nvSpPr>
          <p:cNvPr id="23555" name="Content Placeholder 2"/>
          <p:cNvSpPr>
            <a:spLocks noGrp="1"/>
          </p:cNvSpPr>
          <p:nvPr>
            <p:ph idx="4294967295"/>
          </p:nvPr>
        </p:nvSpPr>
        <p:spPr>
          <a:xfrm>
            <a:off x="457200" y="2027238"/>
            <a:ext cx="8229600" cy="4525962"/>
          </a:xfrm>
        </p:spPr>
        <p:txBody>
          <a:bodyPr/>
          <a:lstStyle/>
          <a:p>
            <a:pPr eaLnBrk="1" hangingPunct="1">
              <a:lnSpc>
                <a:spcPct val="90000"/>
              </a:lnSpc>
            </a:pPr>
            <a:r>
              <a:rPr lang="en-US" sz="3000" dirty="0" smtClean="0">
                <a:latin typeface="Calibri" pitchFamily="34" charset="0"/>
                <a:ea typeface="ＭＳ Ｐゴシック" pitchFamily="34" charset="-128"/>
              </a:rPr>
              <a:t>Algae and plants get energy from sun</a:t>
            </a:r>
          </a:p>
          <a:p>
            <a:pPr eaLnBrk="1" hangingPunct="1">
              <a:lnSpc>
                <a:spcPct val="90000"/>
              </a:lnSpc>
            </a:pPr>
            <a:endParaRPr lang="en-US" sz="3000" dirty="0" smtClean="0">
              <a:latin typeface="Calibri" pitchFamily="34" charset="0"/>
              <a:ea typeface="ＭＳ Ｐゴシック" pitchFamily="34" charset="-128"/>
            </a:endParaRPr>
          </a:p>
          <a:p>
            <a:pPr eaLnBrk="1" hangingPunct="1">
              <a:lnSpc>
                <a:spcPct val="90000"/>
              </a:lnSpc>
            </a:pPr>
            <a:r>
              <a:rPr lang="en-US" sz="3000" dirty="0" smtClean="0">
                <a:latin typeface="Calibri" pitchFamily="34" charset="0"/>
                <a:ea typeface="ＭＳ Ｐゴシック" pitchFamily="34" charset="-128"/>
              </a:rPr>
              <a:t>Trap energy and store it in molecules</a:t>
            </a:r>
          </a:p>
          <a:p>
            <a:pPr eaLnBrk="1" hangingPunct="1">
              <a:lnSpc>
                <a:spcPct val="90000"/>
              </a:lnSpc>
            </a:pPr>
            <a:endParaRPr lang="en-US" sz="3000" dirty="0" smtClean="0">
              <a:latin typeface="Calibri" pitchFamily="34" charset="0"/>
              <a:ea typeface="ＭＳ Ｐゴシック" pitchFamily="34" charset="-128"/>
            </a:endParaRPr>
          </a:p>
          <a:p>
            <a:pPr eaLnBrk="1" hangingPunct="1">
              <a:lnSpc>
                <a:spcPct val="90000"/>
              </a:lnSpc>
            </a:pPr>
            <a:r>
              <a:rPr lang="en-US" sz="3000" dirty="0" smtClean="0">
                <a:latin typeface="Calibri" pitchFamily="34" charset="0"/>
                <a:ea typeface="ＭＳ Ｐゴシック" pitchFamily="34" charset="-128"/>
              </a:rPr>
              <a:t>Biofuel produces high in chemical energy</a:t>
            </a:r>
            <a:endParaRPr lang="en-US" sz="2600" dirty="0"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Energy basics</a:t>
            </a:r>
          </a:p>
        </p:txBody>
      </p:sp>
      <p:pic>
        <p:nvPicPr>
          <p:cNvPr id="24579" name="Picture 4" descr="D:\User Data\Desktop\infographic_05_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227138"/>
            <a:ext cx="7185025" cy="545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457200" y="76200"/>
            <a:ext cx="8229600" cy="990600"/>
          </a:xfrm>
        </p:spPr>
        <p:txBody>
          <a:bodyPr/>
          <a:lstStyle/>
          <a:p>
            <a:pPr eaLnBrk="1" hangingPunct="1"/>
            <a:r>
              <a:rPr lang="en-US" b="1" smtClean="0">
                <a:latin typeface="Calibri" pitchFamily="34" charset="0"/>
                <a:ea typeface="ＭＳ Ｐゴシック" pitchFamily="34" charset="-128"/>
              </a:rPr>
              <a:t>Energy is conserved</a:t>
            </a:r>
          </a:p>
        </p:txBody>
      </p:sp>
      <p:sp>
        <p:nvSpPr>
          <p:cNvPr id="25603" name="Content Placeholder 2"/>
          <p:cNvSpPr>
            <a:spLocks noGrp="1"/>
          </p:cNvSpPr>
          <p:nvPr>
            <p:ph idx="4294967295"/>
          </p:nvPr>
        </p:nvSpPr>
        <p:spPr>
          <a:xfrm>
            <a:off x="838200" y="1447800"/>
            <a:ext cx="7620000" cy="5029200"/>
          </a:xfrm>
        </p:spPr>
        <p:txBody>
          <a:bodyPr/>
          <a:lstStyle/>
          <a:p>
            <a:pPr eaLnBrk="1" hangingPunct="1"/>
            <a:r>
              <a:rPr lang="en-US" smtClean="0">
                <a:latin typeface="Calibri" pitchFamily="34" charset="0"/>
                <a:ea typeface="ＭＳ Ｐゴシック" pitchFamily="34" charset="-128"/>
              </a:rPr>
              <a:t>Energy cannot be created or destroyed  </a:t>
            </a:r>
          </a:p>
          <a:p>
            <a:pPr eaLnBrk="1" hangingPunct="1"/>
            <a:endParaRPr lang="en-US" smtClean="0">
              <a:latin typeface="Calibri" pitchFamily="34" charset="0"/>
              <a:ea typeface="ＭＳ Ｐゴシック" pitchFamily="34" charset="-128"/>
            </a:endParaRPr>
          </a:p>
          <a:p>
            <a:pPr eaLnBrk="1" hangingPunct="1"/>
            <a:r>
              <a:rPr lang="en-US" smtClean="0">
                <a:latin typeface="Calibri" pitchFamily="34" charset="0"/>
                <a:ea typeface="ＭＳ Ｐゴシック" pitchFamily="34" charset="-128"/>
              </a:rPr>
              <a:t>Energy can change form</a:t>
            </a:r>
          </a:p>
          <a:p>
            <a:pPr eaLnBrk="1" hangingPunct="1"/>
            <a:endParaRPr lang="en-US" smtClean="0">
              <a:latin typeface="Calibri" pitchFamily="34" charset="0"/>
              <a:ea typeface="ＭＳ Ｐゴシック" pitchFamily="34" charset="-128"/>
            </a:endParaRPr>
          </a:p>
          <a:p>
            <a:pPr eaLnBrk="1" hangingPunct="1"/>
            <a:r>
              <a:rPr lang="en-US" altLang="ja-JP" b="1" smtClean="0">
                <a:latin typeface="Calibri" pitchFamily="34" charset="0"/>
                <a:ea typeface="ＭＳ Ｐゴシック" pitchFamily="34" charset="-128"/>
              </a:rPr>
              <a:t>Conservation of energy</a:t>
            </a:r>
            <a:endParaRPr lang="en-US"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Energy is conserved</a:t>
            </a:r>
          </a:p>
        </p:txBody>
      </p:sp>
      <p:sp>
        <p:nvSpPr>
          <p:cNvPr id="26627" name="Content Placeholder 2"/>
          <p:cNvSpPr>
            <a:spLocks noGrp="1"/>
          </p:cNvSpPr>
          <p:nvPr>
            <p:ph idx="4294967295"/>
          </p:nvPr>
        </p:nvSpPr>
        <p:spPr>
          <a:xfrm>
            <a:off x="304800" y="1447800"/>
            <a:ext cx="8305800" cy="4876800"/>
          </a:xfrm>
        </p:spPr>
        <p:txBody>
          <a:bodyPr/>
          <a:lstStyle/>
          <a:p>
            <a:pPr eaLnBrk="1" hangingPunct="1"/>
            <a:r>
              <a:rPr lang="en-US" b="1" smtClean="0">
                <a:latin typeface="Calibri" pitchFamily="34" charset="0"/>
                <a:ea typeface="ＭＳ Ｐゴシック" pitchFamily="34" charset="-128"/>
              </a:rPr>
              <a:t>Potential energy - </a:t>
            </a:r>
            <a:r>
              <a:rPr lang="en-US" smtClean="0">
                <a:latin typeface="Calibri" pitchFamily="34" charset="0"/>
                <a:ea typeface="ＭＳ Ｐゴシック" pitchFamily="34" charset="-128"/>
              </a:rPr>
              <a:t>stored energy in the chemical bonds</a:t>
            </a:r>
          </a:p>
          <a:p>
            <a:pPr eaLnBrk="1" hangingPunct="1"/>
            <a:endParaRPr lang="en-US" smtClean="0">
              <a:latin typeface="Calibri" pitchFamily="34" charset="0"/>
              <a:ea typeface="ＭＳ Ｐゴシック" pitchFamily="34" charset="-128"/>
            </a:endParaRPr>
          </a:p>
          <a:p>
            <a:pPr eaLnBrk="1" hangingPunct="1"/>
            <a:r>
              <a:rPr lang="en-US" b="1" smtClean="0">
                <a:latin typeface="Calibri" pitchFamily="34" charset="0"/>
                <a:ea typeface="ＭＳ Ｐゴシック" pitchFamily="34" charset="-128"/>
              </a:rPr>
              <a:t>Kinetic energy </a:t>
            </a:r>
            <a:r>
              <a:rPr lang="en-US" b="1" i="1" smtClean="0">
                <a:latin typeface="Calibri" pitchFamily="34" charset="0"/>
                <a:ea typeface="ＭＳ Ｐゴシック" pitchFamily="34" charset="-128"/>
              </a:rPr>
              <a:t>- </a:t>
            </a:r>
            <a:r>
              <a:rPr lang="en-US" smtClean="0">
                <a:latin typeface="Calibri" pitchFamily="34" charset="0"/>
                <a:ea typeface="ＭＳ Ｐゴシック" pitchFamily="34" charset="-128"/>
              </a:rPr>
              <a:t>the energy of motion or movement</a:t>
            </a:r>
          </a:p>
          <a:p>
            <a:pPr eaLnBrk="1" hangingPunct="1"/>
            <a:endParaRPr lang="en-US" smtClean="0">
              <a:latin typeface="Calibri" pitchFamily="34" charset="0"/>
              <a:ea typeface="ＭＳ Ｐゴシック" pitchFamily="34" charset="-128"/>
            </a:endParaRPr>
          </a:p>
          <a:p>
            <a:pPr eaLnBrk="1" hangingPunct="1"/>
            <a:r>
              <a:rPr lang="en-US" b="1" smtClean="0">
                <a:latin typeface="Calibri" pitchFamily="34" charset="0"/>
                <a:ea typeface="ＭＳ Ｐゴシック" pitchFamily="34" charset="-128"/>
              </a:rPr>
              <a:t>Heat - </a:t>
            </a:r>
            <a:r>
              <a:rPr lang="en-US" smtClean="0">
                <a:latin typeface="Calibri" pitchFamily="34" charset="0"/>
                <a:ea typeface="ＭＳ Ｐゴシック" pitchFamily="34" charset="-128"/>
              </a:rPr>
              <a:t>the kinetic energy generated by random movement of molecules or atoms</a:t>
            </a:r>
          </a:p>
          <a:p>
            <a:pPr eaLnBrk="1" hangingPunct="1"/>
            <a:endParaRPr lang="en-US"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Energy is conserved</a:t>
            </a:r>
          </a:p>
        </p:txBody>
      </p:sp>
      <p:pic>
        <p:nvPicPr>
          <p:cNvPr id="27651" name="Picture 4" descr="D:\User Data\Desktop\infographic_05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 y="1143000"/>
            <a:ext cx="8534400"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Energy is conserved</a:t>
            </a:r>
          </a:p>
        </p:txBody>
      </p:sp>
      <p:sp>
        <p:nvSpPr>
          <p:cNvPr id="22531" name="Content Placeholder 2"/>
          <p:cNvSpPr>
            <a:spLocks noGrp="1"/>
          </p:cNvSpPr>
          <p:nvPr>
            <p:ph idx="4294967295"/>
          </p:nvPr>
        </p:nvSpPr>
        <p:spPr>
          <a:xfrm>
            <a:off x="152400" y="1752600"/>
            <a:ext cx="3124200" cy="3048000"/>
          </a:xfrm>
        </p:spPr>
        <p:txBody>
          <a:bodyPr/>
          <a:lstStyle/>
          <a:p>
            <a:pPr marL="0" indent="0" eaLnBrk="1" hangingPunct="1">
              <a:buFontTx/>
              <a:buNone/>
              <a:defRPr/>
            </a:pPr>
            <a:r>
              <a:rPr lang="en-US" sz="2800" dirty="0" smtClean="0">
                <a:latin typeface="Calibri" pitchFamily="34" charset="0"/>
                <a:cs typeface="Calibri" pitchFamily="34" charset="0"/>
              </a:rPr>
              <a:t>A cyclist </a:t>
            </a:r>
            <a:r>
              <a:rPr lang="en-US" sz="2800" dirty="0">
                <a:latin typeface="Calibri" pitchFamily="34" charset="0"/>
                <a:cs typeface="Calibri" pitchFamily="34" charset="0"/>
              </a:rPr>
              <a:t>takes in </a:t>
            </a:r>
            <a:r>
              <a:rPr lang="en-US" sz="2800" b="1" dirty="0" smtClean="0">
                <a:latin typeface="Calibri" pitchFamily="34" charset="0"/>
                <a:cs typeface="Calibri" pitchFamily="34" charset="0"/>
              </a:rPr>
              <a:t>potential </a:t>
            </a:r>
            <a:r>
              <a:rPr lang="en-US" sz="2800" b="1" dirty="0">
                <a:latin typeface="Calibri" pitchFamily="34" charset="0"/>
                <a:cs typeface="Calibri" pitchFamily="34" charset="0"/>
              </a:rPr>
              <a:t>chemical energy </a:t>
            </a:r>
            <a:r>
              <a:rPr lang="en-US" sz="2800" dirty="0">
                <a:latin typeface="Calibri" pitchFamily="34" charset="0"/>
                <a:cs typeface="Calibri" pitchFamily="34" charset="0"/>
              </a:rPr>
              <a:t>in the form of an energy bar </a:t>
            </a:r>
          </a:p>
          <a:p>
            <a:pPr marL="0" indent="0" eaLnBrk="1" hangingPunct="1">
              <a:buFontTx/>
              <a:buNone/>
              <a:defRPr/>
            </a:pPr>
            <a:endParaRPr lang="en-US" sz="2800" dirty="0">
              <a:cs typeface="+mn-cs"/>
            </a:endParaRPr>
          </a:p>
        </p:txBody>
      </p:sp>
      <p:pic>
        <p:nvPicPr>
          <p:cNvPr id="28676" name="Picture 5" descr="D:\User Data\Desktop\infographic_05_04.jpg"/>
          <p:cNvPicPr>
            <a:picLocks noChangeAspect="1" noChangeArrowheads="1"/>
          </p:cNvPicPr>
          <p:nvPr/>
        </p:nvPicPr>
        <p:blipFill>
          <a:blip r:embed="rId2">
            <a:extLst>
              <a:ext uri="{28A0092B-C50C-407E-A947-70E740481C1C}">
                <a14:useLocalDpi xmlns:a14="http://schemas.microsoft.com/office/drawing/2010/main" val="0"/>
              </a:ext>
            </a:extLst>
          </a:blip>
          <a:srcRect t="14340" r="68115" b="9296"/>
          <a:stretch>
            <a:fillRect/>
          </a:stretch>
        </p:blipFill>
        <p:spPr bwMode="auto">
          <a:xfrm>
            <a:off x="4521200" y="1600200"/>
            <a:ext cx="2971800" cy="460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Energy is conserved</a:t>
            </a:r>
          </a:p>
        </p:txBody>
      </p:sp>
      <p:sp>
        <p:nvSpPr>
          <p:cNvPr id="29699" name="Content Placeholder 2"/>
          <p:cNvSpPr>
            <a:spLocks noGrp="1"/>
          </p:cNvSpPr>
          <p:nvPr>
            <p:ph idx="4294967295"/>
          </p:nvPr>
        </p:nvSpPr>
        <p:spPr>
          <a:xfrm>
            <a:off x="152400" y="1752600"/>
            <a:ext cx="3124200" cy="3048000"/>
          </a:xfrm>
        </p:spPr>
        <p:txBody>
          <a:bodyPr/>
          <a:lstStyle/>
          <a:p>
            <a:pPr marL="0" indent="0" eaLnBrk="1" hangingPunct="1">
              <a:buFontTx/>
              <a:buNone/>
            </a:pPr>
            <a:r>
              <a:rPr lang="en-US" sz="2800" smtClean="0">
                <a:latin typeface="Calibri" pitchFamily="34" charset="0"/>
                <a:ea typeface="ＭＳ Ｐゴシック" pitchFamily="34" charset="-128"/>
              </a:rPr>
              <a:t>The cyclist digests the bar, chemical bonds are broken down, and stored </a:t>
            </a:r>
            <a:r>
              <a:rPr lang="en-US" sz="2800" b="1" smtClean="0">
                <a:latin typeface="Calibri" pitchFamily="34" charset="0"/>
                <a:ea typeface="ＭＳ Ｐゴシック" pitchFamily="34" charset="-128"/>
              </a:rPr>
              <a:t>potential energy </a:t>
            </a:r>
            <a:r>
              <a:rPr lang="en-US" sz="2800" smtClean="0">
                <a:latin typeface="Calibri" pitchFamily="34" charset="0"/>
                <a:ea typeface="ＭＳ Ｐゴシック" pitchFamily="34" charset="-128"/>
              </a:rPr>
              <a:t>is released</a:t>
            </a:r>
          </a:p>
        </p:txBody>
      </p:sp>
      <p:grpSp>
        <p:nvGrpSpPr>
          <p:cNvPr id="29700" name="Group 1"/>
          <p:cNvGrpSpPr>
            <a:grpSpLocks/>
          </p:cNvGrpSpPr>
          <p:nvPr/>
        </p:nvGrpSpPr>
        <p:grpSpPr bwMode="auto">
          <a:xfrm>
            <a:off x="4400550" y="1905000"/>
            <a:ext cx="3638550" cy="4546600"/>
            <a:chOff x="4000500" y="1828800"/>
            <a:chExt cx="3638550" cy="4546601"/>
          </a:xfrm>
        </p:grpSpPr>
        <p:pic>
          <p:nvPicPr>
            <p:cNvPr id="29701" name="Picture 5" descr="D:\User Data\Desktop\infographic_05_04.jpg"/>
            <p:cNvPicPr>
              <a:picLocks noChangeAspect="1" noChangeArrowheads="1"/>
            </p:cNvPicPr>
            <p:nvPr/>
          </p:nvPicPr>
          <p:blipFill>
            <a:blip r:embed="rId2">
              <a:extLst>
                <a:ext uri="{28A0092B-C50C-407E-A947-70E740481C1C}">
                  <a14:useLocalDpi xmlns:a14="http://schemas.microsoft.com/office/drawing/2010/main" val="0"/>
                </a:ext>
              </a:extLst>
            </a:blip>
            <a:srcRect l="34227" t="10359" r="34523" b="8604"/>
            <a:stretch>
              <a:fillRect/>
            </a:stretch>
          </p:blipFill>
          <p:spPr bwMode="auto">
            <a:xfrm>
              <a:off x="4267200" y="1828800"/>
              <a:ext cx="2667000" cy="447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descr="D:\User Data\Desktop\infographic_05_04.jpg"/>
            <p:cNvPicPr>
              <a:picLocks noChangeAspect="1" noChangeArrowheads="1"/>
            </p:cNvPicPr>
            <p:nvPr/>
          </p:nvPicPr>
          <p:blipFill>
            <a:blip r:embed="rId2">
              <a:extLst>
                <a:ext uri="{28A0092B-C50C-407E-A947-70E740481C1C}">
                  <a14:useLocalDpi xmlns:a14="http://schemas.microsoft.com/office/drawing/2010/main" val="0"/>
                </a:ext>
              </a:extLst>
            </a:blip>
            <a:srcRect l="56995" t="25352" r="25595" b="55769"/>
            <a:stretch>
              <a:fillRect/>
            </a:stretch>
          </p:blipFill>
          <p:spPr bwMode="auto">
            <a:xfrm>
              <a:off x="6153150" y="2616200"/>
              <a:ext cx="14859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descr="D:\User Data\Desktop\infographic_05_04.jpg"/>
            <p:cNvPicPr>
              <a:picLocks noChangeAspect="1" noChangeArrowheads="1"/>
            </p:cNvPicPr>
            <p:nvPr/>
          </p:nvPicPr>
          <p:blipFill>
            <a:blip r:embed="rId2">
              <a:extLst>
                <a:ext uri="{28A0092B-C50C-407E-A947-70E740481C1C}">
                  <a14:useLocalDpi xmlns:a14="http://schemas.microsoft.com/office/drawing/2010/main" val="0"/>
                </a:ext>
              </a:extLst>
            </a:blip>
            <a:srcRect l="31250" t="71626" r="34375" b="6734"/>
            <a:stretch>
              <a:fillRect/>
            </a:stretch>
          </p:blipFill>
          <p:spPr bwMode="auto">
            <a:xfrm>
              <a:off x="4000500" y="5181600"/>
              <a:ext cx="2933700"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Energy is conserved</a:t>
            </a:r>
          </a:p>
        </p:txBody>
      </p:sp>
      <p:sp>
        <p:nvSpPr>
          <p:cNvPr id="30723" name="Content Placeholder 2"/>
          <p:cNvSpPr>
            <a:spLocks noGrp="1"/>
          </p:cNvSpPr>
          <p:nvPr>
            <p:ph idx="4294967295"/>
          </p:nvPr>
        </p:nvSpPr>
        <p:spPr>
          <a:xfrm>
            <a:off x="228600" y="2133600"/>
            <a:ext cx="3200400" cy="2514600"/>
          </a:xfrm>
        </p:spPr>
        <p:txBody>
          <a:bodyPr/>
          <a:lstStyle/>
          <a:p>
            <a:pPr marL="0" indent="0" eaLnBrk="1" hangingPunct="1">
              <a:buFontTx/>
              <a:buNone/>
            </a:pPr>
            <a:r>
              <a:rPr lang="en-US" sz="2800" smtClean="0">
                <a:latin typeface="Calibri" pitchFamily="34" charset="0"/>
                <a:ea typeface="ＭＳ Ｐゴシック" pitchFamily="34" charset="-128"/>
              </a:rPr>
              <a:t>As the cyclist climbs a hill, potential energy is transformed  into   </a:t>
            </a:r>
            <a:r>
              <a:rPr lang="en-US" sz="2800" b="1" smtClean="0">
                <a:latin typeface="Calibri" pitchFamily="34" charset="0"/>
                <a:ea typeface="ＭＳ Ｐゴシック" pitchFamily="34" charset="-128"/>
              </a:rPr>
              <a:t>kinetic energy</a:t>
            </a:r>
            <a:r>
              <a:rPr lang="en-US" sz="2800" b="1" i="1" smtClean="0">
                <a:latin typeface="Calibri" pitchFamily="34" charset="0"/>
                <a:ea typeface="ＭＳ Ｐゴシック" pitchFamily="34" charset="-128"/>
              </a:rPr>
              <a:t> </a:t>
            </a:r>
            <a:r>
              <a:rPr lang="en-US" sz="2800" smtClean="0">
                <a:latin typeface="Calibri" pitchFamily="34" charset="0"/>
                <a:ea typeface="ＭＳ Ｐゴシック" pitchFamily="34" charset="-128"/>
              </a:rPr>
              <a:t>and </a:t>
            </a:r>
            <a:r>
              <a:rPr lang="en-US" sz="2800" b="1" smtClean="0">
                <a:latin typeface="Calibri" pitchFamily="34" charset="0"/>
                <a:ea typeface="ＭＳ Ｐゴシック" pitchFamily="34" charset="-128"/>
              </a:rPr>
              <a:t>heat</a:t>
            </a:r>
            <a:endParaRPr lang="en-US" sz="2800" smtClean="0">
              <a:latin typeface="Calibri" pitchFamily="34" charset="0"/>
              <a:ea typeface="ＭＳ Ｐゴシック" pitchFamily="34" charset="-128"/>
            </a:endParaRPr>
          </a:p>
        </p:txBody>
      </p:sp>
      <p:grpSp>
        <p:nvGrpSpPr>
          <p:cNvPr id="30724" name="Group 1"/>
          <p:cNvGrpSpPr>
            <a:grpSpLocks/>
          </p:cNvGrpSpPr>
          <p:nvPr/>
        </p:nvGrpSpPr>
        <p:grpSpPr bwMode="auto">
          <a:xfrm>
            <a:off x="4495800" y="1524000"/>
            <a:ext cx="3352800" cy="4918075"/>
            <a:chOff x="4495800" y="1524000"/>
            <a:chExt cx="3352800" cy="4918075"/>
          </a:xfrm>
        </p:grpSpPr>
        <p:pic>
          <p:nvPicPr>
            <p:cNvPr id="30725" name="Picture 5" descr="D:\User Data\Desktop\infographic_05_04.jpg"/>
            <p:cNvPicPr>
              <a:picLocks noChangeAspect="1" noChangeArrowheads="1"/>
            </p:cNvPicPr>
            <p:nvPr/>
          </p:nvPicPr>
          <p:blipFill>
            <a:blip r:embed="rId3">
              <a:extLst>
                <a:ext uri="{28A0092B-C50C-407E-A947-70E740481C1C}">
                  <a14:useLocalDpi xmlns:a14="http://schemas.microsoft.com/office/drawing/2010/main" val="0"/>
                </a:ext>
              </a:extLst>
            </a:blip>
            <a:srcRect l="65179" t="10849"/>
            <a:stretch>
              <a:fillRect/>
            </a:stretch>
          </p:blipFill>
          <p:spPr bwMode="auto">
            <a:xfrm>
              <a:off x="4876800" y="1524000"/>
              <a:ext cx="2971800"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Picture 6" descr="D:\User Data\Desktop\infographic_05_04.jpg"/>
            <p:cNvPicPr>
              <a:picLocks noChangeAspect="1" noChangeArrowheads="1"/>
            </p:cNvPicPr>
            <p:nvPr/>
          </p:nvPicPr>
          <p:blipFill>
            <a:blip r:embed="rId3">
              <a:extLst>
                <a:ext uri="{28A0092B-C50C-407E-A947-70E740481C1C}">
                  <a14:useLocalDpi xmlns:a14="http://schemas.microsoft.com/office/drawing/2010/main" val="0"/>
                </a:ext>
              </a:extLst>
            </a:blip>
            <a:srcRect l="64435" t="7166" r="21577" b="75568"/>
            <a:stretch>
              <a:fillRect/>
            </a:stretch>
          </p:blipFill>
          <p:spPr bwMode="auto">
            <a:xfrm>
              <a:off x="4495800" y="2286000"/>
              <a:ext cx="11938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228600" y="152400"/>
            <a:ext cx="8763000" cy="1066800"/>
          </a:xfrm>
        </p:spPr>
        <p:txBody>
          <a:bodyPr/>
          <a:lstStyle/>
          <a:p>
            <a:pPr eaLnBrk="1" hangingPunct="1"/>
            <a:r>
              <a:rPr lang="en-US" sz="4000" b="1" smtClean="0">
                <a:latin typeface="Calibri" pitchFamily="34" charset="0"/>
                <a:ea typeface="ＭＳ Ｐゴシック" pitchFamily="34" charset="-128"/>
              </a:rPr>
              <a:t>Energy transformation is </a:t>
            </a:r>
            <a:br>
              <a:rPr lang="en-US" sz="4000" b="1" smtClean="0">
                <a:latin typeface="Calibri" pitchFamily="34" charset="0"/>
                <a:ea typeface="ＭＳ Ｐゴシック" pitchFamily="34" charset="-128"/>
              </a:rPr>
            </a:br>
            <a:r>
              <a:rPr lang="en-US" sz="4000" b="1" smtClean="0">
                <a:latin typeface="Calibri" pitchFamily="34" charset="0"/>
                <a:ea typeface="ＭＳ Ｐゴシック" pitchFamily="34" charset="-128"/>
              </a:rPr>
              <a:t>not efficient</a:t>
            </a:r>
          </a:p>
        </p:txBody>
      </p:sp>
      <p:sp>
        <p:nvSpPr>
          <p:cNvPr id="31747" name="Content Placeholder 2"/>
          <p:cNvSpPr>
            <a:spLocks noGrp="1"/>
          </p:cNvSpPr>
          <p:nvPr>
            <p:ph idx="4294967295"/>
          </p:nvPr>
        </p:nvSpPr>
        <p:spPr>
          <a:xfrm>
            <a:off x="152400" y="1676400"/>
            <a:ext cx="3429000" cy="4419600"/>
          </a:xfrm>
        </p:spPr>
        <p:txBody>
          <a:bodyPr/>
          <a:lstStyle/>
          <a:p>
            <a:pPr eaLnBrk="1" hangingPunct="1"/>
            <a:r>
              <a:rPr lang="en-US" sz="2400" smtClean="0">
                <a:latin typeface="Calibri" pitchFamily="34" charset="0"/>
                <a:ea typeface="ＭＳ Ｐゴシック" pitchFamily="34" charset="-128"/>
              </a:rPr>
              <a:t>With each energy transformation, some energy is lost as heat  </a:t>
            </a:r>
          </a:p>
          <a:p>
            <a:pPr eaLnBrk="1" hangingPunct="1"/>
            <a:endParaRPr lang="en-US" sz="2400" smtClean="0">
              <a:latin typeface="Calibri" pitchFamily="34" charset="0"/>
              <a:ea typeface="ＭＳ Ｐゴシック" pitchFamily="34" charset="-128"/>
            </a:endParaRPr>
          </a:p>
          <a:p>
            <a:pPr eaLnBrk="1" hangingPunct="1"/>
            <a:r>
              <a:rPr lang="en-US" sz="2400" smtClean="0">
                <a:latin typeface="Calibri" pitchFamily="34" charset="0"/>
                <a:ea typeface="ＭＳ Ｐゴシック" pitchFamily="34" charset="-128"/>
              </a:rPr>
              <a:t>This is why we need to keep supplying energy to any system</a:t>
            </a:r>
          </a:p>
        </p:txBody>
      </p:sp>
      <p:pic>
        <p:nvPicPr>
          <p:cNvPr id="31748" name="Picture 5" descr="D:\User Data\Desktop\infographic_05_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676400"/>
            <a:ext cx="550545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228600" y="274638"/>
            <a:ext cx="8686800" cy="1143000"/>
          </a:xfrm>
        </p:spPr>
        <p:txBody>
          <a:bodyPr/>
          <a:lstStyle/>
          <a:p>
            <a:pPr algn="l" eaLnBrk="1" hangingPunct="1"/>
            <a:r>
              <a:rPr lang="en-US" sz="4000" b="1" smtClean="0">
                <a:latin typeface="Calibri" pitchFamily="34" charset="0"/>
                <a:ea typeface="ＭＳ Ｐゴシック" pitchFamily="34" charset="-128"/>
              </a:rPr>
              <a:t>Capturing energy: photosynthesis</a:t>
            </a:r>
            <a:endParaRPr lang="en-US" sz="4000" smtClean="0">
              <a:latin typeface="Calibri" pitchFamily="34" charset="0"/>
              <a:ea typeface="ＭＳ Ｐゴシック" pitchFamily="34" charset="-128"/>
            </a:endParaRPr>
          </a:p>
        </p:txBody>
      </p:sp>
      <p:sp>
        <p:nvSpPr>
          <p:cNvPr id="29699" name="Content Placeholder 2"/>
          <p:cNvSpPr>
            <a:spLocks noGrp="1"/>
          </p:cNvSpPr>
          <p:nvPr>
            <p:ph idx="4294967295"/>
          </p:nvPr>
        </p:nvSpPr>
        <p:spPr>
          <a:xfrm>
            <a:off x="457200" y="2027238"/>
            <a:ext cx="8229600" cy="3840162"/>
          </a:xfrm>
        </p:spPr>
        <p:txBody>
          <a:bodyPr/>
          <a:lstStyle/>
          <a:p>
            <a:pPr marL="0" indent="0" eaLnBrk="1" hangingPunct="1">
              <a:buFontTx/>
              <a:buNone/>
              <a:defRPr/>
            </a:pPr>
            <a:r>
              <a:rPr lang="en-US" b="1" dirty="0" smtClean="0">
                <a:latin typeface="Calibri" pitchFamily="34" charset="0"/>
                <a:cs typeface="Calibri" pitchFamily="34" charset="0"/>
              </a:rPr>
              <a:t>Photosynthesis</a:t>
            </a:r>
            <a:endParaRPr lang="en-US" dirty="0" smtClean="0">
              <a:latin typeface="Calibri" pitchFamily="34" charset="0"/>
              <a:cs typeface="Calibri" pitchFamily="34" charset="0"/>
            </a:endParaRPr>
          </a:p>
          <a:p>
            <a:pPr eaLnBrk="1" hangingPunct="1">
              <a:defRPr/>
            </a:pPr>
            <a:r>
              <a:rPr lang="en-US" dirty="0" smtClean="0">
                <a:latin typeface="Calibri" pitchFamily="34" charset="0"/>
                <a:cs typeface="Calibri" pitchFamily="34" charset="0"/>
              </a:rPr>
              <a:t>Process </a:t>
            </a:r>
            <a:r>
              <a:rPr lang="en-US" dirty="0">
                <a:latin typeface="Calibri" pitchFamily="34" charset="0"/>
                <a:cs typeface="Calibri" pitchFamily="34" charset="0"/>
              </a:rPr>
              <a:t>by which plants and other autotrophs use the energy of sunlight to make energy-rich </a:t>
            </a:r>
            <a:r>
              <a:rPr lang="en-US" dirty="0" smtClean="0">
                <a:latin typeface="Calibri" pitchFamily="34" charset="0"/>
                <a:cs typeface="Calibri" pitchFamily="34" charset="0"/>
              </a:rPr>
              <a:t>molecules</a:t>
            </a:r>
          </a:p>
          <a:p>
            <a:pPr eaLnBrk="1" hangingPunct="1">
              <a:defRPr/>
            </a:pPr>
            <a:r>
              <a:rPr lang="en-US" dirty="0" smtClean="0">
                <a:latin typeface="Calibri" pitchFamily="34" charset="0"/>
                <a:cs typeface="Calibri" pitchFamily="34" charset="0"/>
              </a:rPr>
              <a:t>Uses </a:t>
            </a:r>
            <a:r>
              <a:rPr lang="en-US" dirty="0">
                <a:latin typeface="Calibri" pitchFamily="34" charset="0"/>
                <a:cs typeface="Calibri" pitchFamily="34" charset="0"/>
              </a:rPr>
              <a:t>carbon dioxide and water</a:t>
            </a:r>
            <a:endParaRPr lang="en-US" b="1" dirty="0">
              <a:latin typeface="Calibri" pitchFamily="34" charset="0"/>
              <a:cs typeface="Calibri" pitchFamily="34" charset="0"/>
            </a:endParaRPr>
          </a:p>
          <a:p>
            <a:pPr eaLnBrk="1" hangingPunct="1">
              <a:defRPr/>
            </a:pPr>
            <a:endParaRPr lang="en-US" dirty="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D:\User Data\Desktop\chapter_05_open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1752600"/>
            <a:ext cx="6934200" cy="4976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itle 1"/>
          <p:cNvSpPr>
            <a:spLocks noGrp="1"/>
          </p:cNvSpPr>
          <p:nvPr>
            <p:ph type="ctrTitle" idx="4294967295"/>
          </p:nvPr>
        </p:nvSpPr>
        <p:spPr>
          <a:xfrm>
            <a:off x="609600" y="0"/>
            <a:ext cx="7772400" cy="1470025"/>
          </a:xfrm>
        </p:spPr>
        <p:txBody>
          <a:bodyPr/>
          <a:lstStyle/>
          <a:p>
            <a:pPr eaLnBrk="1" hangingPunct="1"/>
            <a:r>
              <a:rPr lang="en-US" smtClean="0">
                <a:latin typeface="Calibri" pitchFamily="34" charset="0"/>
                <a:ea typeface="ＭＳ Ｐゴシック" pitchFamily="34" charset="-128"/>
              </a:rPr>
              <a:t>Chapter 5</a:t>
            </a:r>
          </a:p>
        </p:txBody>
      </p:sp>
      <p:sp>
        <p:nvSpPr>
          <p:cNvPr id="15364" name="Subtitle 2"/>
          <p:cNvSpPr>
            <a:spLocks noGrp="1"/>
          </p:cNvSpPr>
          <p:nvPr>
            <p:ph type="subTitle" idx="4294967295"/>
          </p:nvPr>
        </p:nvSpPr>
        <p:spPr>
          <a:xfrm>
            <a:off x="1295400" y="1143000"/>
            <a:ext cx="6400800" cy="1752600"/>
          </a:xfrm>
        </p:spPr>
        <p:txBody>
          <a:bodyPr/>
          <a:lstStyle/>
          <a:p>
            <a:pPr marL="0" indent="0" algn="ctr">
              <a:lnSpc>
                <a:spcPct val="120000"/>
              </a:lnSpc>
              <a:buFontTx/>
              <a:buNone/>
            </a:pPr>
            <a:r>
              <a:rPr lang="en-US" smtClean="0">
                <a:latin typeface="Calibri" pitchFamily="34" charset="0"/>
                <a:ea typeface="ＭＳ Ｐゴシック" pitchFamily="34" charset="-128"/>
              </a:rPr>
              <a:t>Energy Flow and Photosynthesis</a:t>
            </a:r>
          </a:p>
        </p:txBody>
      </p:sp>
      <p:sp>
        <p:nvSpPr>
          <p:cNvPr id="15365" name="Rectangle 5"/>
          <p:cNvSpPr>
            <a:spLocks noChangeArrowheads="1"/>
          </p:cNvSpPr>
          <p:nvPr/>
        </p:nvSpPr>
        <p:spPr bwMode="auto">
          <a:xfrm>
            <a:off x="5791200" y="6477000"/>
            <a:ext cx="32004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r>
              <a:rPr lang="en-US" sz="1000" b="1"/>
              <a:t>Copyright © 2014 by W. H. Freeman and Company</a:t>
            </a:r>
            <a:endParaRPr lang="en-US">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228600" y="274638"/>
            <a:ext cx="8763000" cy="1173162"/>
          </a:xfrm>
        </p:spPr>
        <p:txBody>
          <a:bodyPr/>
          <a:lstStyle/>
          <a:p>
            <a:pPr algn="l" eaLnBrk="1" hangingPunct="1"/>
            <a:r>
              <a:rPr lang="en-US" sz="4000" b="1" smtClean="0">
                <a:latin typeface="Calibri" pitchFamily="34" charset="0"/>
                <a:ea typeface="ＭＳ Ｐゴシック" pitchFamily="34" charset="-128"/>
              </a:rPr>
              <a:t>Capturing energy: photosynthesis</a:t>
            </a:r>
          </a:p>
        </p:txBody>
      </p:sp>
      <p:sp>
        <p:nvSpPr>
          <p:cNvPr id="33795" name="Content Placeholder 2"/>
          <p:cNvSpPr>
            <a:spLocks noGrp="1"/>
          </p:cNvSpPr>
          <p:nvPr>
            <p:ph idx="4294967295"/>
          </p:nvPr>
        </p:nvSpPr>
        <p:spPr>
          <a:xfrm>
            <a:off x="457200" y="1874838"/>
            <a:ext cx="8229600" cy="4525962"/>
          </a:xfrm>
        </p:spPr>
        <p:txBody>
          <a:bodyPr/>
          <a:lstStyle/>
          <a:p>
            <a:pPr eaLnBrk="1" hangingPunct="1">
              <a:lnSpc>
                <a:spcPct val="90000"/>
              </a:lnSpc>
            </a:pPr>
            <a:r>
              <a:rPr lang="en-US" smtClean="0">
                <a:latin typeface="Calibri" pitchFamily="34" charset="0"/>
                <a:ea typeface="ＭＳ Ｐゴシック" pitchFamily="34" charset="-128"/>
              </a:rPr>
              <a:t>The ultimate source of energy is the sun</a:t>
            </a:r>
          </a:p>
          <a:p>
            <a:pPr eaLnBrk="1" hangingPunct="1">
              <a:lnSpc>
                <a:spcPct val="90000"/>
              </a:lnSpc>
            </a:pPr>
            <a:endParaRPr lang="en-US" smtClean="0">
              <a:latin typeface="Calibri" pitchFamily="34" charset="0"/>
              <a:ea typeface="ＭＳ Ｐゴシック" pitchFamily="34" charset="-128"/>
            </a:endParaRPr>
          </a:p>
          <a:p>
            <a:pPr eaLnBrk="1" hangingPunct="1">
              <a:lnSpc>
                <a:spcPct val="90000"/>
              </a:lnSpc>
            </a:pPr>
            <a:r>
              <a:rPr lang="en-US" b="1" smtClean="0">
                <a:latin typeface="Calibri" pitchFamily="34" charset="0"/>
                <a:ea typeface="ＭＳ Ｐゴシック" pitchFamily="34" charset="-128"/>
              </a:rPr>
              <a:t>Autotrophs</a:t>
            </a:r>
            <a:r>
              <a:rPr lang="en-US" smtClean="0">
                <a:latin typeface="Calibri" pitchFamily="34" charset="0"/>
                <a:ea typeface="ＭＳ Ｐゴシック" pitchFamily="34" charset="-128"/>
              </a:rPr>
              <a:t> capture and transform the energy of sunlight by photosynthesis</a:t>
            </a:r>
            <a:endParaRPr lang="en-US" b="1" smtClean="0">
              <a:latin typeface="Calibri" pitchFamily="34" charset="0"/>
              <a:ea typeface="ＭＳ Ｐゴシック" pitchFamily="34" charset="-128"/>
            </a:endParaRPr>
          </a:p>
          <a:p>
            <a:pPr eaLnBrk="1" hangingPunct="1">
              <a:lnSpc>
                <a:spcPct val="90000"/>
              </a:lnSpc>
            </a:pPr>
            <a:endParaRPr lang="en-US" b="1" smtClean="0">
              <a:latin typeface="Calibri" pitchFamily="34" charset="0"/>
              <a:ea typeface="ＭＳ Ｐゴシック" pitchFamily="34" charset="-128"/>
            </a:endParaRPr>
          </a:p>
          <a:p>
            <a:pPr eaLnBrk="1" hangingPunct="1">
              <a:lnSpc>
                <a:spcPct val="90000"/>
              </a:lnSpc>
            </a:pPr>
            <a:r>
              <a:rPr lang="en-US" b="1" smtClean="0">
                <a:latin typeface="Calibri" pitchFamily="34" charset="0"/>
                <a:ea typeface="ＭＳ Ｐゴシック" pitchFamily="34" charset="-128"/>
              </a:rPr>
              <a:t>Heterotrophs</a:t>
            </a:r>
            <a:r>
              <a:rPr lang="en-US" smtClean="0">
                <a:latin typeface="Calibri" pitchFamily="34" charset="0"/>
                <a:ea typeface="ＭＳ Ｐゴシック" pitchFamily="34" charset="-128"/>
              </a:rPr>
              <a:t> obtain energy by eating other organisms</a:t>
            </a:r>
            <a:endParaRPr lang="en-US" b="1" smtClean="0">
              <a:latin typeface="Calibri" pitchFamily="34" charset="0"/>
              <a:ea typeface="ＭＳ Ｐゴシック" pitchFamily="34"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0" y="274638"/>
            <a:ext cx="8991600" cy="1143000"/>
          </a:xfrm>
        </p:spPr>
        <p:txBody>
          <a:bodyPr/>
          <a:lstStyle/>
          <a:p>
            <a:pPr eaLnBrk="1" hangingPunct="1"/>
            <a:r>
              <a:rPr lang="en-US" sz="4000" b="1" smtClean="0">
                <a:latin typeface="Calibri" pitchFamily="34" charset="0"/>
                <a:ea typeface="ＭＳ Ｐゴシック" pitchFamily="34" charset="-128"/>
              </a:rPr>
              <a:t>Capturing energy: photosynthesis</a:t>
            </a:r>
          </a:p>
        </p:txBody>
      </p:sp>
      <p:pic>
        <p:nvPicPr>
          <p:cNvPr id="34819" name="Picture 4" descr="D:\User Data\Desktop\infographic_05_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800" y="1138238"/>
            <a:ext cx="7670800" cy="571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228600" y="274638"/>
            <a:ext cx="8686800" cy="1143000"/>
          </a:xfrm>
        </p:spPr>
        <p:txBody>
          <a:bodyPr/>
          <a:lstStyle/>
          <a:p>
            <a:pPr algn="l" eaLnBrk="1" hangingPunct="1"/>
            <a:r>
              <a:rPr lang="en-US" sz="4000" b="1" smtClean="0">
                <a:latin typeface="Calibri" pitchFamily="34" charset="0"/>
                <a:ea typeface="ＭＳ Ｐゴシック" pitchFamily="34" charset="-128"/>
              </a:rPr>
              <a:t>Capturing energy: photosynthesis</a:t>
            </a:r>
          </a:p>
        </p:txBody>
      </p:sp>
      <p:sp>
        <p:nvSpPr>
          <p:cNvPr id="30723" name="Content Placeholder 2"/>
          <p:cNvSpPr>
            <a:spLocks noGrp="1"/>
          </p:cNvSpPr>
          <p:nvPr>
            <p:ph idx="4294967295"/>
          </p:nvPr>
        </p:nvSpPr>
        <p:spPr>
          <a:xfrm>
            <a:off x="457200" y="1951038"/>
            <a:ext cx="8229600" cy="4525962"/>
          </a:xfrm>
        </p:spPr>
        <p:txBody>
          <a:bodyPr/>
          <a:lstStyle/>
          <a:p>
            <a:pPr marL="0" indent="0" eaLnBrk="1" hangingPunct="1">
              <a:buFontTx/>
              <a:buNone/>
              <a:defRPr/>
            </a:pPr>
            <a:r>
              <a:rPr lang="en-US" dirty="0" smtClean="0">
                <a:latin typeface="Calibri" pitchFamily="34" charset="0"/>
                <a:cs typeface="Calibri" pitchFamily="34" charset="0"/>
              </a:rPr>
              <a:t>Photosynthesis can </a:t>
            </a:r>
            <a:r>
              <a:rPr lang="en-US" dirty="0">
                <a:latin typeface="Calibri" pitchFamily="34" charset="0"/>
                <a:cs typeface="Calibri" pitchFamily="34" charset="0"/>
              </a:rPr>
              <a:t>be </a:t>
            </a:r>
            <a:r>
              <a:rPr lang="en-US" dirty="0" smtClean="0">
                <a:latin typeface="Calibri" pitchFamily="34" charset="0"/>
                <a:cs typeface="Calibri" pitchFamily="34" charset="0"/>
              </a:rPr>
              <a:t>summarized as</a:t>
            </a:r>
          </a:p>
          <a:p>
            <a:pPr eaLnBrk="1" hangingPunct="1">
              <a:defRPr/>
            </a:pPr>
            <a:endParaRPr lang="en-US" dirty="0">
              <a:latin typeface="Calibri" pitchFamily="34" charset="0"/>
              <a:cs typeface="Calibri" pitchFamily="34" charset="0"/>
            </a:endParaRPr>
          </a:p>
          <a:p>
            <a:pPr marL="0" indent="0" eaLnBrk="1" hangingPunct="1">
              <a:buFontTx/>
              <a:buNone/>
              <a:defRPr/>
            </a:pPr>
            <a:r>
              <a:rPr lang="en-US" dirty="0" smtClean="0">
                <a:latin typeface="Calibri" pitchFamily="34" charset="0"/>
                <a:cs typeface="Calibri" pitchFamily="34" charset="0"/>
              </a:rPr>
              <a:t> </a:t>
            </a:r>
            <a:r>
              <a:rPr lang="en-US" sz="2400" dirty="0" smtClean="0">
                <a:latin typeface="Calibri" pitchFamily="34" charset="0"/>
                <a:cs typeface="Calibri" pitchFamily="34" charset="0"/>
              </a:rPr>
              <a:t>Sunlight </a:t>
            </a:r>
            <a:r>
              <a:rPr lang="en-US" sz="2400" dirty="0">
                <a:latin typeface="Calibri" pitchFamily="34" charset="0"/>
                <a:cs typeface="Calibri" pitchFamily="34" charset="0"/>
              </a:rPr>
              <a:t>+ Water + Carbon </a:t>
            </a:r>
            <a:r>
              <a:rPr lang="en-US" sz="2400" dirty="0" smtClean="0">
                <a:latin typeface="Calibri" pitchFamily="34" charset="0"/>
                <a:cs typeface="Calibri" pitchFamily="34" charset="0"/>
              </a:rPr>
              <a:t>Dioxide </a:t>
            </a:r>
            <a:r>
              <a:rPr lang="en-US" sz="2400" dirty="0">
                <a:latin typeface="Calibri" pitchFamily="34" charset="0"/>
                <a:cs typeface="Calibri" pitchFamily="34" charset="0"/>
                <a:sym typeface="Wingdings" charset="0"/>
              </a:rPr>
              <a:t> Oxygen + Glucose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457200" y="274638"/>
            <a:ext cx="8534400" cy="1143000"/>
          </a:xfrm>
        </p:spPr>
        <p:txBody>
          <a:bodyPr/>
          <a:lstStyle/>
          <a:p>
            <a:pPr eaLnBrk="1" hangingPunct="1"/>
            <a:r>
              <a:rPr lang="en-US" sz="4000" b="1" smtClean="0">
                <a:latin typeface="Calibri" pitchFamily="34" charset="0"/>
                <a:ea typeface="ＭＳ Ｐゴシック" pitchFamily="34" charset="-128"/>
              </a:rPr>
              <a:t>Capturing energy: photosynthesis</a:t>
            </a:r>
          </a:p>
        </p:txBody>
      </p:sp>
      <p:sp>
        <p:nvSpPr>
          <p:cNvPr id="36867" name="Content Placeholder 2"/>
          <p:cNvSpPr>
            <a:spLocks noGrp="1"/>
          </p:cNvSpPr>
          <p:nvPr>
            <p:ph idx="4294967295"/>
          </p:nvPr>
        </p:nvSpPr>
        <p:spPr>
          <a:xfrm>
            <a:off x="457200" y="1219200"/>
            <a:ext cx="8001000" cy="4525963"/>
          </a:xfrm>
        </p:spPr>
        <p:txBody>
          <a:bodyPr/>
          <a:lstStyle/>
          <a:p>
            <a:pPr marL="0" indent="0" eaLnBrk="1" hangingPunct="1">
              <a:buFontTx/>
              <a:buNone/>
            </a:pPr>
            <a:r>
              <a:rPr lang="en-US" smtClean="0">
                <a:latin typeface="Calibri" pitchFamily="34" charset="0"/>
                <a:ea typeface="ＭＳ Ｐゴシック" pitchFamily="34" charset="-128"/>
                <a:sym typeface="Wingdings" pitchFamily="2" charset="2"/>
              </a:rPr>
              <a:t>Photosynthesis occurs in </a:t>
            </a:r>
            <a:r>
              <a:rPr lang="en-US" b="1" smtClean="0">
                <a:latin typeface="Calibri" pitchFamily="34" charset="0"/>
                <a:ea typeface="ＭＳ Ｐゴシック" pitchFamily="34" charset="-128"/>
                <a:sym typeface="Wingdings" pitchFamily="2" charset="2"/>
              </a:rPr>
              <a:t>chloroplasts</a:t>
            </a:r>
            <a:r>
              <a:rPr lang="en-US" smtClean="0">
                <a:latin typeface="Calibri" pitchFamily="34" charset="0"/>
                <a:ea typeface="ＭＳ Ｐゴシック" pitchFamily="34" charset="-128"/>
                <a:sym typeface="Wingdings" pitchFamily="2" charset="2"/>
              </a:rPr>
              <a:t> – organelles present in cells of plants and algae</a:t>
            </a:r>
          </a:p>
        </p:txBody>
      </p:sp>
      <p:pic>
        <p:nvPicPr>
          <p:cNvPr id="36868" name="Picture 5" descr="D:\User Data\Desktop\infographic_05_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3550" y="2501900"/>
            <a:ext cx="5314950" cy="424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381000" y="274638"/>
            <a:ext cx="8610600" cy="1143000"/>
          </a:xfrm>
        </p:spPr>
        <p:txBody>
          <a:bodyPr/>
          <a:lstStyle/>
          <a:p>
            <a:pPr eaLnBrk="1" hangingPunct="1"/>
            <a:r>
              <a:rPr lang="en-US" sz="4000" b="1" smtClean="0">
                <a:latin typeface="Calibri" pitchFamily="34" charset="0"/>
                <a:ea typeface="ＭＳ Ｐゴシック" pitchFamily="34" charset="-128"/>
              </a:rPr>
              <a:t>Capturing energy: photosynthesis</a:t>
            </a:r>
          </a:p>
        </p:txBody>
      </p:sp>
      <p:sp>
        <p:nvSpPr>
          <p:cNvPr id="37891" name="Content Placeholder 2"/>
          <p:cNvSpPr>
            <a:spLocks noGrp="1"/>
          </p:cNvSpPr>
          <p:nvPr>
            <p:ph idx="4294967295"/>
          </p:nvPr>
        </p:nvSpPr>
        <p:spPr>
          <a:xfrm>
            <a:off x="228600" y="1600200"/>
            <a:ext cx="3505200" cy="3124200"/>
          </a:xfrm>
        </p:spPr>
        <p:txBody>
          <a:bodyPr/>
          <a:lstStyle/>
          <a:p>
            <a:pPr eaLnBrk="1" hangingPunct="1"/>
            <a:r>
              <a:rPr lang="en-US" sz="2800" smtClean="0">
                <a:latin typeface="Calibri" pitchFamily="34" charset="0"/>
                <a:ea typeface="ＭＳ Ｐゴシック" pitchFamily="34" charset="-128"/>
                <a:sym typeface="Wingdings" pitchFamily="2" charset="2"/>
              </a:rPr>
              <a:t>Photosynthesis has two parts </a:t>
            </a:r>
          </a:p>
          <a:p>
            <a:pPr eaLnBrk="1" hangingPunct="1">
              <a:buFontTx/>
              <a:buNone/>
            </a:pPr>
            <a:endParaRPr lang="en-US" sz="2800" smtClean="0">
              <a:latin typeface="Calibri" pitchFamily="34" charset="0"/>
              <a:ea typeface="ＭＳ Ｐゴシック" pitchFamily="34" charset="-128"/>
              <a:sym typeface="Wingdings" pitchFamily="2" charset="2"/>
            </a:endParaRPr>
          </a:p>
          <a:p>
            <a:pPr eaLnBrk="1" hangingPunct="1"/>
            <a:r>
              <a:rPr lang="en-US" sz="2800" smtClean="0">
                <a:latin typeface="Calibri" pitchFamily="34" charset="0"/>
                <a:ea typeface="ＭＳ Ｐゴシック" pitchFamily="34" charset="-128"/>
                <a:sym typeface="Wingdings" pitchFamily="2" charset="2"/>
              </a:rPr>
              <a:t>A </a:t>
            </a:r>
            <a:r>
              <a:rPr lang="ja-JP" altLang="en-US" sz="2800" smtClean="0">
                <a:latin typeface="Calibri" pitchFamily="34" charset="0"/>
                <a:ea typeface="ＭＳ Ｐゴシック" pitchFamily="34" charset="-128"/>
                <a:sym typeface="Wingdings" pitchFamily="2" charset="2"/>
              </a:rPr>
              <a:t>“</a:t>
            </a:r>
            <a:r>
              <a:rPr lang="en-US" altLang="ja-JP" sz="2800" smtClean="0">
                <a:latin typeface="Calibri" pitchFamily="34" charset="0"/>
                <a:ea typeface="ＭＳ Ｐゴシック" pitchFamily="34" charset="-128"/>
                <a:sym typeface="Wingdings" pitchFamily="2" charset="2"/>
              </a:rPr>
              <a:t>photo</a:t>
            </a:r>
            <a:r>
              <a:rPr lang="ja-JP" altLang="en-US" sz="2800" smtClean="0">
                <a:latin typeface="Calibri" pitchFamily="34" charset="0"/>
                <a:ea typeface="ＭＳ Ｐゴシック" pitchFamily="34" charset="-128"/>
                <a:sym typeface="Wingdings" pitchFamily="2" charset="2"/>
              </a:rPr>
              <a:t>”</a:t>
            </a:r>
            <a:r>
              <a:rPr lang="en-US" altLang="ja-JP" sz="2800" smtClean="0">
                <a:latin typeface="Calibri" pitchFamily="34" charset="0"/>
                <a:ea typeface="ＭＳ Ｐゴシック" pitchFamily="34" charset="-128"/>
                <a:sym typeface="Wingdings" pitchFamily="2" charset="2"/>
              </a:rPr>
              <a:t> part and a </a:t>
            </a:r>
            <a:r>
              <a:rPr lang="ja-JP" altLang="en-US" sz="2800" smtClean="0">
                <a:latin typeface="Calibri" pitchFamily="34" charset="0"/>
                <a:ea typeface="ＭＳ Ｐゴシック" pitchFamily="34" charset="-128"/>
                <a:sym typeface="Wingdings" pitchFamily="2" charset="2"/>
              </a:rPr>
              <a:t>“</a:t>
            </a:r>
            <a:r>
              <a:rPr lang="en-US" altLang="ja-JP" sz="2800" smtClean="0">
                <a:latin typeface="Calibri" pitchFamily="34" charset="0"/>
                <a:ea typeface="ＭＳ Ｐゴシック" pitchFamily="34" charset="-128"/>
                <a:sym typeface="Wingdings" pitchFamily="2" charset="2"/>
              </a:rPr>
              <a:t>synthesis</a:t>
            </a:r>
            <a:r>
              <a:rPr lang="ja-JP" altLang="en-US" sz="2800" smtClean="0">
                <a:latin typeface="Calibri" pitchFamily="34" charset="0"/>
                <a:ea typeface="ＭＳ Ｐゴシック" pitchFamily="34" charset="-128"/>
                <a:sym typeface="Wingdings" pitchFamily="2" charset="2"/>
              </a:rPr>
              <a:t>”</a:t>
            </a:r>
            <a:r>
              <a:rPr lang="en-US" altLang="ja-JP" sz="2800" smtClean="0">
                <a:latin typeface="Calibri" pitchFamily="34" charset="0"/>
                <a:ea typeface="ＭＳ Ｐゴシック" pitchFamily="34" charset="-128"/>
                <a:sym typeface="Wingdings" pitchFamily="2" charset="2"/>
              </a:rPr>
              <a:t> part  </a:t>
            </a:r>
            <a:endParaRPr lang="en-US" sz="2800" smtClean="0">
              <a:latin typeface="Calibri" pitchFamily="34" charset="0"/>
              <a:ea typeface="ＭＳ Ｐゴシック" pitchFamily="34" charset="-128"/>
              <a:sym typeface="Wingdings" pitchFamily="2" charset="2"/>
            </a:endParaRPr>
          </a:p>
        </p:txBody>
      </p:sp>
      <p:pic>
        <p:nvPicPr>
          <p:cNvPr id="37892" name="Picture 5" descr="D:\User Data\Desktop\infographic_05_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676400"/>
            <a:ext cx="5181600" cy="414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a:xfrm>
            <a:off x="0" y="152400"/>
            <a:ext cx="9144000" cy="1143000"/>
          </a:xfrm>
        </p:spPr>
        <p:txBody>
          <a:bodyPr/>
          <a:lstStyle/>
          <a:p>
            <a:pPr eaLnBrk="1" hangingPunct="1"/>
            <a:r>
              <a:rPr lang="en-US" sz="4000" b="1" smtClean="0">
                <a:latin typeface="Calibri" pitchFamily="34" charset="0"/>
                <a:ea typeface="ＭＳ Ｐゴシック" pitchFamily="34" charset="-128"/>
              </a:rPr>
              <a:t>Capturing energy: photosynthesis</a:t>
            </a:r>
          </a:p>
        </p:txBody>
      </p:sp>
      <p:sp>
        <p:nvSpPr>
          <p:cNvPr id="38915" name="Content Placeholder 2"/>
          <p:cNvSpPr>
            <a:spLocks noGrp="1"/>
          </p:cNvSpPr>
          <p:nvPr>
            <p:ph idx="4294967295"/>
          </p:nvPr>
        </p:nvSpPr>
        <p:spPr>
          <a:xfrm>
            <a:off x="228600" y="1371600"/>
            <a:ext cx="3505200" cy="5334000"/>
          </a:xfrm>
        </p:spPr>
        <p:txBody>
          <a:bodyPr/>
          <a:lstStyle/>
          <a:p>
            <a:pPr eaLnBrk="1" hangingPunct="1"/>
            <a:r>
              <a:rPr lang="en-US" sz="2800" smtClean="0">
                <a:latin typeface="Calibri" pitchFamily="34" charset="0"/>
                <a:ea typeface="ＭＳ Ｐゴシック" pitchFamily="34" charset="-128"/>
                <a:sym typeface="Wingdings" pitchFamily="2" charset="2"/>
              </a:rPr>
              <a:t>Light energy is captured in chemical form</a:t>
            </a:r>
          </a:p>
          <a:p>
            <a:pPr eaLnBrk="1" hangingPunct="1"/>
            <a:endParaRPr lang="en-US" sz="2800" smtClean="0">
              <a:latin typeface="Calibri" pitchFamily="34" charset="0"/>
              <a:ea typeface="ＭＳ Ｐゴシック" pitchFamily="34" charset="-128"/>
              <a:sym typeface="Wingdings" pitchFamily="2" charset="2"/>
            </a:endParaRPr>
          </a:p>
          <a:p>
            <a:pPr eaLnBrk="1" hangingPunct="1"/>
            <a:r>
              <a:rPr lang="en-US" sz="2800" smtClean="0">
                <a:latin typeface="Calibri" pitchFamily="34" charset="0"/>
                <a:ea typeface="ＭＳ Ｐゴシック" pitchFamily="34" charset="-128"/>
                <a:sym typeface="Wingdings" pitchFamily="2" charset="2"/>
              </a:rPr>
              <a:t>Chemical energy is used to generate glucose molecules using the carbon atoms of carbon dioxide </a:t>
            </a:r>
          </a:p>
        </p:txBody>
      </p:sp>
      <p:pic>
        <p:nvPicPr>
          <p:cNvPr id="38916" name="Picture 5" descr="D:\User Data\Desktop\infographic_05_0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1447800"/>
            <a:ext cx="5437188"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a:xfrm>
            <a:off x="457200" y="76200"/>
            <a:ext cx="8229600" cy="1143000"/>
          </a:xfrm>
        </p:spPr>
        <p:txBody>
          <a:bodyPr/>
          <a:lstStyle/>
          <a:p>
            <a:pPr eaLnBrk="1" hangingPunct="1"/>
            <a:r>
              <a:rPr lang="en-US" b="1" smtClean="0">
                <a:latin typeface="Calibri" pitchFamily="34" charset="0"/>
                <a:ea typeface="ＭＳ Ｐゴシック" pitchFamily="34" charset="-128"/>
              </a:rPr>
              <a:t>Sunlight energy</a:t>
            </a:r>
          </a:p>
        </p:txBody>
      </p:sp>
      <p:sp>
        <p:nvSpPr>
          <p:cNvPr id="39939" name="Content Placeholder 2"/>
          <p:cNvSpPr>
            <a:spLocks noGrp="1"/>
          </p:cNvSpPr>
          <p:nvPr>
            <p:ph idx="4294967295"/>
          </p:nvPr>
        </p:nvSpPr>
        <p:spPr>
          <a:xfrm>
            <a:off x="152400" y="1524000"/>
            <a:ext cx="3276600" cy="4876800"/>
          </a:xfrm>
        </p:spPr>
        <p:txBody>
          <a:bodyPr/>
          <a:lstStyle/>
          <a:p>
            <a:pPr marL="0" indent="0" eaLnBrk="1" hangingPunct="1">
              <a:buFontTx/>
              <a:buNone/>
            </a:pPr>
            <a:r>
              <a:rPr lang="en-US" sz="2800" b="1" smtClean="0">
                <a:latin typeface="Calibri" pitchFamily="34" charset="0"/>
                <a:ea typeface="ＭＳ Ｐゴシック" pitchFamily="34" charset="-128"/>
                <a:sym typeface="Wingdings" pitchFamily="2" charset="2"/>
              </a:rPr>
              <a:t>Light energy</a:t>
            </a:r>
            <a:r>
              <a:rPr lang="en-US" sz="2800" smtClean="0">
                <a:latin typeface="Calibri" pitchFamily="34" charset="0"/>
                <a:ea typeface="ＭＳ Ｐゴシック" pitchFamily="34" charset="-128"/>
                <a:sym typeface="Wingdings" pitchFamily="2" charset="2"/>
              </a:rPr>
              <a:t> is the energy of the electromagnetic spectrum of radiation</a:t>
            </a:r>
          </a:p>
        </p:txBody>
      </p:sp>
      <p:pic>
        <p:nvPicPr>
          <p:cNvPr id="39940" name="Picture 5" descr="D:\User Data\Desktop\infographic_05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57313"/>
            <a:ext cx="5368925" cy="540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457200" y="76200"/>
            <a:ext cx="8229600" cy="1143000"/>
          </a:xfrm>
        </p:spPr>
        <p:txBody>
          <a:bodyPr/>
          <a:lstStyle/>
          <a:p>
            <a:pPr eaLnBrk="1" hangingPunct="1"/>
            <a:r>
              <a:rPr lang="en-US" b="1" smtClean="0">
                <a:latin typeface="Calibri" pitchFamily="34" charset="0"/>
                <a:ea typeface="ＭＳ Ｐゴシック" pitchFamily="34" charset="-128"/>
              </a:rPr>
              <a:t>Sunlight energy</a:t>
            </a:r>
          </a:p>
        </p:txBody>
      </p:sp>
      <p:sp>
        <p:nvSpPr>
          <p:cNvPr id="40963" name="Content Placeholder 2"/>
          <p:cNvSpPr>
            <a:spLocks noGrp="1"/>
          </p:cNvSpPr>
          <p:nvPr>
            <p:ph idx="4294967295"/>
          </p:nvPr>
        </p:nvSpPr>
        <p:spPr>
          <a:xfrm>
            <a:off x="152400" y="1219200"/>
            <a:ext cx="3505200" cy="5334000"/>
          </a:xfrm>
        </p:spPr>
        <p:txBody>
          <a:bodyPr/>
          <a:lstStyle/>
          <a:p>
            <a:pPr eaLnBrk="1" hangingPunct="1"/>
            <a:r>
              <a:rPr lang="en-US" sz="2800" smtClean="0">
                <a:latin typeface="Calibri" pitchFamily="34" charset="0"/>
                <a:ea typeface="ＭＳ Ｐゴシック" pitchFamily="34" charset="-128"/>
                <a:sym typeface="Wingdings" pitchFamily="2" charset="2"/>
              </a:rPr>
              <a:t>Light energy is made of particles called </a:t>
            </a:r>
            <a:r>
              <a:rPr lang="en-US" sz="2800" b="1" smtClean="0">
                <a:latin typeface="Calibri" pitchFamily="34" charset="0"/>
                <a:ea typeface="ＭＳ Ｐゴシック" pitchFamily="34" charset="-128"/>
                <a:sym typeface="Wingdings" pitchFamily="2" charset="2"/>
              </a:rPr>
              <a:t>photons</a:t>
            </a:r>
            <a:r>
              <a:rPr lang="en-US" sz="2800" smtClean="0">
                <a:latin typeface="Calibri" pitchFamily="34" charset="0"/>
                <a:ea typeface="ＭＳ Ｐゴシック" pitchFamily="34" charset="-128"/>
                <a:sym typeface="Wingdings" pitchFamily="2" charset="2"/>
              </a:rPr>
              <a:t>, or packets of light energy  </a:t>
            </a:r>
          </a:p>
          <a:p>
            <a:pPr eaLnBrk="1" hangingPunct="1"/>
            <a:endParaRPr lang="en-US" sz="2800" smtClean="0">
              <a:latin typeface="Calibri" pitchFamily="34" charset="0"/>
              <a:ea typeface="ＭＳ Ｐゴシック" pitchFamily="34" charset="-128"/>
              <a:sym typeface="Wingdings" pitchFamily="2" charset="2"/>
            </a:endParaRPr>
          </a:p>
          <a:p>
            <a:pPr eaLnBrk="1" hangingPunct="1"/>
            <a:r>
              <a:rPr lang="en-US" sz="2800" smtClean="0">
                <a:latin typeface="Calibri" pitchFamily="34" charset="0"/>
                <a:ea typeface="ＭＳ Ｐゴシック" pitchFamily="34" charset="-128"/>
                <a:sym typeface="Wingdings" pitchFamily="2" charset="2"/>
              </a:rPr>
              <a:t>Photons of different wavelengths contain different amounts of energy</a:t>
            </a:r>
          </a:p>
        </p:txBody>
      </p:sp>
      <p:pic>
        <p:nvPicPr>
          <p:cNvPr id="40964" name="Picture 5" descr="D:\User Data\Desktop\infographic_05_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9188" y="1371600"/>
            <a:ext cx="5127625"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Photosynthesis: a closer look</a:t>
            </a:r>
          </a:p>
        </p:txBody>
      </p:sp>
      <p:sp>
        <p:nvSpPr>
          <p:cNvPr id="41987" name="Content Placeholder 2"/>
          <p:cNvSpPr>
            <a:spLocks noGrp="1"/>
          </p:cNvSpPr>
          <p:nvPr>
            <p:ph idx="4294967295"/>
          </p:nvPr>
        </p:nvSpPr>
        <p:spPr>
          <a:xfrm>
            <a:off x="76200" y="1752600"/>
            <a:ext cx="3124200" cy="4800600"/>
          </a:xfrm>
        </p:spPr>
        <p:txBody>
          <a:bodyPr/>
          <a:lstStyle/>
          <a:p>
            <a:pPr eaLnBrk="1" hangingPunct="1"/>
            <a:r>
              <a:rPr lang="en-US" sz="2800" b="1" smtClean="0">
                <a:latin typeface="Calibri" pitchFamily="34" charset="0"/>
                <a:ea typeface="ＭＳ Ｐゴシック" pitchFamily="34" charset="-128"/>
                <a:sym typeface="Wingdings" pitchFamily="2" charset="2"/>
              </a:rPr>
              <a:t>Chlorophyll</a:t>
            </a:r>
            <a:r>
              <a:rPr lang="en-US" sz="2800" smtClean="0">
                <a:latin typeface="Calibri" pitchFamily="34" charset="0"/>
                <a:ea typeface="ＭＳ Ｐゴシック" pitchFamily="34" charset="-128"/>
                <a:sym typeface="Wingdings" pitchFamily="2" charset="2"/>
              </a:rPr>
              <a:t> is a pigment present in the green parts of plants </a:t>
            </a:r>
          </a:p>
          <a:p>
            <a:pPr eaLnBrk="1" hangingPunct="1"/>
            <a:endParaRPr lang="en-US" sz="2800" smtClean="0">
              <a:latin typeface="Calibri" pitchFamily="34" charset="0"/>
              <a:ea typeface="ＭＳ Ｐゴシック" pitchFamily="34" charset="-128"/>
              <a:sym typeface="Wingdings" pitchFamily="2" charset="2"/>
            </a:endParaRPr>
          </a:p>
          <a:p>
            <a:pPr eaLnBrk="1" hangingPunct="1"/>
            <a:r>
              <a:rPr lang="en-US" sz="2800" smtClean="0">
                <a:latin typeface="Calibri" pitchFamily="34" charset="0"/>
                <a:ea typeface="ＭＳ Ｐゴシック" pitchFamily="34" charset="-128"/>
                <a:sym typeface="Wingdings" pitchFamily="2" charset="2"/>
              </a:rPr>
              <a:t>It absorbs photons of light energy</a:t>
            </a:r>
          </a:p>
          <a:p>
            <a:pPr eaLnBrk="1" hangingPunct="1"/>
            <a:endParaRPr lang="en-US" sz="2800" smtClean="0">
              <a:latin typeface="Calibri" pitchFamily="34" charset="0"/>
              <a:ea typeface="ＭＳ Ｐゴシック" pitchFamily="34" charset="-128"/>
              <a:sym typeface="Wingdings" pitchFamily="2" charset="2"/>
            </a:endParaRPr>
          </a:p>
        </p:txBody>
      </p:sp>
      <p:pic>
        <p:nvPicPr>
          <p:cNvPr id="41988" name="Picture 5" descr="D:\User Data\Desktop\infographic_05_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1333500"/>
            <a:ext cx="5795963" cy="453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a:xfrm>
            <a:off x="457200" y="76200"/>
            <a:ext cx="8229600" cy="944563"/>
          </a:xfrm>
        </p:spPr>
        <p:txBody>
          <a:bodyPr/>
          <a:lstStyle/>
          <a:p>
            <a:pPr eaLnBrk="1" hangingPunct="1"/>
            <a:r>
              <a:rPr lang="en-US" b="1" smtClean="0">
                <a:latin typeface="Calibri" pitchFamily="34" charset="0"/>
                <a:ea typeface="ＭＳ Ｐゴシック" pitchFamily="34" charset="-128"/>
              </a:rPr>
              <a:t>Photosynthesis: a closer look</a:t>
            </a:r>
          </a:p>
        </p:txBody>
      </p:sp>
      <p:sp>
        <p:nvSpPr>
          <p:cNvPr id="43011" name="Content Placeholder 2"/>
          <p:cNvSpPr>
            <a:spLocks noGrp="1"/>
          </p:cNvSpPr>
          <p:nvPr>
            <p:ph idx="4294967295"/>
          </p:nvPr>
        </p:nvSpPr>
        <p:spPr>
          <a:xfrm>
            <a:off x="152400" y="1295400"/>
            <a:ext cx="3352800" cy="5257800"/>
          </a:xfrm>
        </p:spPr>
        <p:txBody>
          <a:bodyPr/>
          <a:lstStyle/>
          <a:p>
            <a:pPr eaLnBrk="1" hangingPunct="1"/>
            <a:r>
              <a:rPr lang="en-US" sz="2000" smtClean="0">
                <a:latin typeface="Calibri" pitchFamily="34" charset="0"/>
                <a:ea typeface="ＭＳ Ｐゴシック" pitchFamily="34" charset="-128"/>
                <a:sym typeface="Wingdings" pitchFamily="2" charset="2"/>
              </a:rPr>
              <a:t>Photons of light are absorbed by chlorophyll</a:t>
            </a:r>
          </a:p>
          <a:p>
            <a:pPr eaLnBrk="1" hangingPunct="1"/>
            <a:endParaRPr lang="en-US" sz="2000" smtClean="0">
              <a:latin typeface="Calibri" pitchFamily="34" charset="0"/>
              <a:ea typeface="ＭＳ Ｐゴシック" pitchFamily="34" charset="-128"/>
              <a:sym typeface="Wingdings" pitchFamily="2" charset="2"/>
            </a:endParaRPr>
          </a:p>
          <a:p>
            <a:pPr eaLnBrk="1" hangingPunct="1"/>
            <a:r>
              <a:rPr lang="en-US" sz="2000" smtClean="0">
                <a:latin typeface="Calibri" pitchFamily="34" charset="0"/>
                <a:ea typeface="ＭＳ Ｐゴシック" pitchFamily="34" charset="-128"/>
                <a:sym typeface="Wingdings" pitchFamily="2" charset="2"/>
              </a:rPr>
              <a:t>Electrons in the chlorophyll atoms become </a:t>
            </a:r>
            <a:r>
              <a:rPr lang="en-US" altLang="en-US" sz="2000" smtClean="0">
                <a:latin typeface="Calibri" pitchFamily="34" charset="0"/>
                <a:ea typeface="ＭＳ Ｐゴシック" pitchFamily="34" charset="-128"/>
                <a:sym typeface="Wingdings" pitchFamily="2" charset="2"/>
              </a:rPr>
              <a:t>“</a:t>
            </a:r>
            <a:r>
              <a:rPr lang="en-US" sz="2000" smtClean="0">
                <a:latin typeface="Calibri" pitchFamily="34" charset="0"/>
                <a:ea typeface="ＭＳ Ｐゴシック" pitchFamily="34" charset="-128"/>
                <a:sym typeface="Wingdings" pitchFamily="2" charset="2"/>
              </a:rPr>
              <a:t>excited</a:t>
            </a:r>
            <a:r>
              <a:rPr lang="en-US" altLang="en-US" sz="2000" smtClean="0">
                <a:latin typeface="Calibri" pitchFamily="34" charset="0"/>
                <a:ea typeface="ＭＳ Ｐゴシック" pitchFamily="34" charset="-128"/>
                <a:sym typeface="Wingdings" pitchFamily="2" charset="2"/>
              </a:rPr>
              <a:t>”</a:t>
            </a:r>
            <a:r>
              <a:rPr lang="en-US" sz="2000" smtClean="0">
                <a:latin typeface="Calibri" pitchFamily="34" charset="0"/>
                <a:ea typeface="ＭＳ Ｐゴシック" pitchFamily="34" charset="-128"/>
                <a:sym typeface="Wingdings" pitchFamily="2" charset="2"/>
              </a:rPr>
              <a:t>  </a:t>
            </a:r>
          </a:p>
          <a:p>
            <a:pPr eaLnBrk="1" hangingPunct="1"/>
            <a:endParaRPr lang="en-US" sz="2000" smtClean="0">
              <a:latin typeface="Calibri" pitchFamily="34" charset="0"/>
              <a:ea typeface="ＭＳ Ｐゴシック" pitchFamily="34" charset="-128"/>
              <a:sym typeface="Wingdings" pitchFamily="2" charset="2"/>
            </a:endParaRPr>
          </a:p>
          <a:p>
            <a:pPr eaLnBrk="1" hangingPunct="1"/>
            <a:r>
              <a:rPr lang="en-US" sz="2000" smtClean="0">
                <a:latin typeface="Calibri" pitchFamily="34" charset="0"/>
                <a:ea typeface="ＭＳ Ｐゴシック" pitchFamily="34" charset="-128"/>
                <a:sym typeface="Wingdings" pitchFamily="2" charset="2"/>
              </a:rPr>
              <a:t>Excited electrons help generate an energy-carrying molecule known as </a:t>
            </a:r>
            <a:r>
              <a:rPr lang="en-US" sz="2000" b="1" smtClean="0">
                <a:latin typeface="Calibri" pitchFamily="34" charset="0"/>
                <a:ea typeface="ＭＳ Ｐゴシック" pitchFamily="34" charset="-128"/>
                <a:sym typeface="Wingdings" pitchFamily="2" charset="2"/>
              </a:rPr>
              <a:t>adenosine triphosphate (ATP)</a:t>
            </a:r>
            <a:endParaRPr lang="en-US" sz="2000" smtClean="0">
              <a:latin typeface="Calibri" pitchFamily="34" charset="0"/>
              <a:ea typeface="ＭＳ Ｐゴシック" pitchFamily="34" charset="-128"/>
              <a:sym typeface="Wingdings" pitchFamily="2" charset="2"/>
            </a:endParaRPr>
          </a:p>
          <a:p>
            <a:pPr eaLnBrk="1" hangingPunct="1"/>
            <a:endParaRPr lang="en-US" sz="2000" smtClean="0">
              <a:latin typeface="Calibri" pitchFamily="34" charset="0"/>
              <a:ea typeface="ＭＳ Ｐゴシック" pitchFamily="34" charset="-128"/>
              <a:sym typeface="Wingdings" pitchFamily="2" charset="2"/>
            </a:endParaRPr>
          </a:p>
          <a:p>
            <a:pPr eaLnBrk="1" hangingPunct="1"/>
            <a:r>
              <a:rPr lang="en-US" sz="2000" smtClean="0">
                <a:latin typeface="Calibri" pitchFamily="34" charset="0"/>
                <a:ea typeface="ＭＳ Ｐゴシック" pitchFamily="34" charset="-128"/>
                <a:sym typeface="Wingdings" pitchFamily="2" charset="2"/>
              </a:rPr>
              <a:t>ATP is used to make sugar</a:t>
            </a:r>
          </a:p>
          <a:p>
            <a:pPr eaLnBrk="1" hangingPunct="1"/>
            <a:endParaRPr lang="en-US" sz="2000" smtClean="0">
              <a:ea typeface="ＭＳ Ｐゴシック" pitchFamily="34" charset="-128"/>
              <a:sym typeface="Wingdings" pitchFamily="2" charset="2"/>
            </a:endParaRPr>
          </a:p>
        </p:txBody>
      </p:sp>
      <p:pic>
        <p:nvPicPr>
          <p:cNvPr id="43012" name="Picture 5" descr="D:\User Data\Desktop\infographic_05_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1250950"/>
            <a:ext cx="5511800"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Driving Questions</a:t>
            </a:r>
          </a:p>
        </p:txBody>
      </p:sp>
      <p:sp>
        <p:nvSpPr>
          <p:cNvPr id="16387" name="Content Placeholder 2"/>
          <p:cNvSpPr>
            <a:spLocks noGrp="1"/>
          </p:cNvSpPr>
          <p:nvPr>
            <p:ph idx="4294967295"/>
          </p:nvPr>
        </p:nvSpPr>
        <p:spPr>
          <a:xfrm>
            <a:off x="228600" y="1600200"/>
            <a:ext cx="8686800" cy="4525963"/>
          </a:xfrm>
        </p:spPr>
        <p:txBody>
          <a:bodyPr/>
          <a:lstStyle/>
          <a:p>
            <a:pPr marL="514350" indent="-514350" eaLnBrk="1" hangingPunct="1">
              <a:buFontTx/>
              <a:buAutoNum type="arabicPeriod"/>
            </a:pPr>
            <a:r>
              <a:rPr lang="en-US" sz="2800" smtClean="0">
                <a:ea typeface="ＭＳ Ｐゴシック" pitchFamily="34" charset="-128"/>
              </a:rPr>
              <a:t>What are the photosynthetic organisms on the planet, and why are they so important?</a:t>
            </a:r>
          </a:p>
          <a:p>
            <a:pPr marL="514350" indent="-514350" eaLnBrk="1" hangingPunct="1">
              <a:buFontTx/>
              <a:buAutoNum type="arabicPeriod"/>
            </a:pPr>
            <a:r>
              <a:rPr lang="en-US" sz="2800" smtClean="0">
                <a:ea typeface="ＭＳ Ｐゴシック" pitchFamily="34" charset="-128"/>
              </a:rPr>
              <a:t>What are the different types of energy and what transformations of energy do organisms carry out? </a:t>
            </a:r>
          </a:p>
          <a:p>
            <a:pPr marL="514350" indent="-514350" eaLnBrk="1" hangingPunct="1">
              <a:buFontTx/>
              <a:buAutoNum type="arabicPeriod"/>
            </a:pPr>
            <a:r>
              <a:rPr lang="en-US" sz="2800" smtClean="0">
                <a:ea typeface="ＭＳ Ｐゴシック" pitchFamily="34" charset="-128"/>
              </a:rPr>
              <a:t>How do plants and algae convert the energy in sunlight into energy-rich organic molecules? (and why can’t humans do this?)</a:t>
            </a:r>
          </a:p>
          <a:p>
            <a:pPr marL="514350" indent="-514350" eaLnBrk="1" hangingPunct="1">
              <a:buFontTx/>
              <a:buAutoNum type="arabicPeriod"/>
            </a:pPr>
            <a:r>
              <a:rPr lang="en-US" sz="2800" smtClean="0">
                <a:ea typeface="ＭＳ Ｐゴシック" pitchFamily="34" charset="-128"/>
              </a:rPr>
              <a:t>How do algal biofuels compare to other fuels in terms of costs, benefits, and sustainability?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Photosynthesis: a closer look</a:t>
            </a:r>
          </a:p>
        </p:txBody>
      </p:sp>
      <p:sp>
        <p:nvSpPr>
          <p:cNvPr id="44035" name="Content Placeholder 2"/>
          <p:cNvSpPr>
            <a:spLocks noGrp="1"/>
          </p:cNvSpPr>
          <p:nvPr>
            <p:ph idx="4294967295"/>
          </p:nvPr>
        </p:nvSpPr>
        <p:spPr>
          <a:xfrm>
            <a:off x="304800" y="1676400"/>
            <a:ext cx="3200400" cy="4419600"/>
          </a:xfrm>
        </p:spPr>
        <p:txBody>
          <a:bodyPr/>
          <a:lstStyle/>
          <a:p>
            <a:pPr eaLnBrk="1" hangingPunct="1">
              <a:lnSpc>
                <a:spcPct val="90000"/>
              </a:lnSpc>
            </a:pPr>
            <a:r>
              <a:rPr lang="en-US" sz="2800" smtClean="0">
                <a:latin typeface="Calibri" pitchFamily="34" charset="0"/>
                <a:ea typeface="ＭＳ Ｐゴシック" pitchFamily="34" charset="-128"/>
              </a:rPr>
              <a:t>Photosynthesis captures carbon dioxide gas from the air</a:t>
            </a:r>
          </a:p>
          <a:p>
            <a:pPr eaLnBrk="1" hangingPunct="1">
              <a:lnSpc>
                <a:spcPct val="90000"/>
              </a:lnSpc>
            </a:pPr>
            <a:endParaRPr lang="en-US" sz="2800" smtClean="0">
              <a:latin typeface="Calibri" pitchFamily="34" charset="0"/>
              <a:ea typeface="ＭＳ Ｐゴシック" pitchFamily="34" charset="-128"/>
            </a:endParaRPr>
          </a:p>
          <a:p>
            <a:pPr eaLnBrk="1" hangingPunct="1">
              <a:lnSpc>
                <a:spcPct val="90000"/>
              </a:lnSpc>
            </a:pPr>
            <a:r>
              <a:rPr lang="en-US" sz="2800" smtClean="0">
                <a:latin typeface="Calibri" pitchFamily="34" charset="0"/>
                <a:ea typeface="ＭＳ Ｐゴシック" pitchFamily="34" charset="-128"/>
              </a:rPr>
              <a:t>Incorporates carbon atoms into sugar</a:t>
            </a:r>
          </a:p>
          <a:p>
            <a:pPr eaLnBrk="1" hangingPunct="1">
              <a:lnSpc>
                <a:spcPct val="90000"/>
              </a:lnSpc>
            </a:pPr>
            <a:endParaRPr lang="en-US" sz="2800" smtClean="0">
              <a:latin typeface="Calibri" pitchFamily="34" charset="0"/>
              <a:ea typeface="ＭＳ Ｐゴシック" pitchFamily="34" charset="-128"/>
            </a:endParaRPr>
          </a:p>
          <a:p>
            <a:pPr eaLnBrk="1" hangingPunct="1">
              <a:lnSpc>
                <a:spcPct val="90000"/>
              </a:lnSpc>
            </a:pPr>
            <a:r>
              <a:rPr lang="en-US" sz="2800" b="1" smtClean="0">
                <a:latin typeface="Calibri" pitchFamily="34" charset="0"/>
                <a:ea typeface="ＭＳ Ｐゴシック" pitchFamily="34" charset="-128"/>
              </a:rPr>
              <a:t>Carbon fixation  </a:t>
            </a:r>
          </a:p>
        </p:txBody>
      </p:sp>
      <p:pic>
        <p:nvPicPr>
          <p:cNvPr id="44036" name="Picture 5" descr="D:\User Data\Desktop\infographic_05_0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1752600"/>
            <a:ext cx="5562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idx="4294967295"/>
          </p:nvPr>
        </p:nvSpPr>
        <p:spPr>
          <a:xfrm>
            <a:off x="457200" y="76200"/>
            <a:ext cx="8229600" cy="1143000"/>
          </a:xfrm>
        </p:spPr>
        <p:txBody>
          <a:bodyPr/>
          <a:lstStyle/>
          <a:p>
            <a:pPr eaLnBrk="1" hangingPunct="1"/>
            <a:r>
              <a:rPr lang="en-US" b="1" smtClean="0">
                <a:latin typeface="Calibri" pitchFamily="34" charset="0"/>
                <a:ea typeface="ＭＳ Ｐゴシック" pitchFamily="34" charset="-128"/>
              </a:rPr>
              <a:t>Carbon fixation</a:t>
            </a:r>
          </a:p>
        </p:txBody>
      </p:sp>
      <p:sp>
        <p:nvSpPr>
          <p:cNvPr id="35843" name="Content Placeholder 2"/>
          <p:cNvSpPr>
            <a:spLocks noGrp="1"/>
          </p:cNvSpPr>
          <p:nvPr>
            <p:ph idx="4294967295"/>
          </p:nvPr>
        </p:nvSpPr>
        <p:spPr>
          <a:xfrm>
            <a:off x="152400" y="1295400"/>
            <a:ext cx="3505200" cy="5105400"/>
          </a:xfrm>
        </p:spPr>
        <p:txBody>
          <a:bodyPr/>
          <a:lstStyle/>
          <a:p>
            <a:pPr eaLnBrk="1" hangingPunct="1">
              <a:lnSpc>
                <a:spcPct val="90000"/>
              </a:lnSpc>
              <a:defRPr/>
            </a:pPr>
            <a:r>
              <a:rPr lang="en-US" sz="2800" dirty="0" smtClean="0">
                <a:latin typeface="Calibri" pitchFamily="34" charset="0"/>
                <a:cs typeface="Calibri" pitchFamily="34" charset="0"/>
              </a:rPr>
              <a:t>Conversion of inorganic gaseous carbon into an organic molecule</a:t>
            </a:r>
          </a:p>
          <a:p>
            <a:pPr eaLnBrk="1" hangingPunct="1">
              <a:lnSpc>
                <a:spcPct val="90000"/>
              </a:lnSpc>
              <a:defRPr/>
            </a:pPr>
            <a:endParaRPr lang="en-US" sz="2800" dirty="0" smtClean="0">
              <a:latin typeface="Calibri" pitchFamily="34" charset="0"/>
              <a:cs typeface="Calibri" pitchFamily="34" charset="0"/>
            </a:endParaRPr>
          </a:p>
          <a:p>
            <a:pPr eaLnBrk="1" hangingPunct="1">
              <a:lnSpc>
                <a:spcPct val="90000"/>
              </a:lnSpc>
              <a:defRPr/>
            </a:pPr>
            <a:r>
              <a:rPr lang="en-US" sz="2800" dirty="0" smtClean="0">
                <a:latin typeface="Calibri" pitchFamily="34" charset="0"/>
                <a:cs typeface="Calibri" pitchFamily="34" charset="0"/>
              </a:rPr>
              <a:t>Used by autotrophs and heterotrophs</a:t>
            </a:r>
          </a:p>
          <a:p>
            <a:pPr eaLnBrk="1" hangingPunct="1">
              <a:lnSpc>
                <a:spcPct val="90000"/>
              </a:lnSpc>
              <a:defRPr/>
            </a:pPr>
            <a:endParaRPr lang="en-US" sz="2800" dirty="0" smtClean="0">
              <a:latin typeface="Calibri" pitchFamily="34" charset="0"/>
              <a:cs typeface="Calibri" pitchFamily="34" charset="0"/>
            </a:endParaRPr>
          </a:p>
          <a:p>
            <a:pPr eaLnBrk="1" hangingPunct="1">
              <a:lnSpc>
                <a:spcPct val="90000"/>
              </a:lnSpc>
              <a:defRPr/>
            </a:pPr>
            <a:r>
              <a:rPr lang="en-US" sz="2800" dirty="0" smtClean="0">
                <a:latin typeface="Calibri" pitchFamily="34" charset="0"/>
                <a:cs typeface="Calibri" pitchFamily="34" charset="0"/>
              </a:rPr>
              <a:t>Main way carbon enters the global energy chain</a:t>
            </a:r>
          </a:p>
          <a:p>
            <a:pPr eaLnBrk="1" hangingPunct="1">
              <a:lnSpc>
                <a:spcPct val="90000"/>
              </a:lnSpc>
              <a:defRPr/>
            </a:pPr>
            <a:endParaRPr lang="en-US" sz="2800" dirty="0">
              <a:cs typeface="+mn-cs"/>
            </a:endParaRPr>
          </a:p>
        </p:txBody>
      </p:sp>
      <p:pic>
        <p:nvPicPr>
          <p:cNvPr id="45060" name="Picture 5" descr="D:\User Data\Desktop\infographic_05_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1422400"/>
            <a:ext cx="54102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idx="4294967295"/>
          </p:nvPr>
        </p:nvSpPr>
        <p:spPr>
          <a:xfrm>
            <a:off x="457200" y="76200"/>
            <a:ext cx="8229600" cy="1143000"/>
          </a:xfrm>
        </p:spPr>
        <p:txBody>
          <a:bodyPr/>
          <a:lstStyle/>
          <a:p>
            <a:pPr eaLnBrk="1" hangingPunct="1"/>
            <a:r>
              <a:rPr lang="en-US" b="1" smtClean="0">
                <a:latin typeface="Calibri" pitchFamily="34" charset="0"/>
                <a:ea typeface="ＭＳ Ｐゴシック" pitchFamily="34" charset="-128"/>
              </a:rPr>
              <a:t>How green are biofuels?</a:t>
            </a:r>
          </a:p>
        </p:txBody>
      </p:sp>
      <p:sp>
        <p:nvSpPr>
          <p:cNvPr id="35843" name="Content Placeholder 2"/>
          <p:cNvSpPr>
            <a:spLocks noGrp="1"/>
          </p:cNvSpPr>
          <p:nvPr>
            <p:ph idx="4294967295"/>
          </p:nvPr>
        </p:nvSpPr>
        <p:spPr>
          <a:xfrm>
            <a:off x="152400" y="1295400"/>
            <a:ext cx="3505200" cy="5105400"/>
          </a:xfrm>
        </p:spPr>
        <p:txBody>
          <a:bodyPr/>
          <a:lstStyle/>
          <a:p>
            <a:pPr marL="0" indent="0" eaLnBrk="1" hangingPunct="1">
              <a:lnSpc>
                <a:spcPct val="90000"/>
              </a:lnSpc>
              <a:buFontTx/>
              <a:buNone/>
              <a:defRPr/>
            </a:pPr>
            <a:endParaRPr lang="en-US" sz="2800" dirty="0" smtClean="0">
              <a:cs typeface="+mn-cs"/>
            </a:endParaRPr>
          </a:p>
          <a:p>
            <a:pPr eaLnBrk="1" hangingPunct="1">
              <a:lnSpc>
                <a:spcPct val="90000"/>
              </a:lnSpc>
              <a:defRPr/>
            </a:pPr>
            <a:endParaRPr lang="en-US" sz="2800" dirty="0">
              <a:cs typeface="+mn-cs"/>
            </a:endParaRPr>
          </a:p>
        </p:txBody>
      </p:sp>
      <p:pic>
        <p:nvPicPr>
          <p:cNvPr id="46084" name="Picture 5" descr="D:\User Data\Desktop\table_05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 y="1676400"/>
            <a:ext cx="85344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idx="4294967295"/>
          </p:nvPr>
        </p:nvSpPr>
        <p:spPr>
          <a:xfrm>
            <a:off x="457200" y="76200"/>
            <a:ext cx="8229600" cy="1143000"/>
          </a:xfrm>
        </p:spPr>
        <p:txBody>
          <a:bodyPr/>
          <a:lstStyle/>
          <a:p>
            <a:pPr eaLnBrk="1" hangingPunct="1"/>
            <a:r>
              <a:rPr lang="en-US" b="1" smtClean="0">
                <a:latin typeface="Calibri" pitchFamily="34" charset="0"/>
                <a:ea typeface="ＭＳ Ｐゴシック" pitchFamily="34" charset="-128"/>
              </a:rPr>
              <a:t>Summary</a:t>
            </a:r>
          </a:p>
        </p:txBody>
      </p:sp>
      <p:sp>
        <p:nvSpPr>
          <p:cNvPr id="35843" name="Content Placeholder 2"/>
          <p:cNvSpPr>
            <a:spLocks noGrp="1"/>
          </p:cNvSpPr>
          <p:nvPr>
            <p:ph idx="4294967295"/>
          </p:nvPr>
        </p:nvSpPr>
        <p:spPr>
          <a:xfrm>
            <a:off x="152400" y="990600"/>
            <a:ext cx="8686800" cy="5791200"/>
          </a:xfrm>
        </p:spPr>
        <p:txBody>
          <a:bodyPr/>
          <a:lstStyle/>
          <a:p>
            <a:pPr eaLnBrk="1" hangingPunct="1">
              <a:lnSpc>
                <a:spcPct val="90000"/>
              </a:lnSpc>
              <a:defRPr/>
            </a:pPr>
            <a:r>
              <a:rPr lang="en-US" sz="2400" dirty="0">
                <a:latin typeface="Calibri" pitchFamily="34" charset="0"/>
                <a:cs typeface="Calibri" pitchFamily="34" charset="0"/>
              </a:rPr>
              <a:t>All living organisms require energy to live and grow. The ultimate source of energy on Earth is the sun</a:t>
            </a:r>
            <a:r>
              <a:rPr lang="en-US" sz="2400" dirty="0" smtClean="0">
                <a:latin typeface="Calibri" pitchFamily="34" charset="0"/>
                <a:cs typeface="Calibri" pitchFamily="34" charset="0"/>
              </a:rPr>
              <a:t>.</a:t>
            </a:r>
          </a:p>
          <a:p>
            <a:pPr eaLnBrk="1" hangingPunct="1">
              <a:lnSpc>
                <a:spcPct val="90000"/>
              </a:lnSpc>
              <a:defRPr/>
            </a:pPr>
            <a:endParaRPr lang="en-US" sz="2400" dirty="0">
              <a:latin typeface="Calibri" pitchFamily="34" charset="0"/>
              <a:cs typeface="Calibri" pitchFamily="34" charset="0"/>
            </a:endParaRPr>
          </a:p>
          <a:p>
            <a:pPr eaLnBrk="1" hangingPunct="1">
              <a:lnSpc>
                <a:spcPct val="90000"/>
              </a:lnSpc>
              <a:defRPr/>
            </a:pPr>
            <a:r>
              <a:rPr lang="en-US" sz="2400" dirty="0">
                <a:latin typeface="Calibri" pitchFamily="34" charset="0"/>
                <a:cs typeface="Calibri" pitchFamily="34" charset="0"/>
              </a:rPr>
              <a:t>Energy is neither created nor destroyed, but  converted from one form </a:t>
            </a:r>
            <a:r>
              <a:rPr lang="en-US" sz="2400" dirty="0" smtClean="0">
                <a:latin typeface="Calibri" pitchFamily="34" charset="0"/>
                <a:cs typeface="Calibri" pitchFamily="34" charset="0"/>
              </a:rPr>
              <a:t>to </a:t>
            </a:r>
            <a:r>
              <a:rPr lang="en-US" sz="2400" dirty="0">
                <a:latin typeface="Calibri" pitchFamily="34" charset="0"/>
                <a:cs typeface="Calibri" pitchFamily="34" charset="0"/>
              </a:rPr>
              <a:t>another. Kinetic energy is the energy of motion and includes heat energy and light energy. Potential energy is stored energy and includes chemical </a:t>
            </a:r>
            <a:r>
              <a:rPr lang="en-US" sz="2400" dirty="0" smtClean="0">
                <a:latin typeface="Calibri" pitchFamily="34" charset="0"/>
                <a:cs typeface="Calibri" pitchFamily="34" charset="0"/>
              </a:rPr>
              <a:t>energy.</a:t>
            </a:r>
          </a:p>
          <a:p>
            <a:pPr eaLnBrk="1" hangingPunct="1">
              <a:lnSpc>
                <a:spcPct val="90000"/>
              </a:lnSpc>
              <a:defRPr/>
            </a:pPr>
            <a:endParaRPr lang="en-US" sz="2400" dirty="0" smtClean="0">
              <a:latin typeface="Calibri" pitchFamily="34" charset="0"/>
              <a:cs typeface="Calibri" pitchFamily="34" charset="0"/>
            </a:endParaRPr>
          </a:p>
          <a:p>
            <a:pPr eaLnBrk="1" hangingPunct="1">
              <a:lnSpc>
                <a:spcPct val="90000"/>
              </a:lnSpc>
              <a:defRPr/>
            </a:pPr>
            <a:r>
              <a:rPr lang="en-US" sz="2400" dirty="0" smtClean="0">
                <a:latin typeface="Calibri" pitchFamily="34" charset="0"/>
                <a:cs typeface="Calibri" pitchFamily="34" charset="0"/>
              </a:rPr>
              <a:t>Photosynthesis </a:t>
            </a:r>
            <a:r>
              <a:rPr lang="en-US" sz="2400" dirty="0">
                <a:latin typeface="Calibri" pitchFamily="34" charset="0"/>
                <a:cs typeface="Calibri" pitchFamily="34" charset="0"/>
              </a:rPr>
              <a:t>is a series of chemical reactions that captures the energy of </a:t>
            </a:r>
            <a:r>
              <a:rPr lang="en-US" sz="2400" dirty="0" smtClean="0">
                <a:latin typeface="Calibri" pitchFamily="34" charset="0"/>
                <a:cs typeface="Calibri" pitchFamily="34" charset="0"/>
              </a:rPr>
              <a:t>sunlight and converts it to </a:t>
            </a:r>
            <a:r>
              <a:rPr lang="en-US" sz="2400" dirty="0">
                <a:latin typeface="Calibri" pitchFamily="34" charset="0"/>
                <a:cs typeface="Calibri" pitchFamily="34" charset="0"/>
              </a:rPr>
              <a:t>chemical energy in the form of sugar and other energy-rich molecules. </a:t>
            </a:r>
            <a:endParaRPr lang="en-US" sz="2400" dirty="0" smtClean="0">
              <a:latin typeface="Calibri" pitchFamily="34" charset="0"/>
              <a:cs typeface="Calibri" pitchFamily="34" charset="0"/>
            </a:endParaRPr>
          </a:p>
          <a:p>
            <a:pPr eaLnBrk="1" hangingPunct="1">
              <a:lnSpc>
                <a:spcPct val="90000"/>
              </a:lnSpc>
              <a:defRPr/>
            </a:pPr>
            <a:endParaRPr lang="en-US" sz="2400" dirty="0" smtClean="0">
              <a:latin typeface="Calibri" pitchFamily="34" charset="0"/>
              <a:cs typeface="Calibri" pitchFamily="34" charset="0"/>
            </a:endParaRPr>
          </a:p>
          <a:p>
            <a:pPr eaLnBrk="1" hangingPunct="1">
              <a:lnSpc>
                <a:spcPct val="90000"/>
              </a:lnSpc>
              <a:defRPr/>
            </a:pPr>
            <a:r>
              <a:rPr lang="en-US" sz="2400" dirty="0">
                <a:latin typeface="Calibri" pitchFamily="34" charset="0"/>
                <a:cs typeface="Calibri" pitchFamily="34" charset="0"/>
              </a:rPr>
              <a:t>Photosynthetic organisms are known as </a:t>
            </a:r>
            <a:r>
              <a:rPr lang="en-US" sz="2400" dirty="0" err="1" smtClean="0">
                <a:latin typeface="Calibri" pitchFamily="34" charset="0"/>
                <a:cs typeface="Calibri" pitchFamily="34" charset="0"/>
              </a:rPr>
              <a:t>autotrophs</a:t>
            </a:r>
            <a:r>
              <a:rPr lang="en-US" sz="2400" dirty="0" smtClean="0">
                <a:latin typeface="Calibri" pitchFamily="34" charset="0"/>
                <a:cs typeface="Calibri" pitchFamily="34" charset="0"/>
              </a:rPr>
              <a:t>. Animals </a:t>
            </a:r>
            <a:r>
              <a:rPr lang="en-US" sz="2400" dirty="0">
                <a:latin typeface="Calibri" pitchFamily="34" charset="0"/>
                <a:cs typeface="Calibri" pitchFamily="34" charset="0"/>
              </a:rPr>
              <a:t>do not photosynthesize; they are known as heterotrophs</a:t>
            </a:r>
            <a:r>
              <a:rPr lang="en-US" sz="2400" dirty="0" smtClean="0">
                <a:latin typeface="Calibri" pitchFamily="34" charset="0"/>
                <a:cs typeface="Calibri" pitchFamily="34" charset="0"/>
              </a:rPr>
              <a:t>. </a:t>
            </a:r>
          </a:p>
          <a:p>
            <a:pPr marL="0" indent="0" eaLnBrk="1" hangingPunct="1">
              <a:lnSpc>
                <a:spcPct val="90000"/>
              </a:lnSpc>
              <a:buFontTx/>
              <a:buNone/>
              <a:defRPr/>
            </a:pPr>
            <a:r>
              <a:rPr lang="en-US" sz="2400" dirty="0" smtClean="0"/>
              <a:t> </a:t>
            </a:r>
            <a:endParaRPr lang="en-US" sz="2400" dirty="0"/>
          </a:p>
          <a:p>
            <a:pPr marL="0" indent="0" eaLnBrk="1" hangingPunct="1">
              <a:lnSpc>
                <a:spcPct val="90000"/>
              </a:lnSpc>
              <a:buFontTx/>
              <a:buNone/>
              <a:defRPr/>
            </a:pPr>
            <a:endParaRPr lang="en-US" sz="2800" dirty="0" smtClean="0">
              <a:cs typeface="+mn-cs"/>
            </a:endParaRPr>
          </a:p>
          <a:p>
            <a:pPr eaLnBrk="1" hangingPunct="1">
              <a:lnSpc>
                <a:spcPct val="90000"/>
              </a:lnSpc>
              <a:defRPr/>
            </a:pPr>
            <a:endParaRPr lang="en-US" sz="2800" dirty="0">
              <a:cs typeface="+mn-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Using algae to make fuel</a:t>
            </a:r>
          </a:p>
        </p:txBody>
      </p:sp>
      <p:sp>
        <p:nvSpPr>
          <p:cNvPr id="2" name="TextBox 1"/>
          <p:cNvSpPr txBox="1"/>
          <p:nvPr/>
        </p:nvSpPr>
        <p:spPr>
          <a:xfrm>
            <a:off x="914400" y="1219200"/>
            <a:ext cx="6934200" cy="2586038"/>
          </a:xfrm>
          <a:prstGeom prst="rect">
            <a:avLst/>
          </a:prstGeom>
          <a:noFill/>
        </p:spPr>
        <p:txBody>
          <a:bodyPr>
            <a:spAutoFit/>
          </a:bodyPr>
          <a:lstStyle/>
          <a:p>
            <a:pPr marL="285750" indent="-285750">
              <a:buFont typeface="Arial"/>
              <a:buChar char="•"/>
              <a:defRPr/>
            </a:pPr>
            <a:r>
              <a:rPr lang="en-US" sz="2400" dirty="0">
                <a:latin typeface="Calibri" pitchFamily="34" charset="0"/>
                <a:ea typeface="ＭＳ Ｐゴシック" charset="0"/>
                <a:cs typeface="Calibri" pitchFamily="34" charset="0"/>
              </a:rPr>
              <a:t>Algae are best known for the green, red, or brown hues</a:t>
            </a:r>
          </a:p>
          <a:p>
            <a:pPr marL="285750" indent="-285750">
              <a:buFont typeface="Arial"/>
              <a:buChar char="•"/>
              <a:defRPr/>
            </a:pPr>
            <a:r>
              <a:rPr lang="en-US" sz="2400" dirty="0">
                <a:latin typeface="Calibri" pitchFamily="34" charset="0"/>
                <a:ea typeface="ＭＳ Ｐゴシック" charset="0"/>
                <a:cs typeface="Calibri" pitchFamily="34" charset="0"/>
              </a:rPr>
              <a:t>Also have ability to capture energy of sunlight and convert it into usable forms of energy </a:t>
            </a:r>
          </a:p>
          <a:p>
            <a:pPr marL="285750" indent="-285750">
              <a:buFont typeface="Arial"/>
              <a:buChar char="•"/>
              <a:defRPr/>
            </a:pPr>
            <a:r>
              <a:rPr lang="en-US" sz="2400" dirty="0">
                <a:latin typeface="Calibri" pitchFamily="34" charset="0"/>
                <a:ea typeface="ＭＳ Ｐゴシック" charset="0"/>
                <a:cs typeface="Calibri" pitchFamily="34" charset="0"/>
              </a:rPr>
              <a:t>Much is in the form of oils ideally suited to making fuel</a:t>
            </a:r>
          </a:p>
          <a:p>
            <a:pPr>
              <a:defRPr/>
            </a:pPr>
            <a:endParaRPr lang="en-US" dirty="0">
              <a:latin typeface="Arial" charset="0"/>
              <a:ea typeface="ＭＳ Ｐゴシック" charset="0"/>
              <a:cs typeface="ＭＳ Ｐゴシック" charset="0"/>
            </a:endParaRPr>
          </a:p>
        </p:txBody>
      </p:sp>
      <p:pic>
        <p:nvPicPr>
          <p:cNvPr id="17412" name="Picture 5" descr="D:\User Data\Desktop\unnumbered_05_p9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3505200"/>
            <a:ext cx="3348037" cy="333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6" descr="D:\User Data\Desktop\unnumbered_05_p95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505200"/>
            <a:ext cx="3068638"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Fossil fuels are limited</a:t>
            </a:r>
          </a:p>
        </p:txBody>
      </p:sp>
      <p:sp>
        <p:nvSpPr>
          <p:cNvPr id="18435" name="TextBox 1"/>
          <p:cNvSpPr txBox="1">
            <a:spLocks noChangeArrowheads="1"/>
          </p:cNvSpPr>
          <p:nvPr/>
        </p:nvSpPr>
        <p:spPr bwMode="auto">
          <a:xfrm>
            <a:off x="457200" y="1219200"/>
            <a:ext cx="62928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285750" indent="-285750"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buFont typeface="Arial" pitchFamily="34" charset="0"/>
              <a:buChar char="•"/>
            </a:pPr>
            <a:r>
              <a:rPr lang="en-US" sz="2400">
                <a:latin typeface="Calibri" pitchFamily="34" charset="0"/>
              </a:rPr>
              <a:t>Demand for oil will increase over next 25 years</a:t>
            </a:r>
          </a:p>
          <a:p>
            <a:pPr eaLnBrk="1" hangingPunct="1">
              <a:buFont typeface="Arial" pitchFamily="34" charset="0"/>
              <a:buChar char="•"/>
            </a:pPr>
            <a:r>
              <a:rPr lang="en-US" sz="2400">
                <a:latin typeface="Calibri" pitchFamily="34" charset="0"/>
              </a:rPr>
              <a:t>Sources of oil are finite</a:t>
            </a:r>
          </a:p>
          <a:p>
            <a:pPr eaLnBrk="1" hangingPunct="1">
              <a:buFont typeface="Arial" pitchFamily="34" charset="0"/>
              <a:buChar char="•"/>
            </a:pPr>
            <a:r>
              <a:rPr lang="en-US" sz="2400">
                <a:latin typeface="Calibri" pitchFamily="34" charset="0"/>
              </a:rPr>
              <a:t>Takes millions of years to replenish</a:t>
            </a:r>
            <a:endParaRPr lang="en-US">
              <a:latin typeface="Calibri" pitchFamily="34" charset="0"/>
            </a:endParaRPr>
          </a:p>
        </p:txBody>
      </p:sp>
      <p:pic>
        <p:nvPicPr>
          <p:cNvPr id="18436" name="Picture 5" descr="D:\User Data\Desktop\infographic_05_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700" y="2511425"/>
            <a:ext cx="6985000" cy="427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U.S. energy consumption</a:t>
            </a:r>
          </a:p>
        </p:txBody>
      </p:sp>
      <p:sp>
        <p:nvSpPr>
          <p:cNvPr id="16387" name="Content Placeholder 2"/>
          <p:cNvSpPr>
            <a:spLocks noGrp="1"/>
          </p:cNvSpPr>
          <p:nvPr>
            <p:ph idx="4294967295"/>
          </p:nvPr>
        </p:nvSpPr>
        <p:spPr>
          <a:xfrm>
            <a:off x="457200" y="1600200"/>
            <a:ext cx="2895600" cy="4525963"/>
          </a:xfrm>
        </p:spPr>
        <p:txBody>
          <a:bodyPr/>
          <a:lstStyle/>
          <a:p>
            <a:pPr eaLnBrk="1" hangingPunct="1">
              <a:defRPr/>
            </a:pPr>
            <a:r>
              <a:rPr lang="en-US" dirty="0" smtClean="0">
                <a:latin typeface="Calibri" pitchFamily="34" charset="0"/>
                <a:cs typeface="Calibri" pitchFamily="34" charset="0"/>
              </a:rPr>
              <a:t>The United </a:t>
            </a:r>
            <a:r>
              <a:rPr lang="en-US" dirty="0">
                <a:latin typeface="Calibri" pitchFamily="34" charset="0"/>
                <a:cs typeface="Calibri" pitchFamily="34" charset="0"/>
              </a:rPr>
              <a:t>States is the </a:t>
            </a:r>
            <a:r>
              <a:rPr lang="en-US" dirty="0" smtClean="0">
                <a:latin typeface="Calibri" pitchFamily="34" charset="0"/>
                <a:cs typeface="Calibri" pitchFamily="34" charset="0"/>
              </a:rPr>
              <a:t>largest consumer </a:t>
            </a:r>
            <a:r>
              <a:rPr lang="en-US" dirty="0">
                <a:latin typeface="Calibri" pitchFamily="34" charset="0"/>
                <a:cs typeface="Calibri" pitchFamily="34" charset="0"/>
              </a:rPr>
              <a:t>of fossil </a:t>
            </a:r>
            <a:r>
              <a:rPr lang="en-US" dirty="0" smtClean="0">
                <a:latin typeface="Calibri" pitchFamily="34" charset="0"/>
                <a:cs typeface="Calibri" pitchFamily="34" charset="0"/>
              </a:rPr>
              <a:t>fuels</a:t>
            </a:r>
          </a:p>
          <a:p>
            <a:pPr eaLnBrk="1" hangingPunct="1">
              <a:defRPr/>
            </a:pPr>
            <a:r>
              <a:rPr lang="en-US" kern="1200" dirty="0" smtClean="0">
                <a:latin typeface="Calibri" pitchFamily="34" charset="0"/>
                <a:cs typeface="Calibri" pitchFamily="34" charset="0"/>
              </a:rPr>
              <a:t>New </a:t>
            </a:r>
            <a:r>
              <a:rPr lang="en-US" kern="1200" dirty="0">
                <a:latin typeface="Calibri" pitchFamily="34" charset="0"/>
                <a:cs typeface="Calibri" pitchFamily="34" charset="0"/>
              </a:rPr>
              <a:t>energy </a:t>
            </a:r>
            <a:r>
              <a:rPr lang="en-US" kern="1200" dirty="0" smtClean="0">
                <a:latin typeface="Calibri" pitchFamily="34" charset="0"/>
                <a:cs typeface="Calibri" pitchFamily="34" charset="0"/>
              </a:rPr>
              <a:t>sources </a:t>
            </a:r>
            <a:r>
              <a:rPr lang="en-US" kern="1200" dirty="0">
                <a:latin typeface="Calibri" pitchFamily="34" charset="0"/>
                <a:cs typeface="Calibri" pitchFamily="34" charset="0"/>
              </a:rPr>
              <a:t>being developed </a:t>
            </a:r>
            <a:r>
              <a:rPr lang="en-US" kern="1200" dirty="0" smtClean="0">
                <a:latin typeface="Calibri" pitchFamily="34" charset="0"/>
                <a:cs typeface="Calibri" pitchFamily="34" charset="0"/>
              </a:rPr>
              <a:t>to </a:t>
            </a:r>
            <a:r>
              <a:rPr lang="en-US" kern="1200" dirty="0">
                <a:latin typeface="Calibri" pitchFamily="34" charset="0"/>
                <a:cs typeface="Calibri" pitchFamily="34" charset="0"/>
              </a:rPr>
              <a:t>reduce our </a:t>
            </a:r>
            <a:r>
              <a:rPr lang="en-US" kern="1200" dirty="0" smtClean="0">
                <a:latin typeface="Calibri" pitchFamily="34" charset="0"/>
                <a:cs typeface="Calibri" pitchFamily="34" charset="0"/>
              </a:rPr>
              <a:t>demand</a:t>
            </a:r>
            <a:endParaRPr lang="en-US" dirty="0">
              <a:latin typeface="Calibri" pitchFamily="34" charset="0"/>
              <a:cs typeface="Calibri" pitchFamily="34" charset="0"/>
            </a:endParaRPr>
          </a:p>
        </p:txBody>
      </p:sp>
      <p:pic>
        <p:nvPicPr>
          <p:cNvPr id="19460" name="Picture 5" descr="D:\User Data\Desktop\infographic_05_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1752600"/>
            <a:ext cx="573563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Biofuels</a:t>
            </a:r>
          </a:p>
        </p:txBody>
      </p:sp>
      <p:sp>
        <p:nvSpPr>
          <p:cNvPr id="16387" name="Content Placeholder 2"/>
          <p:cNvSpPr>
            <a:spLocks noGrp="1"/>
          </p:cNvSpPr>
          <p:nvPr>
            <p:ph idx="4294967295"/>
          </p:nvPr>
        </p:nvSpPr>
        <p:spPr>
          <a:xfrm>
            <a:off x="457200" y="960438"/>
            <a:ext cx="8229600" cy="4525962"/>
          </a:xfrm>
        </p:spPr>
        <p:txBody>
          <a:bodyPr/>
          <a:lstStyle/>
          <a:p>
            <a:pPr eaLnBrk="1" hangingPunct="1">
              <a:defRPr/>
            </a:pPr>
            <a:r>
              <a:rPr lang="en-US" dirty="0" smtClean="0">
                <a:latin typeface="Calibri" pitchFamily="34" charset="0"/>
                <a:cs typeface="Calibri" pitchFamily="34" charset="0"/>
              </a:rPr>
              <a:t>Renewable</a:t>
            </a:r>
            <a:r>
              <a:rPr lang="en-US" b="1" dirty="0" smtClean="0">
                <a:latin typeface="Calibri" pitchFamily="34" charset="0"/>
                <a:cs typeface="Calibri" pitchFamily="34" charset="0"/>
              </a:rPr>
              <a:t> </a:t>
            </a:r>
            <a:r>
              <a:rPr lang="en-US" dirty="0" smtClean="0">
                <a:latin typeface="Calibri" pitchFamily="34" charset="0"/>
                <a:cs typeface="Calibri" pitchFamily="34" charset="0"/>
              </a:rPr>
              <a:t>fuels </a:t>
            </a:r>
            <a:r>
              <a:rPr lang="en-US" dirty="0">
                <a:latin typeface="Calibri" pitchFamily="34" charset="0"/>
                <a:cs typeface="Calibri" pitchFamily="34" charset="0"/>
              </a:rPr>
              <a:t>made from living </a:t>
            </a:r>
            <a:r>
              <a:rPr lang="en-US" dirty="0" smtClean="0">
                <a:latin typeface="Calibri" pitchFamily="34" charset="0"/>
                <a:cs typeface="Calibri" pitchFamily="34" charset="0"/>
              </a:rPr>
              <a:t>organisms</a:t>
            </a:r>
          </a:p>
          <a:p>
            <a:pPr eaLnBrk="1" hangingPunct="1">
              <a:defRPr/>
            </a:pPr>
            <a:r>
              <a:rPr lang="en-US" dirty="0" smtClean="0">
                <a:latin typeface="Calibri" pitchFamily="34" charset="0"/>
                <a:cs typeface="Calibri" pitchFamily="34" charset="0"/>
              </a:rPr>
              <a:t>In 2012, more </a:t>
            </a:r>
            <a:r>
              <a:rPr lang="en-US" dirty="0">
                <a:latin typeface="Calibri" pitchFamily="34" charset="0"/>
                <a:cs typeface="Calibri" pitchFamily="34" charset="0"/>
              </a:rPr>
              <a:t>than 150 companies </a:t>
            </a:r>
            <a:r>
              <a:rPr lang="en-US" dirty="0" smtClean="0">
                <a:latin typeface="Calibri" pitchFamily="34" charset="0"/>
                <a:cs typeface="Calibri" pitchFamily="34" charset="0"/>
              </a:rPr>
              <a:t>were dedicated </a:t>
            </a:r>
            <a:r>
              <a:rPr lang="en-US" dirty="0">
                <a:latin typeface="Calibri" pitchFamily="34" charset="0"/>
                <a:cs typeface="Calibri" pitchFamily="34" charset="0"/>
              </a:rPr>
              <a:t>to making fuel from </a:t>
            </a:r>
            <a:r>
              <a:rPr lang="en-US" dirty="0" smtClean="0">
                <a:latin typeface="Calibri" pitchFamily="34" charset="0"/>
                <a:cs typeface="Calibri" pitchFamily="34" charset="0"/>
              </a:rPr>
              <a:t>algae</a:t>
            </a:r>
            <a:endParaRPr lang="en-US" dirty="0">
              <a:latin typeface="Calibri" pitchFamily="34" charset="0"/>
              <a:cs typeface="Calibri" pitchFamily="34" charset="0"/>
            </a:endParaRPr>
          </a:p>
          <a:p>
            <a:pPr marL="0" indent="0" eaLnBrk="1" hangingPunct="1">
              <a:buFontTx/>
              <a:buNone/>
              <a:defRPr/>
            </a:pPr>
            <a:r>
              <a:rPr lang="en-US" dirty="0" smtClean="0"/>
              <a:t> </a:t>
            </a:r>
            <a:endParaRPr lang="en-US" dirty="0"/>
          </a:p>
          <a:p>
            <a:pPr eaLnBrk="1" hangingPunct="1">
              <a:defRPr/>
            </a:pPr>
            <a:endParaRPr lang="en-US" dirty="0">
              <a:cs typeface="+mn-cs"/>
            </a:endParaRPr>
          </a:p>
        </p:txBody>
      </p:sp>
      <p:pic>
        <p:nvPicPr>
          <p:cNvPr id="20484" name="Picture 5" descr="D:\User Data\Desktop\unnumbered_05_p9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2635250"/>
            <a:ext cx="57912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Energy basics</a:t>
            </a:r>
          </a:p>
        </p:txBody>
      </p:sp>
      <p:sp>
        <p:nvSpPr>
          <p:cNvPr id="21507" name="Content Placeholder 2"/>
          <p:cNvSpPr>
            <a:spLocks noGrp="1"/>
          </p:cNvSpPr>
          <p:nvPr>
            <p:ph idx="4294967295"/>
          </p:nvPr>
        </p:nvSpPr>
        <p:spPr/>
        <p:txBody>
          <a:bodyPr/>
          <a:lstStyle/>
          <a:p>
            <a:pPr eaLnBrk="1" hangingPunct="1"/>
            <a:r>
              <a:rPr lang="en-US" b="1" smtClean="0">
                <a:latin typeface="Calibri" pitchFamily="34" charset="0"/>
                <a:ea typeface="ＭＳ Ｐゴシック" pitchFamily="34" charset="-128"/>
              </a:rPr>
              <a:t>Energy</a:t>
            </a:r>
            <a:endParaRPr lang="en-US" smtClean="0">
              <a:latin typeface="Calibri" pitchFamily="34" charset="0"/>
              <a:ea typeface="ＭＳ Ｐゴシック" pitchFamily="34" charset="-128"/>
            </a:endParaRPr>
          </a:p>
          <a:p>
            <a:pPr lvl="1" eaLnBrk="1" hangingPunct="1"/>
            <a:r>
              <a:rPr lang="en-US" smtClean="0">
                <a:latin typeface="Calibri" pitchFamily="34" charset="0"/>
                <a:ea typeface="ＭＳ Ｐゴシック" pitchFamily="34" charset="-128"/>
              </a:rPr>
              <a:t> capacity to do work  </a:t>
            </a:r>
          </a:p>
          <a:p>
            <a:pPr lvl="1" eaLnBrk="1" hangingPunct="1"/>
            <a:r>
              <a:rPr lang="en-US" smtClean="0">
                <a:latin typeface="Calibri" pitchFamily="34" charset="0"/>
                <a:ea typeface="ＭＳ Ｐゴシック" pitchFamily="34" charset="-128"/>
              </a:rPr>
              <a:t>includes processes such as building complex molecules and moving substances in and out of the cells</a:t>
            </a:r>
          </a:p>
          <a:p>
            <a:pPr eaLnBrk="1" hangingPunct="1"/>
            <a:endParaRPr lang="en-US" smtClean="0">
              <a:latin typeface="Calibri" pitchFamily="34" charset="0"/>
              <a:ea typeface="ＭＳ Ｐゴシック" pitchFamily="34" charset="-128"/>
            </a:endParaRPr>
          </a:p>
          <a:p>
            <a:pPr eaLnBrk="1" hangingPunct="1"/>
            <a:r>
              <a:rPr lang="en-US" smtClean="0">
                <a:latin typeface="Calibri" pitchFamily="34" charset="0"/>
                <a:ea typeface="ＭＳ Ｐゴシック" pitchFamily="34" charset="-128"/>
              </a:rPr>
              <a:t>Without a source of energy, all life on Earth would stop</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p:txBody>
          <a:bodyPr/>
          <a:lstStyle/>
          <a:p>
            <a:pPr eaLnBrk="1" hangingPunct="1"/>
            <a:r>
              <a:rPr lang="en-US" b="1" smtClean="0">
                <a:latin typeface="Calibri" pitchFamily="34" charset="0"/>
                <a:ea typeface="ＭＳ Ｐゴシック" pitchFamily="34" charset="-128"/>
              </a:rPr>
              <a:t>Energy basics</a:t>
            </a:r>
          </a:p>
        </p:txBody>
      </p:sp>
      <p:sp>
        <p:nvSpPr>
          <p:cNvPr id="22531" name="Content Placeholder 2"/>
          <p:cNvSpPr>
            <a:spLocks noGrp="1"/>
          </p:cNvSpPr>
          <p:nvPr>
            <p:ph idx="4294967295"/>
          </p:nvPr>
        </p:nvSpPr>
        <p:spPr/>
        <p:txBody>
          <a:bodyPr/>
          <a:lstStyle/>
          <a:p>
            <a:pPr eaLnBrk="1" hangingPunct="1">
              <a:lnSpc>
                <a:spcPct val="90000"/>
              </a:lnSpc>
            </a:pPr>
            <a:r>
              <a:rPr lang="en-US" sz="3000" smtClean="0">
                <a:latin typeface="Calibri" pitchFamily="34" charset="0"/>
                <a:ea typeface="ＭＳ Ｐゴシック" pitchFamily="34" charset="-128"/>
              </a:rPr>
              <a:t>Energy cannot be created</a:t>
            </a:r>
          </a:p>
          <a:p>
            <a:pPr eaLnBrk="1" hangingPunct="1">
              <a:lnSpc>
                <a:spcPct val="90000"/>
              </a:lnSpc>
            </a:pPr>
            <a:endParaRPr lang="en-US" sz="3000" smtClean="0">
              <a:latin typeface="Calibri" pitchFamily="34" charset="0"/>
              <a:ea typeface="ＭＳ Ｐゴシック" pitchFamily="34" charset="-128"/>
            </a:endParaRPr>
          </a:p>
          <a:p>
            <a:pPr eaLnBrk="1" hangingPunct="1">
              <a:lnSpc>
                <a:spcPct val="90000"/>
              </a:lnSpc>
            </a:pPr>
            <a:r>
              <a:rPr lang="en-US" sz="3000" smtClean="0">
                <a:latin typeface="Calibri" pitchFamily="34" charset="0"/>
                <a:ea typeface="ＭＳ Ｐゴシック" pitchFamily="34" charset="-128"/>
              </a:rPr>
              <a:t>Humans and other animals obtain energy by eating food</a:t>
            </a:r>
          </a:p>
          <a:p>
            <a:pPr eaLnBrk="1" hangingPunct="1">
              <a:lnSpc>
                <a:spcPct val="90000"/>
              </a:lnSpc>
            </a:pPr>
            <a:endParaRPr lang="en-US" sz="3000" smtClean="0">
              <a:latin typeface="Calibri" pitchFamily="34" charset="0"/>
              <a:ea typeface="ＭＳ Ｐゴシック" pitchFamily="34" charset="-128"/>
            </a:endParaRPr>
          </a:p>
          <a:p>
            <a:pPr eaLnBrk="1" hangingPunct="1">
              <a:lnSpc>
                <a:spcPct val="90000"/>
              </a:lnSpc>
            </a:pPr>
            <a:r>
              <a:rPr lang="en-US" sz="3000" b="1" smtClean="0">
                <a:latin typeface="Calibri" pitchFamily="34" charset="0"/>
                <a:ea typeface="ＭＳ Ｐゴシック" pitchFamily="34" charset="-128"/>
              </a:rPr>
              <a:t>Chemical energy</a:t>
            </a:r>
            <a:endParaRPr lang="en-US" sz="3000" smtClean="0">
              <a:latin typeface="Calibri" pitchFamily="34" charset="0"/>
              <a:ea typeface="ＭＳ Ｐゴシック" pitchFamily="34" charset="-128"/>
            </a:endParaRPr>
          </a:p>
          <a:p>
            <a:pPr lvl="1" eaLnBrk="1" hangingPunct="1">
              <a:lnSpc>
                <a:spcPct val="90000"/>
              </a:lnSpc>
            </a:pPr>
            <a:r>
              <a:rPr lang="en-US" sz="2600" smtClean="0">
                <a:latin typeface="Calibri" pitchFamily="34" charset="0"/>
                <a:ea typeface="ＭＳ Ｐゴシック" pitchFamily="34" charset="-128"/>
              </a:rPr>
              <a:t> potential energy stored in bonds of biological molecules </a:t>
            </a:r>
          </a:p>
          <a:p>
            <a:pPr lvl="1" eaLnBrk="1" hangingPunct="1">
              <a:lnSpc>
                <a:spcPct val="90000"/>
              </a:lnSpc>
            </a:pPr>
            <a:r>
              <a:rPr lang="en-US" sz="2600" smtClean="0">
                <a:latin typeface="Calibri" pitchFamily="34" charset="0"/>
                <a:ea typeface="ＭＳ Ｐゴシック" pitchFamily="34" charset="-128"/>
              </a:rPr>
              <a:t> break bonds to release stored energy to do work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EDEBE"/>
    </a:lt1>
    <a:dk2>
      <a:srgbClr val="000000"/>
    </a:dk2>
    <a:lt2>
      <a:srgbClr val="808080"/>
    </a:lt2>
    <a:accent1>
      <a:srgbClr val="BBE0E3"/>
    </a:accent1>
    <a:accent2>
      <a:srgbClr val="333399"/>
    </a:accent2>
    <a:accent3>
      <a:srgbClr val="FEECDB"/>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
  <TotalTime>1295</TotalTime>
  <Words>1249</Words>
  <Application>Microsoft Office PowerPoint</Application>
  <PresentationFormat>On-screen Show (4:3)</PresentationFormat>
  <Paragraphs>175</Paragraphs>
  <Slides>33</Slides>
  <Notes>19</Notes>
  <HiddenSlides>0</HiddenSlides>
  <MMClips>0</MMClips>
  <ScaleCrop>false</ScaleCrop>
  <HeadingPairs>
    <vt:vector size="4" baseType="variant">
      <vt:variant>
        <vt:lpstr>Theme</vt:lpstr>
      </vt:variant>
      <vt:variant>
        <vt:i4>2</vt:i4>
      </vt:variant>
      <vt:variant>
        <vt:lpstr>Slide Titles</vt:lpstr>
      </vt:variant>
      <vt:variant>
        <vt:i4>33</vt:i4>
      </vt:variant>
    </vt:vector>
  </HeadingPairs>
  <TitlesOfParts>
    <vt:vector size="35" baseType="lpstr">
      <vt:lpstr>Default Design</vt:lpstr>
      <vt:lpstr>Blank Presentation</vt:lpstr>
      <vt:lpstr>PowerPoint Presentation</vt:lpstr>
      <vt:lpstr>Chapter 5</vt:lpstr>
      <vt:lpstr>Driving Questions</vt:lpstr>
      <vt:lpstr>Using algae to make fuel</vt:lpstr>
      <vt:lpstr>Fossil fuels are limited</vt:lpstr>
      <vt:lpstr>U.S. energy consumption</vt:lpstr>
      <vt:lpstr>Biofuels</vt:lpstr>
      <vt:lpstr>Energy basics</vt:lpstr>
      <vt:lpstr>Energy basics</vt:lpstr>
      <vt:lpstr>Energy basics</vt:lpstr>
      <vt:lpstr>Energy basics</vt:lpstr>
      <vt:lpstr>Energy is conserved</vt:lpstr>
      <vt:lpstr>Energy is conserved</vt:lpstr>
      <vt:lpstr>Energy is conserved</vt:lpstr>
      <vt:lpstr>Energy is conserved</vt:lpstr>
      <vt:lpstr>Energy is conserved</vt:lpstr>
      <vt:lpstr>Energy is conserved</vt:lpstr>
      <vt:lpstr>Energy transformation is  not efficient</vt:lpstr>
      <vt:lpstr>Capturing energy: photosynthesis</vt:lpstr>
      <vt:lpstr>Capturing energy: photosynthesis</vt:lpstr>
      <vt:lpstr>Capturing energy: photosynthesis</vt:lpstr>
      <vt:lpstr>Capturing energy: photosynthesis</vt:lpstr>
      <vt:lpstr>Capturing energy: photosynthesis</vt:lpstr>
      <vt:lpstr>Capturing energy: photosynthesis</vt:lpstr>
      <vt:lpstr>Capturing energy: photosynthesis</vt:lpstr>
      <vt:lpstr>Sunlight energy</vt:lpstr>
      <vt:lpstr>Sunlight energy</vt:lpstr>
      <vt:lpstr>Photosynthesis: a closer look</vt:lpstr>
      <vt:lpstr>Photosynthesis: a closer look</vt:lpstr>
      <vt:lpstr>Photosynthesis: a closer look</vt:lpstr>
      <vt:lpstr>Carbon fixation</vt:lpstr>
      <vt:lpstr>How green are biofuels?</vt:lpstr>
      <vt:lpstr>Summary</vt:lpstr>
    </vt:vector>
  </TitlesOfParts>
  <Company>GVSU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5</dc:title>
  <dc:creator>cymbolje</dc:creator>
  <cp:lastModifiedBy>hbadmin</cp:lastModifiedBy>
  <cp:revision>113</cp:revision>
  <dcterms:created xsi:type="dcterms:W3CDTF">2011-01-24T15:49:29Z</dcterms:created>
  <dcterms:modified xsi:type="dcterms:W3CDTF">2014-04-06T14:25:35Z</dcterms:modified>
</cp:coreProperties>
</file>