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94" r:id="rId3"/>
    <p:sldId id="256" r:id="rId4"/>
    <p:sldId id="302" r:id="rId5"/>
    <p:sldId id="296" r:id="rId6"/>
    <p:sldId id="295" r:id="rId7"/>
    <p:sldId id="300" r:id="rId8"/>
    <p:sldId id="257" r:id="rId9"/>
    <p:sldId id="258" r:id="rId10"/>
    <p:sldId id="259" r:id="rId11"/>
    <p:sldId id="260" r:id="rId12"/>
    <p:sldId id="264" r:id="rId13"/>
    <p:sldId id="303" r:id="rId14"/>
    <p:sldId id="266" r:id="rId15"/>
    <p:sldId id="265" r:id="rId16"/>
    <p:sldId id="267" r:id="rId17"/>
    <p:sldId id="268" r:id="rId18"/>
    <p:sldId id="269" r:id="rId19"/>
    <p:sldId id="270" r:id="rId20"/>
    <p:sldId id="271" r:id="rId21"/>
    <p:sldId id="272" r:id="rId22"/>
    <p:sldId id="273" r:id="rId23"/>
    <p:sldId id="275" r:id="rId24"/>
    <p:sldId id="279" r:id="rId25"/>
    <p:sldId id="276" r:id="rId26"/>
    <p:sldId id="277" r:id="rId27"/>
    <p:sldId id="278" r:id="rId28"/>
    <p:sldId id="280" r:id="rId29"/>
    <p:sldId id="281" r:id="rId30"/>
    <p:sldId id="283" r:id="rId31"/>
    <p:sldId id="285" r:id="rId32"/>
    <p:sldId id="286" r:id="rId33"/>
    <p:sldId id="284" r:id="rId34"/>
    <p:sldId id="287" r:id="rId35"/>
    <p:sldId id="288" r:id="rId36"/>
    <p:sldId id="289" r:id="rId37"/>
    <p:sldId id="290" r:id="rId38"/>
    <p:sldId id="301" r:id="rId39"/>
    <p:sldId id="291" r:id="rId40"/>
    <p:sldId id="292" r:id="rId41"/>
    <p:sldId id="293" r:id="rId42"/>
    <p:sldId id="304"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Malone" initials="" lastIdx="1" clrIdx="0"/>
  <p:cmAuthor id="1" name="Isman, Jodi" initials="IJ" lastIdx="1" clrIdx="1"/>
  <p:cmAuthor id="2" name="Maria"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72" autoAdjust="0"/>
  </p:normalViewPr>
  <p:slideViewPr>
    <p:cSldViewPr>
      <p:cViewPr>
        <p:scale>
          <a:sx n="78" d="100"/>
          <a:sy n="78"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A594020-F4A4-4408-B8EB-153BF9776FC3}" type="datetimeFigureOut">
              <a:rPr lang="en-US"/>
              <a:pPr>
                <a:defRPr/>
              </a:pPr>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41EFBF1-4EA5-4043-921C-7A4EC9B94D9F}" type="slidenum">
              <a:rPr lang="en-US"/>
              <a:pPr>
                <a:defRPr/>
              </a:pPr>
              <a:t>‹#›</a:t>
            </a:fld>
            <a:endParaRPr lang="en-US"/>
          </a:p>
        </p:txBody>
      </p:sp>
    </p:spTree>
    <p:extLst>
      <p:ext uri="{BB962C8B-B14F-4D97-AF65-F5344CB8AC3E}">
        <p14:creationId xmlns:p14="http://schemas.microsoft.com/office/powerpoint/2010/main" val="217200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277ABCC-1A7C-472C-B370-CC47CFC0D7E5}" type="slidenum">
              <a:rPr lang="en-US" smtClean="0">
                <a:solidFill>
                  <a:srgbClr val="000000"/>
                </a:solidFill>
              </a:rPr>
              <a:pPr eaLnBrk="1" hangingPunct="1"/>
              <a:t>1</a:t>
            </a:fld>
            <a:endParaRPr lang="en-US" smtClean="0">
              <a:solidFill>
                <a:srgbClr val="000000"/>
              </a:solidFill>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4195B62-FA4E-446F-BC5F-5B9C6E1441BB}" type="slidenum">
              <a:rPr lang="en-US" smtClean="0"/>
              <a:pPr eaLnBrk="1" hangingPunct="1"/>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Genetics plays a large role in how much food each one of us actually needs. There are other factors too. Men, because their bodies naturally produce more muscle-building hormones than do women</a:t>
            </a:r>
            <a:r>
              <a:rPr lang="en-US" altLang="en-US" dirty="0" smtClean="0">
                <a:ea typeface="ＭＳ Ｐゴシック" pitchFamily="34" charset="-128"/>
              </a:rPr>
              <a:t>’</a:t>
            </a:r>
            <a:r>
              <a:rPr lang="en-US" dirty="0" smtClean="0">
                <a:ea typeface="ＭＳ Ｐゴシック" pitchFamily="34" charset="-128"/>
              </a:rPr>
              <a:t>s bodies, generally have more muscle mass and therefore need to eat more than women do. Since muscle cells require more calories than fat cells, the ratio of muscle mass compared with fat content in our bodies is another factor. </a:t>
            </a:r>
          </a:p>
          <a:p>
            <a:endParaRPr lang="en-US" dirty="0"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DEA7675-ED56-40D2-8E4D-3FBDBA88265D}" type="slidenum">
              <a:rPr lang="en-US" smtClean="0"/>
              <a:pPr eaLnBrk="1" hangingPunct="1"/>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When we ingest more Calories than our bodies need, they are stored as glycogen molecules in muscle and liver cells. Once the body</a:t>
            </a:r>
            <a:r>
              <a:rPr lang="en-US" altLang="en-US" smtClean="0">
                <a:ea typeface="ＭＳ Ｐゴシック" pitchFamily="34" charset="-128"/>
              </a:rPr>
              <a:t>’</a:t>
            </a:r>
            <a:r>
              <a:rPr lang="en-US" smtClean="0">
                <a:ea typeface="ＭＳ Ｐゴシック" pitchFamily="34" charset="-128"/>
              </a:rPr>
              <a:t>s </a:t>
            </a:r>
          </a:p>
          <a:p>
            <a:r>
              <a:rPr lang="en-US" smtClean="0">
                <a:ea typeface="ＭＳ Ｐゴシック" pitchFamily="34" charset="-128"/>
              </a:rPr>
              <a:t>glycogen stores have been replenished, any excess Calories are stored as triglyceride molecules in fat cells. </a:t>
            </a:r>
          </a:p>
          <a:p>
            <a:endParaRPr lang="en-US"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3D29AFE-FEE5-4316-90E9-074BFAC0A82E}" type="slidenum">
              <a:rPr lang="en-US" smtClean="0"/>
              <a:pPr eaLnBrk="1" hangingPunct="1"/>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ea typeface="ＭＳ Ｐゴシック" pitchFamily="34" charset="-128"/>
              </a:rPr>
              <a:t>Once glycogen stores are refilled, excess Calories are stored as triglyceride molecules in fat cells.</a:t>
            </a:r>
            <a:endParaRPr lang="en-US"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2443819-7392-4BD0-9B1F-EA2A9C98601E}" type="slidenum">
              <a:rPr lang="en-US" smtClean="0"/>
              <a:pPr eaLnBrk="1" hangingPunct="1"/>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8B36AF7-96A2-489D-9F97-13B8B30E35F7}" type="slidenum">
              <a:rPr lang="en-US" smtClean="0"/>
              <a:pPr eaLnBrk="1" hangingPunct="1"/>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When more food energy is taken in than is used to power cellular reactions and physical movement, the excess (minus what is released as heat with every energy conversion) is stored as fat.</a:t>
            </a:r>
          </a:p>
          <a:p>
            <a:endParaRPr lang="en-US"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BB48DF5-C5FE-4A74-A23B-A05D6600EBC4}" type="slidenum">
              <a:rPr lang="en-US" smtClean="0"/>
              <a:pPr eaLnBrk="1" hangingPunct="1"/>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Food must be broken down into its component subunits—among them, fats and sugars. Then, these breakdown products must go through a series of biochemical reactions that convert the chemical energy stored into a form of fuel we can use. </a:t>
            </a:r>
          </a:p>
          <a:p>
            <a:endParaRPr lang="en-US" dirty="0" smtClean="0">
              <a:ea typeface="ＭＳ Ｐゴシック" pitchFamily="34" charset="-128"/>
            </a:endParaRPr>
          </a:p>
          <a:p>
            <a:r>
              <a:rPr lang="en-US" dirty="0" smtClean="0">
                <a:ea typeface="ＭＳ Ｐゴシック" pitchFamily="34" charset="-128"/>
              </a:rPr>
              <a:t>Energy from food is ultimately captured in a molecule called </a:t>
            </a:r>
            <a:r>
              <a:rPr lang="en-US" b="1" dirty="0" smtClean="0">
                <a:ea typeface="ＭＳ Ｐゴシック" pitchFamily="34" charset="-128"/>
              </a:rPr>
              <a:t>adenosine tri- phosphate (ATP) </a:t>
            </a:r>
            <a:r>
              <a:rPr lang="en-US" dirty="0" smtClean="0">
                <a:ea typeface="ＭＳ Ｐゴシック" pitchFamily="34" charset="-128"/>
              </a:rPr>
              <a:t>that our cells use to carry out energy-requiring functions.</a:t>
            </a:r>
          </a:p>
          <a:p>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80106B9-5580-431B-B81C-B5DBBE6E4C76}" type="slidenum">
              <a:rPr lang="en-US" smtClean="0"/>
              <a:pPr eaLnBrk="1" hangingPunct="1"/>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Aerobic respiration transfers food energy to ATP.</a:t>
            </a:r>
          </a:p>
          <a:p>
            <a:endParaRPr lang="en-US" dirty="0" smtClean="0">
              <a:ea typeface="ＭＳ Ｐゴシック" pitchFamily="34" charset="-128"/>
            </a:endParaRPr>
          </a:p>
          <a:p>
            <a:r>
              <a:rPr lang="en-US" dirty="0" smtClean="0">
                <a:ea typeface="ＭＳ Ｐゴシック" pitchFamily="34" charset="-128"/>
              </a:rPr>
              <a:t>During aerobic respiration, our cells use the oxygen we inhale to help extract energy from food. Cells convert the energy stored in food molecules into the bonds of ATP, the cell</a:t>
            </a:r>
            <a:r>
              <a:rPr lang="en-US" altLang="en-US" dirty="0" smtClean="0">
                <a:ea typeface="ＭＳ Ｐゴシック" pitchFamily="34" charset="-128"/>
              </a:rPr>
              <a:t>’</a:t>
            </a:r>
            <a:r>
              <a:rPr lang="en-US" dirty="0" smtClean="0">
                <a:ea typeface="ＭＳ Ｐゴシック" pitchFamily="34" charset="-128"/>
              </a:rPr>
              <a:t>s energy currency. </a:t>
            </a:r>
          </a:p>
          <a:p>
            <a:endParaRPr lang="en-US" dirty="0"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AEB9170-6FDE-4F3C-9652-F9ED60689E34}" type="slidenum">
              <a:rPr lang="en-US" smtClean="0"/>
              <a:pPr eaLnBrk="1" hangingPunct="1"/>
              <a:t>26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Aerobic respiration: cells use the oxygen we inhale to help extract the energy from food, bonds of glucose are broken, the energy released is used to form ATP and heat. Water and carbon dioxide are given off as waste products.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52E30F9-1F7F-4602-B1CB-36AE5829B3D7}" type="slidenum">
              <a:rPr lang="en-US" smtClean="0"/>
              <a:pPr eaLnBrk="1" hangingPunct="1"/>
              <a:t>28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Glycolysis is a series of chemical reactions that splits glucose in half, into two smaller molecules of pyruvate. Each of these pyruvate molecules has three carbon atoms in its backbone. </a:t>
            </a:r>
          </a:p>
          <a:p>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E742614-559E-4769-ADD2-249312E18B89}" type="slidenum">
              <a:rPr lang="en-US" smtClean="0"/>
              <a:pPr eaLnBrk="1" hangingPunct="1"/>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Biologists argue that humans are predisposed to gain weight. Throughout human evolution, famine was the norm, and people had to work hard to grow or hunt and gather their food.</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FE3FA6E-756D-4A3C-869F-F5E5FCA9E1F8}" type="slidenum">
              <a:rPr lang="en-US" smtClean="0"/>
              <a:pPr eaLnBrk="1" hangingPunct="1"/>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A series of reactions strips electrons from the bonds between the carbon and hydrogen atoms that were originally in glucose (and are now in pyruvate). </a:t>
            </a:r>
          </a:p>
          <a:p>
            <a:endParaRPr lang="en-US" dirty="0" smtClean="0">
              <a:ea typeface="ＭＳ Ｐゴシック" pitchFamily="34" charset="-128"/>
            </a:endParaRPr>
          </a:p>
          <a:p>
            <a:r>
              <a:rPr lang="en-US" dirty="0" smtClean="0">
                <a:ea typeface="ＭＳ Ｐゴシック" pitchFamily="34" charset="-128"/>
              </a:rPr>
              <a:t>NAD+ picks up electrons, it be-comes NADH (the electron-carrying form of the molecule). NADH then carries and deposits the electrons to the inner membrane of the mitochondria.</a:t>
            </a:r>
          </a:p>
          <a:p>
            <a:endParaRPr lang="en-US" dirty="0" smtClean="0">
              <a:ea typeface="ＭＳ Ｐゴシック" pitchFamily="34" charset="-128"/>
            </a:endParaRPr>
          </a:p>
          <a:p>
            <a:r>
              <a:rPr lang="en-US" altLang="ja-JP" dirty="0" smtClean="0">
                <a:ea typeface="ＭＳ Ｐゴシック" pitchFamily="34" charset="-128"/>
              </a:rPr>
              <a:t> Carbon dioxide is which is ultimately exhaled from an organism</a:t>
            </a:r>
            <a:r>
              <a:rPr lang="ja-JP" altLang="en-US" dirty="0" smtClean="0">
                <a:ea typeface="ＭＳ Ｐゴシック" pitchFamily="34" charset="-128"/>
              </a:rPr>
              <a:t>’</a:t>
            </a:r>
            <a:r>
              <a:rPr lang="en-US" altLang="ja-JP" dirty="0" smtClean="0">
                <a:ea typeface="ＭＳ Ｐゴシック" pitchFamily="34" charset="-128"/>
              </a:rPr>
              <a:t>s lungs.</a:t>
            </a:r>
          </a:p>
          <a:p>
            <a:endParaRPr lang="en-US" dirty="0" smtClean="0">
              <a:ea typeface="ＭＳ Ｐゴシック"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5F04593-C604-4ACF-BE5A-DAA49FECAE11}" type="slidenum">
              <a:rPr lang="en-US" smtClean="0"/>
              <a:pPr eaLnBrk="1" hangingPunct="1"/>
              <a:t>31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90F9AB3-C2AD-4E69-8D93-4AF66EC5CFD5}" type="slidenum">
              <a:rPr lang="en-US" smtClean="0"/>
              <a:pPr eaLnBrk="1" hangingPunct="1"/>
              <a:t>35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ea typeface="ＭＳ Ｐゴシック" pitchFamily="34" charset="-128"/>
              </a:rPr>
              <a:t>Aerobic respiration </a:t>
            </a:r>
            <a:r>
              <a:rPr lang="en-US" dirty="0" err="1" smtClean="0">
                <a:ea typeface="ＭＳ Ｐゴシック" pitchFamily="34" charset="-128"/>
              </a:rPr>
              <a:t>doesn</a:t>
            </a:r>
            <a:r>
              <a:rPr lang="ja-JP" altLang="en-US" dirty="0" smtClean="0">
                <a:ea typeface="ＭＳ Ｐゴシック" pitchFamily="34" charset="-128"/>
              </a:rPr>
              <a:t>’</a:t>
            </a:r>
            <a:r>
              <a:rPr lang="en-US" altLang="ja-JP" dirty="0" smtClean="0">
                <a:ea typeface="ＭＳ Ｐゴシック" pitchFamily="34" charset="-128"/>
              </a:rPr>
              <a:t>t create energy – it extracts it from food.  All the food we eat originally gets its energy from the sun through photosynthesis.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Photosynthesis allows plants and algae to capture the energy of sunlight and convert it into chemical energy stored in sugar.  Eating this sugar (or animals that have eaten this sugar) makes that stored energy available to us.</a:t>
            </a:r>
          </a:p>
          <a:p>
            <a:endParaRPr lang="en-US" dirty="0" smtClean="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BDB9699-A2B8-4F02-A841-ADAD04774109}" type="slidenum">
              <a:rPr lang="en-US" smtClean="0"/>
              <a:pPr eaLnBrk="1" hangingPunct="1"/>
              <a:t>36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The average U.S. portion size is more than twice what it was 20 years ago, and more than 4 times what it was 50 years ago. </a:t>
            </a:r>
          </a:p>
          <a:p>
            <a:endParaRPr lang="en-US" dirty="0" smtClean="0">
              <a:ea typeface="ＭＳ Ｐゴシック"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617CA0C-8A48-497E-9F10-28BCA5DC12D1}" type="slidenum">
              <a:rPr lang="en-US" smtClean="0"/>
              <a:pPr eaLnBrk="1" hangingPunct="1"/>
              <a:t>37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Obesity is influenced by biology and culture.</a:t>
            </a:r>
          </a:p>
          <a:p>
            <a:endParaRPr lang="en-US" dirty="0" smtClean="0">
              <a:ea typeface="ＭＳ Ｐゴシック" pitchFamily="34" charset="-128"/>
            </a:endParaRPr>
          </a:p>
          <a:p>
            <a:r>
              <a:rPr lang="en-US" dirty="0" smtClean="0">
                <a:ea typeface="ＭＳ Ｐゴシック" pitchFamily="34" charset="-128"/>
              </a:rPr>
              <a:t>American eating habits include fast-food, processed snacks, soda, and large portion sizes.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1D4286E-FC4C-424B-B44F-DE236CE418DF}" type="slidenum">
              <a:rPr lang="en-US" smtClean="0"/>
              <a:pPr eaLnBrk="1" hangingPunct="1"/>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BMI is </a:t>
            </a:r>
            <a:r>
              <a:rPr lang="en-US" altLang="ja-JP" smtClean="0">
                <a:ea typeface="ＭＳ Ｐゴシック" pitchFamily="34" charset="-128"/>
              </a:rPr>
              <a:t>used by health care professionals to get a rough estimate about whether a person is at risk for health problems related to their weight.</a:t>
            </a:r>
            <a:endParaRPr lang="en-US"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1A6351-1D49-4412-8A16-48AF4444B426}" type="slidenum">
              <a:rPr lang="en-US" smtClean="0"/>
              <a:pPr eaLnBrk="1" hangingPunct="1"/>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Obesity is having 20% more body fat than is recommended for that height.</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CEBF08E-AEE4-4F0E-B554-15EEF3783683}" type="slidenum">
              <a:rPr lang="en-US" smtClean="0"/>
              <a:pPr eaLnBrk="1" hangingPunct="1"/>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Researchers compared portion sizes in restaurants in Philadelphia, PA, with those in Paris, France. In all but one restaurant, U.S. portions were larger at least half the time. The average portion size in Paris was 277g; the average portion size in Philadelphia was 346g. Philadelphians eat an average of 25% more food than Parisians at every meal. </a:t>
            </a:r>
          </a:p>
          <a:p>
            <a:endParaRPr 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B2D0A18-18E2-44B8-97EF-0E892B1FB1AA}" type="slidenum">
              <a:rPr lang="en-US" smtClean="0"/>
              <a:pPr eaLnBrk="1" hangingPunct="1"/>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Taking it slow: the French have a distinct culture of eating.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B729C19-8D80-477D-A272-CEDE235349DA}" type="slidenum">
              <a:rPr lang="en-US" smtClean="0"/>
              <a:pPr eaLnBrk="1" hangingPunct="1"/>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04DB031-3A00-4035-9CF7-05CDDAC0BD3D}" type="slidenum">
              <a:rPr lang="en-US" smtClean="0"/>
              <a:pPr eaLnBrk="1" hangingPunct="1"/>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ea typeface="ＭＳ Ｐゴシック" pitchFamily="34" charset="-128"/>
              </a:rPr>
              <a:t>Food is a source of </a:t>
            </a:r>
            <a:r>
              <a:rPr lang="en-US" b="1" dirty="0" smtClean="0">
                <a:ea typeface="ＭＳ Ｐゴシック" pitchFamily="34" charset="-128"/>
              </a:rPr>
              <a:t>chemical energy.</a:t>
            </a:r>
          </a:p>
          <a:p>
            <a:endParaRPr lang="en-US" dirty="0"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8C57C8A-52A6-4317-BE4A-EC10D88374CC}" type="slidenum">
              <a:rPr lang="en-US" smtClean="0"/>
              <a:pPr eaLnBrk="1" hangingPunct="1"/>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10264D-3659-4AB2-8190-E10EC22330E3}"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E1BEC-912F-48EE-8061-25923845C29B}" type="slidenum">
              <a:rPr lang="en-US"/>
              <a:pPr>
                <a:defRPr/>
              </a:pPr>
              <a:t>‹#›</a:t>
            </a:fld>
            <a:endParaRPr lang="en-US"/>
          </a:p>
        </p:txBody>
      </p:sp>
    </p:spTree>
    <p:extLst>
      <p:ext uri="{BB962C8B-B14F-4D97-AF65-F5344CB8AC3E}">
        <p14:creationId xmlns:p14="http://schemas.microsoft.com/office/powerpoint/2010/main" val="374782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7A5C60-EC6A-4981-B7BF-80D07088161E}"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B0FFA7-D6F0-4AAC-A130-453DFBE4BCF6}" type="slidenum">
              <a:rPr lang="en-US"/>
              <a:pPr>
                <a:defRPr/>
              </a:pPr>
              <a:t>‹#›</a:t>
            </a:fld>
            <a:endParaRPr lang="en-US"/>
          </a:p>
        </p:txBody>
      </p:sp>
    </p:spTree>
    <p:extLst>
      <p:ext uri="{BB962C8B-B14F-4D97-AF65-F5344CB8AC3E}">
        <p14:creationId xmlns:p14="http://schemas.microsoft.com/office/powerpoint/2010/main" val="179166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5B6292-7962-4CD7-81E0-27184BDEB3E8}"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355E6A-B499-4436-B6FF-D9986A597B9A}" type="slidenum">
              <a:rPr lang="en-US"/>
              <a:pPr>
                <a:defRPr/>
              </a:pPr>
              <a:t>‹#›</a:t>
            </a:fld>
            <a:endParaRPr lang="en-US"/>
          </a:p>
        </p:txBody>
      </p:sp>
    </p:spTree>
    <p:extLst>
      <p:ext uri="{BB962C8B-B14F-4D97-AF65-F5344CB8AC3E}">
        <p14:creationId xmlns:p14="http://schemas.microsoft.com/office/powerpoint/2010/main" val="4224542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34BA72F3-1123-4003-A812-64CA3EADF32F}" type="slidenum">
              <a:rPr lang="en-US"/>
              <a:pPr>
                <a:defRPr/>
              </a:pPr>
              <a:t>‹#›</a:t>
            </a:fld>
            <a:endParaRPr lang="en-US"/>
          </a:p>
        </p:txBody>
      </p:sp>
    </p:spTree>
    <p:extLst>
      <p:ext uri="{BB962C8B-B14F-4D97-AF65-F5344CB8AC3E}">
        <p14:creationId xmlns:p14="http://schemas.microsoft.com/office/powerpoint/2010/main" val="323939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7C44BB25-94E3-4F98-B187-B130E6FE2EDC}" type="slidenum">
              <a:rPr lang="en-US"/>
              <a:pPr>
                <a:defRPr/>
              </a:pPr>
              <a:t>‹#›</a:t>
            </a:fld>
            <a:endParaRPr lang="en-US"/>
          </a:p>
        </p:txBody>
      </p:sp>
    </p:spTree>
    <p:extLst>
      <p:ext uri="{BB962C8B-B14F-4D97-AF65-F5344CB8AC3E}">
        <p14:creationId xmlns:p14="http://schemas.microsoft.com/office/powerpoint/2010/main" val="2975461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BEBCB3FD-35C7-433F-9D30-B449BFDCB687}" type="slidenum">
              <a:rPr lang="en-US"/>
              <a:pPr>
                <a:defRPr/>
              </a:pPr>
              <a:t>‹#›</a:t>
            </a:fld>
            <a:endParaRPr lang="en-US"/>
          </a:p>
        </p:txBody>
      </p:sp>
    </p:spTree>
    <p:extLst>
      <p:ext uri="{BB962C8B-B14F-4D97-AF65-F5344CB8AC3E}">
        <p14:creationId xmlns:p14="http://schemas.microsoft.com/office/powerpoint/2010/main" val="344060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68ED06D6-C1D7-49C7-90FC-656D8A60FBA2}" type="slidenum">
              <a:rPr lang="en-US"/>
              <a:pPr>
                <a:defRPr/>
              </a:pPr>
              <a:t>‹#›</a:t>
            </a:fld>
            <a:endParaRPr lang="en-US"/>
          </a:p>
        </p:txBody>
      </p:sp>
    </p:spTree>
    <p:extLst>
      <p:ext uri="{BB962C8B-B14F-4D97-AF65-F5344CB8AC3E}">
        <p14:creationId xmlns:p14="http://schemas.microsoft.com/office/powerpoint/2010/main" val="329732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atin typeface="Arial" pitchFamily="34" charset="0"/>
              </a:defRPr>
            </a:lvl1pPr>
          </a:lstStyle>
          <a:p>
            <a:pPr>
              <a:defRPr/>
            </a:pPr>
            <a:fld id="{FDD1140A-C2C8-4CDA-A3E7-DB292D59993D}" type="slidenum">
              <a:rPr lang="en-US"/>
              <a:pPr>
                <a:defRPr/>
              </a:pPr>
              <a:t>‹#›</a:t>
            </a:fld>
            <a:endParaRPr lang="en-US"/>
          </a:p>
        </p:txBody>
      </p:sp>
    </p:spTree>
    <p:extLst>
      <p:ext uri="{BB962C8B-B14F-4D97-AF65-F5344CB8AC3E}">
        <p14:creationId xmlns:p14="http://schemas.microsoft.com/office/powerpoint/2010/main" val="1043584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atin typeface="Arial" pitchFamily="34" charset="0"/>
              </a:defRPr>
            </a:lvl1pPr>
          </a:lstStyle>
          <a:p>
            <a:pPr>
              <a:defRPr/>
            </a:pPr>
            <a:fld id="{11C768B5-370D-48F9-AFBC-71A9D4657C46}" type="slidenum">
              <a:rPr lang="en-US"/>
              <a:pPr>
                <a:defRPr/>
              </a:pPr>
              <a:t>‹#›</a:t>
            </a:fld>
            <a:endParaRPr lang="en-US"/>
          </a:p>
        </p:txBody>
      </p:sp>
    </p:spTree>
    <p:extLst>
      <p:ext uri="{BB962C8B-B14F-4D97-AF65-F5344CB8AC3E}">
        <p14:creationId xmlns:p14="http://schemas.microsoft.com/office/powerpoint/2010/main" val="116682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Arial" pitchFamily="34" charset="0"/>
              </a:defRPr>
            </a:lvl1pPr>
          </a:lstStyle>
          <a:p>
            <a:pPr>
              <a:defRPr/>
            </a:pPr>
            <a:fld id="{9A07A66A-7CB4-4233-9ADA-815879E4681C}" type="slidenum">
              <a:rPr lang="en-US"/>
              <a:pPr>
                <a:defRPr/>
              </a:pPr>
              <a:t>‹#›</a:t>
            </a:fld>
            <a:endParaRPr lang="en-US"/>
          </a:p>
        </p:txBody>
      </p:sp>
    </p:spTree>
    <p:extLst>
      <p:ext uri="{BB962C8B-B14F-4D97-AF65-F5344CB8AC3E}">
        <p14:creationId xmlns:p14="http://schemas.microsoft.com/office/powerpoint/2010/main" val="26054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481E8D4D-C1F4-4C29-B43A-6CFD0F6CEEA9}" type="slidenum">
              <a:rPr lang="en-US"/>
              <a:pPr>
                <a:defRPr/>
              </a:pPr>
              <a:t>‹#›</a:t>
            </a:fld>
            <a:endParaRPr lang="en-US"/>
          </a:p>
        </p:txBody>
      </p:sp>
    </p:spTree>
    <p:extLst>
      <p:ext uri="{BB962C8B-B14F-4D97-AF65-F5344CB8AC3E}">
        <p14:creationId xmlns:p14="http://schemas.microsoft.com/office/powerpoint/2010/main" val="411658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760C7-7C47-4B1D-997D-31FBD934FBD6}"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FD23A2-F775-4D37-BF2A-73465D39B5E5}" type="slidenum">
              <a:rPr lang="en-US"/>
              <a:pPr>
                <a:defRPr/>
              </a:pPr>
              <a:t>‹#›</a:t>
            </a:fld>
            <a:endParaRPr lang="en-US"/>
          </a:p>
        </p:txBody>
      </p:sp>
    </p:spTree>
    <p:extLst>
      <p:ext uri="{BB962C8B-B14F-4D97-AF65-F5344CB8AC3E}">
        <p14:creationId xmlns:p14="http://schemas.microsoft.com/office/powerpoint/2010/main" val="4115190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4A22760A-BE5E-441F-8E94-6DB2F7E40DD3}" type="slidenum">
              <a:rPr lang="en-US"/>
              <a:pPr>
                <a:defRPr/>
              </a:pPr>
              <a:t>‹#›</a:t>
            </a:fld>
            <a:endParaRPr lang="en-US"/>
          </a:p>
        </p:txBody>
      </p:sp>
    </p:spTree>
    <p:extLst>
      <p:ext uri="{BB962C8B-B14F-4D97-AF65-F5344CB8AC3E}">
        <p14:creationId xmlns:p14="http://schemas.microsoft.com/office/powerpoint/2010/main" val="1761713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FA2FA325-990C-4652-81C4-EC3427E2FF6C}" type="slidenum">
              <a:rPr lang="en-US"/>
              <a:pPr>
                <a:defRPr/>
              </a:pPr>
              <a:t>‹#›</a:t>
            </a:fld>
            <a:endParaRPr lang="en-US"/>
          </a:p>
        </p:txBody>
      </p:sp>
    </p:spTree>
    <p:extLst>
      <p:ext uri="{BB962C8B-B14F-4D97-AF65-F5344CB8AC3E}">
        <p14:creationId xmlns:p14="http://schemas.microsoft.com/office/powerpoint/2010/main" val="116252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AB077ECE-E5A4-4BA2-9F5B-82F8342C6E93}" type="slidenum">
              <a:rPr lang="en-US"/>
              <a:pPr>
                <a:defRPr/>
              </a:pPr>
              <a:t>‹#›</a:t>
            </a:fld>
            <a:endParaRPr lang="en-US"/>
          </a:p>
        </p:txBody>
      </p:sp>
    </p:spTree>
    <p:extLst>
      <p:ext uri="{BB962C8B-B14F-4D97-AF65-F5344CB8AC3E}">
        <p14:creationId xmlns:p14="http://schemas.microsoft.com/office/powerpoint/2010/main" val="346938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39B898-CC7E-4B1D-BC5E-F3A1B092C465}"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7E5B5-2058-423F-A83F-F3471080460A}" type="slidenum">
              <a:rPr lang="en-US"/>
              <a:pPr>
                <a:defRPr/>
              </a:pPr>
              <a:t>‹#›</a:t>
            </a:fld>
            <a:endParaRPr lang="en-US"/>
          </a:p>
        </p:txBody>
      </p:sp>
    </p:spTree>
    <p:extLst>
      <p:ext uri="{BB962C8B-B14F-4D97-AF65-F5344CB8AC3E}">
        <p14:creationId xmlns:p14="http://schemas.microsoft.com/office/powerpoint/2010/main" val="22697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8F7371-BDB0-41E2-8B08-90B535B8ECA3}" type="datetimeFigureOut">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D7F42A-9918-4A2A-A19A-7445AAB9D573}" type="slidenum">
              <a:rPr lang="en-US"/>
              <a:pPr>
                <a:defRPr/>
              </a:pPr>
              <a:t>‹#›</a:t>
            </a:fld>
            <a:endParaRPr lang="en-US"/>
          </a:p>
        </p:txBody>
      </p:sp>
    </p:spTree>
    <p:extLst>
      <p:ext uri="{BB962C8B-B14F-4D97-AF65-F5344CB8AC3E}">
        <p14:creationId xmlns:p14="http://schemas.microsoft.com/office/powerpoint/2010/main" val="296215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543BF9-4C84-4CD5-8165-9FA2AE0B7095}" type="datetimeFigureOut">
              <a:rPr lang="en-US"/>
              <a:pPr>
                <a:defRPr/>
              </a:pPr>
              <a:t>4/6/2014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9C7F91-139D-4C78-B553-E62721EFAFAB}" type="slidenum">
              <a:rPr lang="en-US"/>
              <a:pPr>
                <a:defRPr/>
              </a:pPr>
              <a:t>‹#›</a:t>
            </a:fld>
            <a:endParaRPr lang="en-US"/>
          </a:p>
        </p:txBody>
      </p:sp>
    </p:spTree>
    <p:extLst>
      <p:ext uri="{BB962C8B-B14F-4D97-AF65-F5344CB8AC3E}">
        <p14:creationId xmlns:p14="http://schemas.microsoft.com/office/powerpoint/2010/main" val="343931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4BF82B-9F59-4D29-868D-957AF2A48AD9}" type="datetimeFigureOut">
              <a:rPr lang="en-US"/>
              <a:pPr>
                <a:defRPr/>
              </a:pPr>
              <a:t>4/6/2014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AEF376-32D8-4FD1-B748-334087F8C494}" type="slidenum">
              <a:rPr lang="en-US"/>
              <a:pPr>
                <a:defRPr/>
              </a:pPr>
              <a:t>‹#›</a:t>
            </a:fld>
            <a:endParaRPr lang="en-US"/>
          </a:p>
        </p:txBody>
      </p:sp>
    </p:spTree>
    <p:extLst>
      <p:ext uri="{BB962C8B-B14F-4D97-AF65-F5344CB8AC3E}">
        <p14:creationId xmlns:p14="http://schemas.microsoft.com/office/powerpoint/2010/main" val="332323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DACED5-FBF5-4AA4-9875-EF4A910BD0FC}" type="datetimeFigureOut">
              <a:rPr lang="en-US"/>
              <a:pPr>
                <a:defRPr/>
              </a:pPr>
              <a:t>4/6/2014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DAFC2C-35DC-4BEC-9405-5101796561A5}" type="slidenum">
              <a:rPr lang="en-US"/>
              <a:pPr>
                <a:defRPr/>
              </a:pPr>
              <a:t>‹#›</a:t>
            </a:fld>
            <a:endParaRPr lang="en-US"/>
          </a:p>
        </p:txBody>
      </p:sp>
    </p:spTree>
    <p:extLst>
      <p:ext uri="{BB962C8B-B14F-4D97-AF65-F5344CB8AC3E}">
        <p14:creationId xmlns:p14="http://schemas.microsoft.com/office/powerpoint/2010/main" val="25693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F62202-8865-4E7D-9525-7F2DC8EA7382}" type="datetimeFigureOut">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E2D035-9019-490D-BC62-59B9F958ACE3}" type="slidenum">
              <a:rPr lang="en-US"/>
              <a:pPr>
                <a:defRPr/>
              </a:pPr>
              <a:t>‹#›</a:t>
            </a:fld>
            <a:endParaRPr lang="en-US"/>
          </a:p>
        </p:txBody>
      </p:sp>
    </p:spTree>
    <p:extLst>
      <p:ext uri="{BB962C8B-B14F-4D97-AF65-F5344CB8AC3E}">
        <p14:creationId xmlns:p14="http://schemas.microsoft.com/office/powerpoint/2010/main" val="15163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E55D75-8698-41EC-A9D3-08D79F691AA4}" type="datetimeFigureOut">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5569F-04D8-4C33-B61A-BB60472678FC}" type="slidenum">
              <a:rPr lang="en-US"/>
              <a:pPr>
                <a:defRPr/>
              </a:pPr>
              <a:t>‹#›</a:t>
            </a:fld>
            <a:endParaRPr lang="en-US"/>
          </a:p>
        </p:txBody>
      </p:sp>
    </p:spTree>
    <p:extLst>
      <p:ext uri="{BB962C8B-B14F-4D97-AF65-F5344CB8AC3E}">
        <p14:creationId xmlns:p14="http://schemas.microsoft.com/office/powerpoint/2010/main" val="419400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A5F80EA-F751-42EE-8DB5-A238D72CBAF7}" type="datetimeFigureOut">
              <a:rPr lang="en-US"/>
              <a:pPr>
                <a:defRPr/>
              </a:pPr>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F90872E-9C67-4E03-9D8F-D87B047F84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pPr>
              <a:defRPr/>
            </a:pPr>
            <a:fld id="{421F5B95-B51B-4728-87ED-C9CA99BC01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a:solidFill>
                  <a:srgbClr val="FFFFFE"/>
                </a:solidFill>
                <a:latin typeface="Verdana" pitchFamily="34" charset="0"/>
              </a:rPr>
              <a:t>Lecture PowerPoint</a:t>
            </a:r>
          </a:p>
          <a:p>
            <a:pPr algn="ctr" eaLnBrk="0" hangingPunct="0"/>
            <a:r>
              <a:rPr lang="en-US" sz="2800" b="1">
                <a:solidFill>
                  <a:srgbClr val="FFFFFE"/>
                </a:solidFill>
                <a:latin typeface="Verdana" pitchFamily="34" charset="0"/>
              </a:rPr>
              <a:t>CHAPTER 6</a:t>
            </a:r>
          </a:p>
          <a:p>
            <a:pPr algn="ctr" eaLnBrk="0" hangingPunct="0">
              <a:lnSpc>
                <a:spcPct val="120000"/>
              </a:lnSpc>
            </a:pPr>
            <a:r>
              <a:rPr lang="en-US" sz="2800">
                <a:solidFill>
                  <a:srgbClr val="FFFFFE"/>
                </a:solidFill>
                <a:latin typeface="Verdana" pitchFamily="34" charset="0"/>
              </a:rPr>
              <a:t>Dietary Energy and </a:t>
            </a:r>
          </a:p>
          <a:p>
            <a:pPr algn="ctr" eaLnBrk="0" hangingPunct="0">
              <a:lnSpc>
                <a:spcPct val="120000"/>
              </a:lnSpc>
            </a:pPr>
            <a:r>
              <a:rPr lang="en-US" sz="2800">
                <a:solidFill>
                  <a:srgbClr val="FFFFFE"/>
                </a:solidFill>
                <a:latin typeface="Verdana" pitchFamily="34" charset="0"/>
              </a:rPr>
              <a:t>Cellular Respiration</a:t>
            </a:r>
            <a:endParaRPr lang="en-US" sz="2800">
              <a:solidFill>
                <a:srgbClr val="FFFFFE"/>
              </a:solidFill>
              <a:latin typeface="Times"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1143000"/>
          </a:xfrm>
        </p:spPr>
        <p:txBody>
          <a:bodyPr/>
          <a:lstStyle/>
          <a:p>
            <a:pPr eaLnBrk="1" hangingPunct="1"/>
            <a:r>
              <a:rPr lang="en-US" b="1" smtClean="0">
                <a:ea typeface="ＭＳ Ｐゴシック" pitchFamily="34" charset="-128"/>
              </a:rPr>
              <a:t>Body mass index (BMI)</a:t>
            </a:r>
          </a:p>
        </p:txBody>
      </p:sp>
      <p:sp>
        <p:nvSpPr>
          <p:cNvPr id="23555" name="Content Placeholder 2"/>
          <p:cNvSpPr>
            <a:spLocks noGrp="1"/>
          </p:cNvSpPr>
          <p:nvPr>
            <p:ph idx="1"/>
          </p:nvPr>
        </p:nvSpPr>
        <p:spPr>
          <a:xfrm>
            <a:off x="457200" y="1981200"/>
            <a:ext cx="3200400" cy="2819400"/>
          </a:xfrm>
        </p:spPr>
        <p:txBody>
          <a:bodyPr/>
          <a:lstStyle/>
          <a:p>
            <a:pPr marL="0" indent="0" eaLnBrk="1" hangingPunct="1">
              <a:buFont typeface="Arial" pitchFamily="34" charset="0"/>
              <a:buNone/>
            </a:pPr>
            <a:r>
              <a:rPr lang="en-US" sz="2800" smtClean="0">
                <a:ea typeface="ＭＳ Ｐゴシック" pitchFamily="34" charset="-128"/>
              </a:rPr>
              <a:t>BMI doesn’</a:t>
            </a:r>
            <a:r>
              <a:rPr lang="en-US" altLang="ja-JP" sz="2800" smtClean="0">
                <a:ea typeface="ＭＳ Ｐゴシック" pitchFamily="34" charset="-128"/>
              </a:rPr>
              <a:t>t account for muscle mass, gender, or frame size</a:t>
            </a:r>
            <a:endParaRPr lang="en-US" sz="2800" smtClean="0">
              <a:ea typeface="ＭＳ Ｐゴシック" pitchFamily="34" charset="-128"/>
            </a:endParaRPr>
          </a:p>
        </p:txBody>
      </p:sp>
      <p:pic>
        <p:nvPicPr>
          <p:cNvPr id="23556" name="Picture 5" descr="D:\User Data\Desktop\infographic_06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43000"/>
            <a:ext cx="4284663"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b="1" dirty="0" smtClean="0">
                <a:ea typeface="+mj-ea"/>
                <a:cs typeface="+mj-cs"/>
              </a:rPr>
              <a:t>Why are Americans getting heavier?</a:t>
            </a:r>
          </a:p>
        </p:txBody>
      </p:sp>
      <p:pic>
        <p:nvPicPr>
          <p:cNvPr id="24579" name="Picture 4" descr="D:\User Data\Desktop\infographic_06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1371600"/>
            <a:ext cx="85344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b="1" dirty="0" smtClean="0">
                <a:ea typeface="+mj-ea"/>
                <a:cs typeface="+mj-cs"/>
              </a:rPr>
              <a:t>Why are Americans getting heavier?</a:t>
            </a:r>
          </a:p>
        </p:txBody>
      </p:sp>
      <p:pic>
        <p:nvPicPr>
          <p:cNvPr id="25603" name="Picture 4" descr="D:\User Data\Desktop\unnumbered_06_p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185863"/>
            <a:ext cx="788352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74638"/>
            <a:ext cx="8915400" cy="1143000"/>
          </a:xfrm>
        </p:spPr>
        <p:txBody>
          <a:bodyPr/>
          <a:lstStyle/>
          <a:p>
            <a:pPr eaLnBrk="1" hangingPunct="1"/>
            <a:r>
              <a:rPr lang="en-US" sz="4000" b="1" smtClean="0">
                <a:ea typeface="ＭＳ Ｐゴシック" pitchFamily="34" charset="-128"/>
              </a:rPr>
              <a:t>Why does eating food lead to </a:t>
            </a:r>
            <a:br>
              <a:rPr lang="en-US" sz="4000" b="1" smtClean="0">
                <a:ea typeface="ＭＳ Ｐゴシック" pitchFamily="34" charset="-128"/>
              </a:rPr>
            </a:br>
            <a:r>
              <a:rPr lang="en-US" sz="4000" b="1" smtClean="0">
                <a:ea typeface="ＭＳ Ｐゴシック" pitchFamily="34" charset="-128"/>
              </a:rPr>
              <a:t>weight gain?</a:t>
            </a:r>
          </a:p>
        </p:txBody>
      </p:sp>
      <p:sp>
        <p:nvSpPr>
          <p:cNvPr id="26627" name="Content Placeholder 2"/>
          <p:cNvSpPr>
            <a:spLocks noGrp="1"/>
          </p:cNvSpPr>
          <p:nvPr>
            <p:ph idx="1"/>
          </p:nvPr>
        </p:nvSpPr>
        <p:spPr>
          <a:xfrm>
            <a:off x="457200" y="1874838"/>
            <a:ext cx="8229600" cy="4525962"/>
          </a:xfrm>
        </p:spPr>
        <p:txBody>
          <a:bodyPr/>
          <a:lstStyle/>
          <a:p>
            <a:pPr eaLnBrk="1" hangingPunct="1"/>
            <a:r>
              <a:rPr lang="en-US" sz="2800" smtClean="0">
                <a:ea typeface="ＭＳ Ｐゴシック" pitchFamily="34" charset="-128"/>
              </a:rPr>
              <a:t>Food is not only a source of nutrition; it is also a source of </a:t>
            </a:r>
            <a:r>
              <a:rPr lang="en-US" sz="2800" b="1" smtClean="0">
                <a:ea typeface="ＭＳ Ｐゴシック" pitchFamily="34" charset="-128"/>
              </a:rPr>
              <a:t>energy</a:t>
            </a:r>
            <a:r>
              <a:rPr lang="en-US" sz="2800" smtClean="0">
                <a:ea typeface="ＭＳ Ｐゴシック" pitchFamily="34" charset="-128"/>
              </a:rPr>
              <a:t>—the power to do work</a:t>
            </a:r>
          </a:p>
          <a:p>
            <a:pPr eaLnBrk="1" hangingPunct="1"/>
            <a:endParaRPr lang="en-US" sz="2800" smtClean="0">
              <a:ea typeface="ＭＳ Ｐゴシック" pitchFamily="34" charset="-128"/>
            </a:endParaRPr>
          </a:p>
          <a:p>
            <a:pPr eaLnBrk="1" hangingPunct="1"/>
            <a:r>
              <a:rPr lang="en-US" sz="2800" b="1" smtClean="0">
                <a:ea typeface="ＭＳ Ｐゴシック" pitchFamily="34" charset="-128"/>
              </a:rPr>
              <a:t>calories (c)</a:t>
            </a:r>
            <a:endParaRPr lang="en-US" sz="2800" smtClean="0">
              <a:ea typeface="ＭＳ Ｐゴシック" pitchFamily="34" charset="-128"/>
            </a:endParaRPr>
          </a:p>
          <a:p>
            <a:pPr lvl="1" eaLnBrk="1" hangingPunct="1"/>
            <a:r>
              <a:rPr lang="en-US" smtClean="0">
                <a:ea typeface="ＭＳ Ｐゴシック" pitchFamily="34" charset="-128"/>
              </a:rPr>
              <a:t>the amount of energy required to raise the temperature of 1 g of water by 1</a:t>
            </a:r>
            <a:r>
              <a:rPr lang="en-US" smtClean="0">
                <a:latin typeface="Times New Roman" pitchFamily="18" charset="0"/>
                <a:ea typeface="ＭＳ Ｐゴシック" pitchFamily="34" charset="-128"/>
                <a:cs typeface="Times New Roman" pitchFamily="18" charset="0"/>
              </a:rPr>
              <a:t>°</a:t>
            </a:r>
            <a:r>
              <a:rPr lang="en-US" smtClean="0">
                <a:ea typeface="ＭＳ Ｐゴシック" pitchFamily="34" charset="-128"/>
              </a:rPr>
              <a:t>C</a:t>
            </a:r>
          </a:p>
          <a:p>
            <a:pPr eaLnBrk="1" hangingPunct="1">
              <a:buFont typeface="Arial" pitchFamily="34" charset="0"/>
              <a:buNone/>
            </a:pPr>
            <a:endParaRPr lang="en-US" sz="2800" smtClean="0">
              <a:ea typeface="ＭＳ Ｐゴシック" pitchFamily="34" charset="-128"/>
            </a:endParaRPr>
          </a:p>
          <a:p>
            <a:pPr eaLnBrk="1" hangingPunct="1"/>
            <a:r>
              <a:rPr lang="en-US" sz="2800" smtClean="0">
                <a:ea typeface="ＭＳ Ｐゴシック" pitchFamily="34" charset="-128"/>
              </a:rPr>
              <a:t>Food energy is measured in </a:t>
            </a:r>
            <a:r>
              <a:rPr lang="en-US" sz="2800" b="1" u="sng" smtClean="0">
                <a:ea typeface="ＭＳ Ｐゴシック" pitchFamily="34" charset="-128"/>
              </a:rPr>
              <a:t>C</a:t>
            </a:r>
            <a:r>
              <a:rPr lang="en-US" sz="2800" b="1" smtClean="0">
                <a:ea typeface="ＭＳ Ｐゴシック" pitchFamily="34" charset="-128"/>
              </a:rPr>
              <a:t>alories (capital C)</a:t>
            </a:r>
            <a:endParaRPr lang="en-US" sz="2800" smtClean="0">
              <a:ea typeface="ＭＳ Ｐゴシック" pitchFamily="34" charset="-128"/>
            </a:endParaRPr>
          </a:p>
          <a:p>
            <a:pPr lvl="1" eaLnBrk="1" hangingPunct="1"/>
            <a:r>
              <a:rPr lang="en-US" smtClean="0">
                <a:ea typeface="ＭＳ Ｐゴシック" pitchFamily="34" charset="-128"/>
              </a:rPr>
              <a:t>equal to 1000 calories, or 1 </a:t>
            </a:r>
            <a:r>
              <a:rPr lang="en-US" b="1" smtClean="0">
                <a:ea typeface="ＭＳ Ｐゴシック" pitchFamily="34" charset="-128"/>
              </a:rPr>
              <a:t>kilocalorie (kcal)</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smtClean="0">
                <a:ea typeface="ＭＳ Ｐゴシック" pitchFamily="34" charset="-128"/>
              </a:rPr>
              <a:t>Food is a source of energy</a:t>
            </a:r>
          </a:p>
        </p:txBody>
      </p:sp>
      <p:sp>
        <p:nvSpPr>
          <p:cNvPr id="27651" name="Content Placeholder 2"/>
          <p:cNvSpPr>
            <a:spLocks noGrp="1"/>
          </p:cNvSpPr>
          <p:nvPr>
            <p:ph idx="1"/>
          </p:nvPr>
        </p:nvSpPr>
        <p:spPr>
          <a:xfrm>
            <a:off x="14288" y="1600200"/>
            <a:ext cx="3219450" cy="4525963"/>
          </a:xfrm>
        </p:spPr>
        <p:txBody>
          <a:bodyPr/>
          <a:lstStyle/>
          <a:p>
            <a:r>
              <a:rPr lang="en-US" sz="2400" smtClean="0">
                <a:ea typeface="ＭＳ Ｐゴシック" pitchFamily="34" charset="-128"/>
              </a:rPr>
              <a:t>Food contains  </a:t>
            </a:r>
            <a:r>
              <a:rPr lang="en-US" sz="2400" b="1" smtClean="0">
                <a:ea typeface="ＭＳ Ｐゴシック" pitchFamily="34" charset="-128"/>
              </a:rPr>
              <a:t>macromolecules</a:t>
            </a:r>
          </a:p>
          <a:p>
            <a:endParaRPr lang="en-US" sz="2400" smtClean="0">
              <a:ea typeface="ＭＳ Ｐゴシック" pitchFamily="34" charset="-128"/>
            </a:endParaRPr>
          </a:p>
          <a:p>
            <a:r>
              <a:rPr lang="en-US" sz="2400" smtClean="0">
                <a:ea typeface="ＭＳ Ｐゴシック" pitchFamily="34" charset="-128"/>
              </a:rPr>
              <a:t>Broken down into building blocks or subunits </a:t>
            </a:r>
          </a:p>
          <a:p>
            <a:endParaRPr lang="en-US" sz="2400" smtClean="0">
              <a:ea typeface="ＭＳ Ｐゴシック" pitchFamily="34" charset="-128"/>
            </a:endParaRPr>
          </a:p>
          <a:p>
            <a:r>
              <a:rPr lang="en-US" sz="2400" smtClean="0">
                <a:ea typeface="ＭＳ Ｐゴシック" pitchFamily="34" charset="-128"/>
              </a:rPr>
              <a:t>Used to make new molecules and as sources of energy</a:t>
            </a:r>
          </a:p>
        </p:txBody>
      </p:sp>
      <p:pic>
        <p:nvPicPr>
          <p:cNvPr id="27652" name="Picture 5" descr="D:\User Data\Desktop\infographic_06_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738" y="1752600"/>
            <a:ext cx="5541962"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229600" cy="1143000"/>
          </a:xfrm>
        </p:spPr>
        <p:txBody>
          <a:bodyPr/>
          <a:lstStyle/>
          <a:p>
            <a:pPr eaLnBrk="1" hangingPunct="1"/>
            <a:r>
              <a:rPr lang="en-US" b="1" smtClean="0">
                <a:ea typeface="ＭＳ Ｐゴシック" pitchFamily="34" charset="-128"/>
              </a:rPr>
              <a:t>Food is source of energy</a:t>
            </a:r>
          </a:p>
        </p:txBody>
      </p:sp>
      <p:sp>
        <p:nvSpPr>
          <p:cNvPr id="43010" name="Content Placeholder 2"/>
          <p:cNvSpPr>
            <a:spLocks noGrp="1"/>
          </p:cNvSpPr>
          <p:nvPr>
            <p:ph idx="1"/>
          </p:nvPr>
        </p:nvSpPr>
        <p:spPr>
          <a:xfrm>
            <a:off x="149225" y="1447800"/>
            <a:ext cx="3252788" cy="5237163"/>
          </a:xfrm>
        </p:spPr>
        <p:txBody>
          <a:bodyPr/>
          <a:lstStyle/>
          <a:p>
            <a:pPr marL="0" indent="0" eaLnBrk="1" hangingPunct="1">
              <a:buFont typeface="Arial" charset="0"/>
              <a:buNone/>
              <a:defRPr/>
            </a:pPr>
            <a:r>
              <a:rPr lang="en-US" sz="2400" dirty="0" smtClean="0"/>
              <a:t>Macromolecules </a:t>
            </a:r>
            <a:r>
              <a:rPr lang="en-US" sz="2400" dirty="0"/>
              <a:t>contain different amounts of stored </a:t>
            </a:r>
            <a:r>
              <a:rPr lang="en-US" sz="2400" dirty="0" smtClean="0"/>
              <a:t>energy</a:t>
            </a:r>
          </a:p>
          <a:p>
            <a:pPr marL="0" indent="0" eaLnBrk="1" hangingPunct="1">
              <a:buFont typeface="Arial" charset="0"/>
              <a:buNone/>
              <a:defRPr/>
            </a:pPr>
            <a:endParaRPr lang="en-US" sz="2400" dirty="0"/>
          </a:p>
          <a:p>
            <a:pPr eaLnBrk="1" hangingPunct="1">
              <a:buFont typeface="Arial" charset="0"/>
              <a:buChar char="•"/>
              <a:defRPr/>
            </a:pPr>
            <a:r>
              <a:rPr lang="en-US" sz="2400" dirty="0" smtClean="0"/>
              <a:t>Fat </a:t>
            </a:r>
            <a:r>
              <a:rPr lang="en-US" sz="2400" dirty="0"/>
              <a:t>contains </a:t>
            </a:r>
            <a:r>
              <a:rPr lang="en-US" sz="2400" dirty="0" smtClean="0"/>
              <a:t> </a:t>
            </a:r>
            <a:r>
              <a:rPr lang="en-US" sz="2400" dirty="0"/>
              <a:t>9 </a:t>
            </a:r>
            <a:r>
              <a:rPr lang="en-US" sz="2400" dirty="0" smtClean="0"/>
              <a:t>C/g</a:t>
            </a:r>
          </a:p>
          <a:p>
            <a:pPr eaLnBrk="1" hangingPunct="1">
              <a:buFont typeface="Arial" charset="0"/>
              <a:buChar char="•"/>
              <a:defRPr/>
            </a:pPr>
            <a:endParaRPr lang="en-US" sz="2400" dirty="0"/>
          </a:p>
          <a:p>
            <a:pPr eaLnBrk="1" hangingPunct="1">
              <a:buFont typeface="Arial" charset="0"/>
              <a:buChar char="•"/>
              <a:defRPr/>
            </a:pPr>
            <a:r>
              <a:rPr lang="en-US" sz="2400" dirty="0" smtClean="0"/>
              <a:t>Protein and </a:t>
            </a:r>
            <a:r>
              <a:rPr lang="en-US" sz="2400" dirty="0"/>
              <a:t>carbohydrate contains </a:t>
            </a:r>
            <a:r>
              <a:rPr lang="en-US" sz="2400" dirty="0" smtClean="0"/>
              <a:t>4 C/g</a:t>
            </a:r>
          </a:p>
          <a:p>
            <a:pPr eaLnBrk="1" hangingPunct="1">
              <a:buFont typeface="Arial" charset="0"/>
              <a:buChar char="•"/>
              <a:defRPr/>
            </a:pPr>
            <a:endParaRPr lang="en-US" sz="2400" dirty="0" smtClean="0"/>
          </a:p>
          <a:p>
            <a:pPr eaLnBrk="1" hangingPunct="1">
              <a:buFont typeface="Arial" charset="0"/>
              <a:buChar char="•"/>
              <a:defRPr/>
            </a:pPr>
            <a:r>
              <a:rPr lang="en-US" sz="2400" dirty="0" smtClean="0"/>
              <a:t>Nucleic </a:t>
            </a:r>
            <a:r>
              <a:rPr lang="en-US" sz="2400" dirty="0"/>
              <a:t>acids are not a significant </a:t>
            </a:r>
            <a:r>
              <a:rPr lang="en-US" sz="2400" dirty="0" smtClean="0"/>
              <a:t>source of stored energy</a:t>
            </a:r>
            <a:endParaRPr lang="en-US" sz="2400" dirty="0"/>
          </a:p>
        </p:txBody>
      </p:sp>
      <p:pic>
        <p:nvPicPr>
          <p:cNvPr id="2867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013" y="1809750"/>
            <a:ext cx="56483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b="1" smtClean="0">
                <a:ea typeface="ＭＳ Ｐゴシック" pitchFamily="34" charset="-128"/>
              </a:rPr>
              <a:t>Food is source of energy</a:t>
            </a:r>
            <a:endParaRPr lang="en-US" smtClean="0">
              <a:ea typeface="ＭＳ Ｐゴシック" pitchFamily="34" charset="-128"/>
            </a:endParaRPr>
          </a:p>
        </p:txBody>
      </p:sp>
      <p:sp>
        <p:nvSpPr>
          <p:cNvPr id="44034" name="Content Placeholder 2"/>
          <p:cNvSpPr>
            <a:spLocks noGrp="1"/>
          </p:cNvSpPr>
          <p:nvPr>
            <p:ph idx="1"/>
          </p:nvPr>
        </p:nvSpPr>
        <p:spPr>
          <a:xfrm>
            <a:off x="457200" y="1676400"/>
            <a:ext cx="3886200" cy="4449763"/>
          </a:xfrm>
        </p:spPr>
        <p:txBody>
          <a:bodyPr/>
          <a:lstStyle/>
          <a:p>
            <a:pPr eaLnBrk="1" hangingPunct="1">
              <a:buFont typeface="Arial" charset="0"/>
              <a:buChar char="•"/>
              <a:defRPr/>
            </a:pPr>
            <a:r>
              <a:rPr lang="en-US" sz="2400" dirty="0"/>
              <a:t>N</a:t>
            </a:r>
            <a:r>
              <a:rPr lang="en-US" sz="2400" dirty="0" smtClean="0"/>
              <a:t>ot </a:t>
            </a:r>
            <a:r>
              <a:rPr lang="en-US" sz="2400" dirty="0"/>
              <a:t>everyone burns Calories at the same </a:t>
            </a:r>
            <a:r>
              <a:rPr lang="en-US" sz="2400" dirty="0" smtClean="0"/>
              <a:t>rate</a:t>
            </a:r>
          </a:p>
          <a:p>
            <a:pPr eaLnBrk="1" hangingPunct="1">
              <a:buFont typeface="Arial" charset="0"/>
              <a:buChar char="•"/>
              <a:defRPr/>
            </a:pPr>
            <a:endParaRPr lang="en-US" sz="2400" dirty="0"/>
          </a:p>
          <a:p>
            <a:pPr eaLnBrk="1" hangingPunct="1">
              <a:buFont typeface="Arial" charset="0"/>
              <a:buChar char="•"/>
              <a:defRPr/>
            </a:pPr>
            <a:r>
              <a:rPr lang="en-US" sz="2400" dirty="0" smtClean="0"/>
              <a:t>Genetics, muscle mass, and gender all have an effect as well </a:t>
            </a:r>
          </a:p>
          <a:p>
            <a:pPr marL="0" indent="0" eaLnBrk="1" hangingPunct="1">
              <a:buFont typeface="Arial" charset="0"/>
              <a:buNone/>
              <a:defRPr/>
            </a:pPr>
            <a:endParaRPr lang="en-US" sz="2400" dirty="0"/>
          </a:p>
        </p:txBody>
      </p:sp>
      <p:pic>
        <p:nvPicPr>
          <p:cNvPr id="29700" name="Picture 5" descr="D:\User Data\Desktop\table_06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581525"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smtClean="0">
                <a:ea typeface="ＭＳ Ｐゴシック" pitchFamily="34" charset="-128"/>
              </a:rPr>
              <a:t>Storing excess Calories</a:t>
            </a:r>
          </a:p>
        </p:txBody>
      </p:sp>
      <p:sp>
        <p:nvSpPr>
          <p:cNvPr id="45058" name="Content Placeholder 2"/>
          <p:cNvSpPr>
            <a:spLocks noGrp="1"/>
          </p:cNvSpPr>
          <p:nvPr>
            <p:ph idx="1"/>
          </p:nvPr>
        </p:nvSpPr>
        <p:spPr>
          <a:xfrm>
            <a:off x="457200" y="2103438"/>
            <a:ext cx="8229600" cy="4525962"/>
          </a:xfrm>
        </p:spPr>
        <p:txBody>
          <a:bodyPr/>
          <a:lstStyle/>
          <a:p>
            <a:pPr marL="0" indent="0" eaLnBrk="1" hangingPunct="1">
              <a:buFont typeface="Arial" charset="0"/>
              <a:buNone/>
              <a:defRPr/>
            </a:pPr>
            <a:r>
              <a:rPr lang="en-US" dirty="0" smtClean="0"/>
              <a:t>Animals store extra </a:t>
            </a:r>
            <a:r>
              <a:rPr lang="en-US" dirty="0"/>
              <a:t>energy </a:t>
            </a:r>
            <a:r>
              <a:rPr lang="en-US" dirty="0" smtClean="0"/>
              <a:t>as</a:t>
            </a:r>
          </a:p>
          <a:p>
            <a:pPr lvl="1" eaLnBrk="1" hangingPunct="1">
              <a:buFont typeface="Arial" charset="0"/>
              <a:buChar char="–"/>
              <a:defRPr/>
            </a:pPr>
            <a:r>
              <a:rPr lang="en-US" dirty="0" smtClean="0"/>
              <a:t> </a:t>
            </a:r>
            <a:r>
              <a:rPr lang="en-US" b="1" dirty="0"/>
              <a:t>glycogen</a:t>
            </a:r>
            <a:r>
              <a:rPr lang="en-US" dirty="0"/>
              <a:t> in muscle and liver cells </a:t>
            </a:r>
          </a:p>
          <a:p>
            <a:pPr lvl="1" eaLnBrk="1" hangingPunct="1">
              <a:buFont typeface="Arial" charset="0"/>
              <a:buChar char="–"/>
              <a:defRPr/>
            </a:pPr>
            <a:r>
              <a:rPr lang="en-US" dirty="0" smtClean="0"/>
              <a:t> </a:t>
            </a:r>
            <a:r>
              <a:rPr lang="en-US" b="1" dirty="0"/>
              <a:t>triglycerides</a:t>
            </a:r>
            <a:r>
              <a:rPr lang="en-US" dirty="0"/>
              <a:t> in fat </a:t>
            </a:r>
            <a:r>
              <a:rPr lang="en-US" dirty="0" smtClean="0"/>
              <a:t>cells</a:t>
            </a:r>
          </a:p>
          <a:p>
            <a:pPr marL="457200" lvl="1" indent="0" eaLnBrk="1" hangingPunct="1">
              <a:buFont typeface="Arial" charset="0"/>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smtClean="0">
                <a:ea typeface="ＭＳ Ｐゴシック" pitchFamily="34" charset="-128"/>
              </a:rPr>
              <a:t>Storing excess Calories</a:t>
            </a:r>
          </a:p>
        </p:txBody>
      </p:sp>
      <p:sp>
        <p:nvSpPr>
          <p:cNvPr id="31747" name="Content Placeholder 2"/>
          <p:cNvSpPr>
            <a:spLocks noGrp="1"/>
          </p:cNvSpPr>
          <p:nvPr>
            <p:ph idx="1"/>
          </p:nvPr>
        </p:nvSpPr>
        <p:spPr>
          <a:xfrm>
            <a:off x="609600" y="1600200"/>
            <a:ext cx="7696200" cy="1295400"/>
          </a:xfrm>
        </p:spPr>
        <p:txBody>
          <a:bodyPr/>
          <a:lstStyle/>
          <a:p>
            <a:pPr marL="0" indent="0" eaLnBrk="1" hangingPunct="1">
              <a:buFont typeface="Arial" pitchFamily="34" charset="0"/>
              <a:buNone/>
            </a:pPr>
            <a:r>
              <a:rPr lang="en-US" sz="2400" b="1" smtClean="0">
                <a:ea typeface="ＭＳ Ｐゴシック" pitchFamily="34" charset="-128"/>
              </a:rPr>
              <a:t>Glycogen</a:t>
            </a:r>
            <a:r>
              <a:rPr lang="en-US" sz="2400" smtClean="0">
                <a:ea typeface="ＭＳ Ｐゴシック" pitchFamily="34" charset="-128"/>
              </a:rPr>
              <a:t> is a complex animal carbohydrate, made up of linked chains of glucose molecules.  Glycogen is used in our body as short-term energy storage.</a:t>
            </a:r>
            <a:endParaRPr lang="en-US" sz="2400" b="1" smtClean="0">
              <a:ea typeface="ＭＳ Ｐゴシック" pitchFamily="34" charset="-128"/>
            </a:endParaRPr>
          </a:p>
        </p:txBody>
      </p:sp>
      <p:pic>
        <p:nvPicPr>
          <p:cNvPr id="31748" name="Picture 5" descr="D:\User Data\Desktop\infographic_06_05.jpg"/>
          <p:cNvPicPr>
            <a:picLocks noChangeAspect="1" noChangeArrowheads="1"/>
          </p:cNvPicPr>
          <p:nvPr/>
        </p:nvPicPr>
        <p:blipFill>
          <a:blip r:embed="rId3">
            <a:extLst>
              <a:ext uri="{28A0092B-C50C-407E-A947-70E740481C1C}">
                <a14:useLocalDpi xmlns:a14="http://schemas.microsoft.com/office/drawing/2010/main" val="0"/>
              </a:ext>
            </a:extLst>
          </a:blip>
          <a:srcRect b="47021"/>
          <a:stretch>
            <a:fillRect/>
          </a:stretch>
        </p:blipFill>
        <p:spPr bwMode="auto">
          <a:xfrm>
            <a:off x="304800" y="2971800"/>
            <a:ext cx="85344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smtClean="0">
                <a:ea typeface="ＭＳ Ｐゴシック" pitchFamily="34" charset="-128"/>
              </a:rPr>
              <a:t>Storing excess Calories</a:t>
            </a:r>
          </a:p>
        </p:txBody>
      </p:sp>
      <p:sp>
        <p:nvSpPr>
          <p:cNvPr id="32771" name="Content Placeholder 2"/>
          <p:cNvSpPr>
            <a:spLocks noGrp="1"/>
          </p:cNvSpPr>
          <p:nvPr>
            <p:ph idx="1"/>
          </p:nvPr>
        </p:nvSpPr>
        <p:spPr>
          <a:xfrm>
            <a:off x="457200" y="1600200"/>
            <a:ext cx="8229600" cy="1524000"/>
          </a:xfrm>
        </p:spPr>
        <p:txBody>
          <a:bodyPr/>
          <a:lstStyle/>
          <a:p>
            <a:pPr marL="0" indent="0" eaLnBrk="1" hangingPunct="1">
              <a:buFont typeface="Arial" pitchFamily="34" charset="0"/>
              <a:buNone/>
            </a:pPr>
            <a:r>
              <a:rPr lang="en-US" altLang="ja-JP" sz="2400" b="1" smtClean="0">
                <a:ea typeface="ＭＳ Ｐゴシック" pitchFamily="34" charset="-128"/>
              </a:rPr>
              <a:t>Triglycerides</a:t>
            </a:r>
            <a:r>
              <a:rPr lang="en-US" altLang="ja-JP" sz="2400" smtClean="0">
                <a:ea typeface="ＭＳ Ｐゴシック" pitchFamily="34" charset="-128"/>
              </a:rPr>
              <a:t> are a type of lipid found in fat cells that are used for long-term energy storage</a:t>
            </a:r>
            <a:endParaRPr lang="en-US" sz="2400" smtClean="0">
              <a:ea typeface="ＭＳ Ｐゴシック" pitchFamily="34" charset="-128"/>
            </a:endParaRPr>
          </a:p>
        </p:txBody>
      </p:sp>
      <p:pic>
        <p:nvPicPr>
          <p:cNvPr id="32772" name="Picture 5" descr="D:\User Data\Desktop\infographic_06_05.jpg"/>
          <p:cNvPicPr>
            <a:picLocks noChangeAspect="1" noChangeArrowheads="1"/>
          </p:cNvPicPr>
          <p:nvPr/>
        </p:nvPicPr>
        <p:blipFill>
          <a:blip r:embed="rId3">
            <a:extLst>
              <a:ext uri="{28A0092B-C50C-407E-A947-70E740481C1C}">
                <a14:useLocalDpi xmlns:a14="http://schemas.microsoft.com/office/drawing/2010/main" val="0"/>
              </a:ext>
            </a:extLst>
          </a:blip>
          <a:srcRect t="53705"/>
          <a:stretch>
            <a:fillRect/>
          </a:stretch>
        </p:blipFill>
        <p:spPr bwMode="auto">
          <a:xfrm>
            <a:off x="304800" y="3070225"/>
            <a:ext cx="85344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0" y="0"/>
            <a:ext cx="7772400" cy="1470025"/>
          </a:xfrm>
        </p:spPr>
        <p:txBody>
          <a:bodyPr/>
          <a:lstStyle/>
          <a:p>
            <a:pPr eaLnBrk="1" hangingPunct="1"/>
            <a:r>
              <a:rPr lang="en-US" smtClean="0">
                <a:ea typeface="ＭＳ Ｐゴシック" pitchFamily="34" charset="-128"/>
              </a:rPr>
              <a:t>Chapter 6</a:t>
            </a:r>
          </a:p>
        </p:txBody>
      </p:sp>
      <p:sp>
        <p:nvSpPr>
          <p:cNvPr id="3" name="Subtitle 2"/>
          <p:cNvSpPr>
            <a:spLocks noGrp="1"/>
          </p:cNvSpPr>
          <p:nvPr>
            <p:ph type="subTitle" idx="1"/>
          </p:nvPr>
        </p:nvSpPr>
        <p:spPr>
          <a:xfrm>
            <a:off x="1066800" y="990600"/>
            <a:ext cx="7010400" cy="1752600"/>
          </a:xfrm>
        </p:spPr>
        <p:txBody>
          <a:bodyPr rtlCol="0">
            <a:normAutofit/>
          </a:bodyPr>
          <a:lstStyle/>
          <a:p>
            <a:pPr eaLnBrk="1" fontAlgn="auto" hangingPunct="1">
              <a:spcAft>
                <a:spcPts val="0"/>
              </a:spcAft>
              <a:defRPr/>
            </a:pPr>
            <a:r>
              <a:rPr lang="en-US" dirty="0" smtClean="0">
                <a:ea typeface="+mn-ea"/>
                <a:cs typeface="+mn-cs"/>
              </a:rPr>
              <a:t>Dietary Energy and </a:t>
            </a:r>
          </a:p>
          <a:p>
            <a:pPr eaLnBrk="1" fontAlgn="auto" hangingPunct="1">
              <a:spcAft>
                <a:spcPts val="0"/>
              </a:spcAft>
              <a:defRPr/>
            </a:pPr>
            <a:r>
              <a:rPr lang="en-US" dirty="0" smtClean="0">
                <a:ea typeface="+mn-ea"/>
                <a:cs typeface="+mn-cs"/>
              </a:rPr>
              <a:t>Cellular Respiration</a:t>
            </a:r>
            <a:endParaRPr lang="en-US" dirty="0">
              <a:ea typeface="+mn-ea"/>
              <a:cs typeface="+mn-cs"/>
            </a:endParaRPr>
          </a:p>
        </p:txBody>
      </p:sp>
      <p:pic>
        <p:nvPicPr>
          <p:cNvPr id="15364" name="Picture 5" descr="D:\User Data\Desktop\chapter_06_ope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514600"/>
            <a:ext cx="30114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smtClean="0">
                <a:ea typeface="ＭＳ Ｐゴシック" pitchFamily="34" charset="-128"/>
              </a:rPr>
              <a:t>Burning excess Calories</a:t>
            </a:r>
          </a:p>
        </p:txBody>
      </p:sp>
      <p:sp>
        <p:nvSpPr>
          <p:cNvPr id="33795" name="Content Placeholder 2"/>
          <p:cNvSpPr>
            <a:spLocks noGrp="1"/>
          </p:cNvSpPr>
          <p:nvPr>
            <p:ph idx="1"/>
          </p:nvPr>
        </p:nvSpPr>
        <p:spPr>
          <a:xfrm>
            <a:off x="457200" y="1600200"/>
            <a:ext cx="2286000" cy="4525963"/>
          </a:xfrm>
        </p:spPr>
        <p:txBody>
          <a:bodyPr/>
          <a:lstStyle/>
          <a:p>
            <a:pPr marL="0" indent="0" eaLnBrk="1" hangingPunct="1">
              <a:buFont typeface="Arial" pitchFamily="34" charset="0"/>
              <a:buNone/>
            </a:pPr>
            <a:r>
              <a:rPr lang="en-US" sz="2400" smtClean="0">
                <a:ea typeface="ＭＳ Ｐゴシック" pitchFamily="34" charset="-128"/>
              </a:rPr>
              <a:t>The body burns fat only after it has used up food molecules in the bloodstream and in stored glycogen</a:t>
            </a:r>
          </a:p>
        </p:txBody>
      </p:sp>
      <p:pic>
        <p:nvPicPr>
          <p:cNvPr id="33796" name="Picture 5" descr="D:\User Data\Desktop\infographic_06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400"/>
            <a:ext cx="61087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smtClean="0">
                <a:ea typeface="ＭＳ Ｐゴシック" pitchFamily="34" charset="-128"/>
              </a:rPr>
              <a:t>Burning excess Calories</a:t>
            </a:r>
          </a:p>
        </p:txBody>
      </p:sp>
      <p:sp>
        <p:nvSpPr>
          <p:cNvPr id="49154" name="Content Placeholder 2"/>
          <p:cNvSpPr>
            <a:spLocks noGrp="1"/>
          </p:cNvSpPr>
          <p:nvPr>
            <p:ph idx="1"/>
          </p:nvPr>
        </p:nvSpPr>
        <p:spPr>
          <a:xfrm>
            <a:off x="457200" y="1600200"/>
            <a:ext cx="4038600" cy="4525963"/>
          </a:xfrm>
        </p:spPr>
        <p:txBody>
          <a:bodyPr/>
          <a:lstStyle/>
          <a:p>
            <a:pPr eaLnBrk="1" hangingPunct="1">
              <a:buFont typeface="Arial" charset="0"/>
              <a:buChar char="•"/>
              <a:defRPr/>
            </a:pPr>
            <a:r>
              <a:rPr lang="en-US" dirty="0"/>
              <a:t>E</a:t>
            </a:r>
            <a:r>
              <a:rPr lang="en-US" dirty="0" smtClean="0"/>
              <a:t>ach type of macromolecule stores a different amount of energy</a:t>
            </a:r>
          </a:p>
          <a:p>
            <a:pPr marL="0" indent="0" eaLnBrk="1" hangingPunct="1">
              <a:buFont typeface="Arial" charset="0"/>
              <a:buNone/>
              <a:defRPr/>
            </a:pPr>
            <a:endParaRPr lang="en-US" dirty="0"/>
          </a:p>
          <a:p>
            <a:pPr eaLnBrk="1" hangingPunct="1">
              <a:buFont typeface="Arial" charset="0"/>
              <a:buChar char="•"/>
              <a:defRPr/>
            </a:pPr>
            <a:r>
              <a:rPr lang="en-US" dirty="0" smtClean="0"/>
              <a:t>More energy taken in than is needed = excess stored as fat</a:t>
            </a:r>
          </a:p>
          <a:p>
            <a:pPr marL="0" indent="0" eaLnBrk="1" hangingPunct="1">
              <a:buFont typeface="Arial" charset="0"/>
              <a:buNone/>
              <a:defRPr/>
            </a:pPr>
            <a:r>
              <a:rPr lang="en-US" dirty="0" smtClean="0"/>
              <a:t> </a:t>
            </a:r>
            <a:endParaRPr lang="en-US" dirty="0"/>
          </a:p>
        </p:txBody>
      </p:sp>
      <p:pic>
        <p:nvPicPr>
          <p:cNvPr id="34820" name="Picture 5" descr="D:\User Data\Desktop\table_06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08088"/>
            <a:ext cx="491490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sp>
        <p:nvSpPr>
          <p:cNvPr id="51202" name="Content Placeholder 2"/>
          <p:cNvSpPr>
            <a:spLocks noGrp="1"/>
          </p:cNvSpPr>
          <p:nvPr>
            <p:ph idx="1"/>
          </p:nvPr>
        </p:nvSpPr>
        <p:spPr>
          <a:xfrm>
            <a:off x="457200" y="1798638"/>
            <a:ext cx="2209800" cy="4525962"/>
          </a:xfrm>
        </p:spPr>
        <p:txBody>
          <a:bodyPr/>
          <a:lstStyle/>
          <a:p>
            <a:pPr marL="0" indent="0" eaLnBrk="1" hangingPunct="1">
              <a:buFont typeface="Arial" charset="0"/>
              <a:buNone/>
              <a:defRPr/>
            </a:pPr>
            <a:r>
              <a:rPr lang="en-US" sz="2800" dirty="0"/>
              <a:t>Energy from food is ultimately captured in the </a:t>
            </a:r>
            <a:r>
              <a:rPr lang="en-US" sz="2800" dirty="0" smtClean="0"/>
              <a:t>molecule </a:t>
            </a:r>
            <a:r>
              <a:rPr lang="en-US" sz="2800" b="1" dirty="0"/>
              <a:t>adenosine triphosphate (ATP</a:t>
            </a:r>
            <a:r>
              <a:rPr lang="en-US" sz="2800" b="1" dirty="0" smtClean="0"/>
              <a:t>)</a:t>
            </a:r>
            <a:endParaRPr lang="en-US" sz="2800" dirty="0"/>
          </a:p>
          <a:p>
            <a:pPr eaLnBrk="1" hangingPunct="1">
              <a:buFont typeface="Arial" charset="0"/>
              <a:buChar char="•"/>
              <a:defRPr/>
            </a:pPr>
            <a:endParaRPr lang="en-US" dirty="0" smtClean="0"/>
          </a:p>
          <a:p>
            <a:pPr eaLnBrk="1" hangingPunct="1">
              <a:buFont typeface="Arial" charset="0"/>
              <a:buChar char="•"/>
              <a:defRPr/>
            </a:pPr>
            <a:endParaRPr lang="en-US" dirty="0"/>
          </a:p>
        </p:txBody>
      </p:sp>
      <p:pic>
        <p:nvPicPr>
          <p:cNvPr id="35844" name="Picture 5" descr="D:\User Data\Desktop\infographic_06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28800"/>
            <a:ext cx="6394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sp>
        <p:nvSpPr>
          <p:cNvPr id="54274" name="Content Placeholder 2"/>
          <p:cNvSpPr>
            <a:spLocks noGrp="1"/>
          </p:cNvSpPr>
          <p:nvPr>
            <p:ph idx="1"/>
          </p:nvPr>
        </p:nvSpPr>
        <p:spPr>
          <a:xfrm>
            <a:off x="457200" y="1447800"/>
            <a:ext cx="2590800" cy="4678363"/>
          </a:xfrm>
        </p:spPr>
        <p:txBody>
          <a:bodyPr/>
          <a:lstStyle/>
          <a:p>
            <a:pPr marL="0" indent="0" eaLnBrk="1" hangingPunct="1">
              <a:buFont typeface="Arial" charset="0"/>
              <a:buNone/>
              <a:defRPr/>
            </a:pPr>
            <a:r>
              <a:rPr lang="en-US" dirty="0" smtClean="0"/>
              <a:t>ATP chemical </a:t>
            </a:r>
            <a:r>
              <a:rPr lang="en-US" dirty="0"/>
              <a:t>bonds are broken, energy is released, allowing the cells to do </a:t>
            </a:r>
            <a:r>
              <a:rPr lang="en-US" dirty="0" smtClean="0"/>
              <a:t> work</a:t>
            </a:r>
            <a:endParaRPr lang="en-US" dirty="0"/>
          </a:p>
          <a:p>
            <a:pPr eaLnBrk="1" hangingPunct="1">
              <a:buFont typeface="Arial" charset="0"/>
              <a:buChar char="•"/>
              <a:defRPr/>
            </a:pPr>
            <a:endParaRPr lang="en-US" dirty="0"/>
          </a:p>
        </p:txBody>
      </p:sp>
      <p:pic>
        <p:nvPicPr>
          <p:cNvPr id="36868" name="Picture 5" descr="D:\User Data\Desktop\infographic_06_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425" y="1524000"/>
            <a:ext cx="6022975"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sp>
        <p:nvSpPr>
          <p:cNvPr id="37891" name="Content Placeholder 2"/>
          <p:cNvSpPr>
            <a:spLocks noGrp="1"/>
          </p:cNvSpPr>
          <p:nvPr>
            <p:ph idx="1"/>
          </p:nvPr>
        </p:nvSpPr>
        <p:spPr>
          <a:xfrm>
            <a:off x="228600" y="1493838"/>
            <a:ext cx="2862263" cy="4678362"/>
          </a:xfrm>
        </p:spPr>
        <p:txBody>
          <a:bodyPr/>
          <a:lstStyle/>
          <a:p>
            <a:pPr eaLnBrk="1" hangingPunct="1"/>
            <a:r>
              <a:rPr lang="en-US" sz="2400" smtClean="0">
                <a:ea typeface="ＭＳ Ｐゴシック" pitchFamily="34" charset="-128"/>
              </a:rPr>
              <a:t>Through digestion, our bodies break food molecules into their smaller subunits </a:t>
            </a:r>
          </a:p>
          <a:p>
            <a:pPr eaLnBrk="1" hangingPunct="1"/>
            <a:endParaRPr lang="en-US" sz="2400" smtClean="0">
              <a:ea typeface="ＭＳ Ｐゴシック" pitchFamily="34" charset="-128"/>
            </a:endParaRPr>
          </a:p>
          <a:p>
            <a:pPr eaLnBrk="1" hangingPunct="1"/>
            <a:r>
              <a:rPr lang="en-US" sz="2400" smtClean="0">
                <a:ea typeface="ＭＳ Ｐゴシック" pitchFamily="34" charset="-128"/>
              </a:rPr>
              <a:t>Subunits enter the bloodstream, where they are carried to the body’</a:t>
            </a:r>
            <a:r>
              <a:rPr lang="en-US" altLang="ja-JP" sz="2400" smtClean="0">
                <a:ea typeface="ＭＳ Ｐゴシック" pitchFamily="34" charset="-128"/>
              </a:rPr>
              <a:t>s cells</a:t>
            </a:r>
          </a:p>
          <a:p>
            <a:pPr eaLnBrk="1" hangingPunct="1"/>
            <a:endParaRPr lang="en-US" sz="2800" smtClean="0">
              <a:ea typeface="ＭＳ Ｐゴシック" pitchFamily="34" charset="-128"/>
            </a:endParaRPr>
          </a:p>
        </p:txBody>
      </p:sp>
      <p:pic>
        <p:nvPicPr>
          <p:cNvPr id="37892" name="Picture 5" descr="D:\User Data\Desktop\infographic_06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3" y="1676400"/>
            <a:ext cx="60293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sp>
        <p:nvSpPr>
          <p:cNvPr id="38915" name="Content Placeholder 2"/>
          <p:cNvSpPr>
            <a:spLocks noGrp="1"/>
          </p:cNvSpPr>
          <p:nvPr>
            <p:ph idx="1"/>
          </p:nvPr>
        </p:nvSpPr>
        <p:spPr>
          <a:xfrm>
            <a:off x="228600" y="1524000"/>
            <a:ext cx="2895600" cy="5105400"/>
          </a:xfrm>
        </p:spPr>
        <p:txBody>
          <a:bodyPr/>
          <a:lstStyle/>
          <a:p>
            <a:pPr eaLnBrk="1" hangingPunct="1"/>
            <a:r>
              <a:rPr lang="en-US" sz="2400" smtClean="0">
                <a:ea typeface="ＭＳ Ｐゴシック" pitchFamily="34" charset="-128"/>
              </a:rPr>
              <a:t>Inside the cells, enzymes break  the bonds holding the subunits together</a:t>
            </a:r>
          </a:p>
          <a:p>
            <a:pPr eaLnBrk="1" hangingPunct="1"/>
            <a:endParaRPr lang="en-US" sz="2400" smtClean="0">
              <a:ea typeface="ＭＳ Ｐゴシック" pitchFamily="34" charset="-128"/>
            </a:endParaRPr>
          </a:p>
          <a:p>
            <a:pPr eaLnBrk="1" hangingPunct="1"/>
            <a:r>
              <a:rPr lang="en-US" sz="2400" smtClean="0">
                <a:ea typeface="ＭＳ Ｐゴシック" pitchFamily="34" charset="-128"/>
              </a:rPr>
              <a:t>Potential chemical energy stored in the  bonds is captured and converted into molecular bonds that make up ATP</a:t>
            </a:r>
          </a:p>
          <a:p>
            <a:pPr eaLnBrk="1" hangingPunct="1"/>
            <a:endParaRPr lang="en-US" sz="3100" smtClean="0">
              <a:ea typeface="ＭＳ Ｐゴシック" pitchFamily="34" charset="-128"/>
            </a:endParaRPr>
          </a:p>
        </p:txBody>
      </p:sp>
      <p:pic>
        <p:nvPicPr>
          <p:cNvPr id="38916" name="Picture 5" descr="D:\User Data\Desktop\infographic_06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24000"/>
            <a:ext cx="5811838"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sp>
        <p:nvSpPr>
          <p:cNvPr id="55298" name="Content Placeholder 2"/>
          <p:cNvSpPr>
            <a:spLocks noGrp="1"/>
          </p:cNvSpPr>
          <p:nvPr>
            <p:ph idx="1"/>
          </p:nvPr>
        </p:nvSpPr>
        <p:spPr>
          <a:xfrm>
            <a:off x="457200" y="1600200"/>
            <a:ext cx="2438400" cy="4525963"/>
          </a:xfrm>
        </p:spPr>
        <p:txBody>
          <a:bodyPr/>
          <a:lstStyle/>
          <a:p>
            <a:pPr marL="0" indent="0" eaLnBrk="1" hangingPunct="1">
              <a:buFont typeface="Arial" charset="0"/>
              <a:buNone/>
              <a:defRPr/>
            </a:pPr>
            <a:r>
              <a:rPr lang="en-US" sz="2400" b="1" dirty="0"/>
              <a:t>Aerobic </a:t>
            </a:r>
            <a:r>
              <a:rPr lang="en-US" sz="2400" b="1" dirty="0" smtClean="0"/>
              <a:t>respiration</a:t>
            </a:r>
          </a:p>
          <a:p>
            <a:pPr eaLnBrk="1" hangingPunct="1">
              <a:buFont typeface="Arial" charset="0"/>
              <a:buChar char="•"/>
              <a:defRPr/>
            </a:pPr>
            <a:r>
              <a:rPr lang="en-US" sz="2400" dirty="0" smtClean="0"/>
              <a:t>a series </a:t>
            </a:r>
            <a:r>
              <a:rPr lang="en-US" sz="2400" dirty="0"/>
              <a:t>of reactions </a:t>
            </a:r>
            <a:r>
              <a:rPr lang="en-US" sz="2400" dirty="0" smtClean="0"/>
              <a:t>that converts stored  food energy into ATP</a:t>
            </a:r>
          </a:p>
          <a:p>
            <a:pPr eaLnBrk="1" hangingPunct="1">
              <a:buFont typeface="Arial" charset="0"/>
              <a:buChar char="•"/>
              <a:defRPr/>
            </a:pPr>
            <a:r>
              <a:rPr lang="en-US" sz="2400" dirty="0" smtClean="0"/>
              <a:t>occurs in  presence of oxygen </a:t>
            </a:r>
            <a:endParaRPr lang="en-US" sz="2400" b="1" dirty="0"/>
          </a:p>
        </p:txBody>
      </p:sp>
      <p:pic>
        <p:nvPicPr>
          <p:cNvPr id="39940" name="Picture 5" descr="D:\User Data\Desktop\infographic_06_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963" y="1524000"/>
            <a:ext cx="6319837"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sp>
        <p:nvSpPr>
          <p:cNvPr id="56322" name="Content Placeholder 2"/>
          <p:cNvSpPr>
            <a:spLocks noGrp="1"/>
          </p:cNvSpPr>
          <p:nvPr>
            <p:ph idx="1"/>
          </p:nvPr>
        </p:nvSpPr>
        <p:spPr>
          <a:xfrm>
            <a:off x="381000" y="1798638"/>
            <a:ext cx="8305800" cy="3840162"/>
          </a:xfrm>
        </p:spPr>
        <p:txBody>
          <a:bodyPr/>
          <a:lstStyle/>
          <a:p>
            <a:pPr marL="0" indent="0" eaLnBrk="1" hangingPunct="1">
              <a:buFont typeface="Arial" charset="0"/>
              <a:buNone/>
              <a:defRPr/>
            </a:pPr>
            <a:r>
              <a:rPr lang="en-US" b="1" dirty="0"/>
              <a:t>Glucose</a:t>
            </a:r>
            <a:r>
              <a:rPr lang="en-US" dirty="0"/>
              <a:t> is the most common source of energy for all </a:t>
            </a:r>
            <a:r>
              <a:rPr lang="en-US" dirty="0" smtClean="0"/>
              <a:t>organisms</a:t>
            </a:r>
          </a:p>
          <a:p>
            <a:pPr marL="0" indent="0" eaLnBrk="1" hangingPunct="1">
              <a:buFont typeface="Arial" charset="0"/>
              <a:buNone/>
              <a:defRPr/>
            </a:pPr>
            <a:endParaRPr lang="en-US" dirty="0" smtClean="0"/>
          </a:p>
          <a:p>
            <a:pPr marL="0" indent="0" eaLnBrk="1" hangingPunct="1">
              <a:buFont typeface="Arial" charset="0"/>
              <a:buNone/>
              <a:defRPr/>
            </a:pPr>
            <a:r>
              <a:rPr lang="en-US" dirty="0"/>
              <a:t>A</a:t>
            </a:r>
            <a:r>
              <a:rPr lang="en-US" dirty="0" smtClean="0"/>
              <a:t>erobic </a:t>
            </a:r>
            <a:r>
              <a:rPr lang="en-US" dirty="0"/>
              <a:t>respiration of glucose </a:t>
            </a:r>
            <a:r>
              <a:rPr lang="en-US" dirty="0" smtClean="0"/>
              <a:t>is summarized as</a:t>
            </a:r>
          </a:p>
          <a:p>
            <a:pPr marL="0" indent="0" eaLnBrk="1" hangingPunct="1">
              <a:buFont typeface="Arial" charset="0"/>
              <a:buNone/>
              <a:defRPr/>
            </a:pPr>
            <a:endParaRPr lang="en-US" sz="2400" dirty="0"/>
          </a:p>
          <a:p>
            <a:pPr eaLnBrk="1" hangingPunct="1">
              <a:buFont typeface="Arial" charset="0"/>
              <a:buNone/>
              <a:defRPr/>
            </a:pPr>
            <a:r>
              <a:rPr lang="en-US" sz="2400" dirty="0"/>
              <a:t>    Glucose + Oxygen </a:t>
            </a:r>
            <a:r>
              <a:rPr lang="en-US" sz="2400" dirty="0">
                <a:sym typeface="Wingdings" charset="0"/>
              </a:rPr>
              <a:t> Carbon </a:t>
            </a:r>
            <a:r>
              <a:rPr lang="en-US" sz="2400" dirty="0" smtClean="0">
                <a:sym typeface="Wingdings" charset="0"/>
              </a:rPr>
              <a:t>Dioxide </a:t>
            </a:r>
            <a:r>
              <a:rPr lang="en-US" sz="2400" dirty="0">
                <a:sym typeface="Wingdings" charset="0"/>
              </a:rPr>
              <a:t>+ Water + Energy (+ </a:t>
            </a:r>
            <a:r>
              <a:rPr lang="en-US" sz="2400" dirty="0" smtClean="0">
                <a:sym typeface="Wingdings" charset="0"/>
              </a:rPr>
              <a:t>Heat</a:t>
            </a:r>
            <a:r>
              <a:rPr lang="en-US" sz="2400" dirty="0">
                <a:sym typeface="Wingdings" charset="0"/>
              </a:rPr>
              <a:t>)</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pic>
        <p:nvPicPr>
          <p:cNvPr id="41987" name="Picture 4" descr="D:\User Data\Desktop\infographic_06_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7818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b="1" smtClean="0">
                <a:ea typeface="ＭＳ Ｐゴシック" pitchFamily="34" charset="-128"/>
              </a:rPr>
              <a:t>Aerobic respiration: a closer look</a:t>
            </a:r>
          </a:p>
        </p:txBody>
      </p:sp>
      <p:sp>
        <p:nvSpPr>
          <p:cNvPr id="43011" name="Content Placeholder 2"/>
          <p:cNvSpPr>
            <a:spLocks noGrp="1"/>
          </p:cNvSpPr>
          <p:nvPr>
            <p:ph idx="1"/>
          </p:nvPr>
        </p:nvSpPr>
        <p:spPr>
          <a:xfrm>
            <a:off x="304800" y="2362200"/>
            <a:ext cx="2895600" cy="2590800"/>
          </a:xfrm>
        </p:spPr>
        <p:txBody>
          <a:bodyPr/>
          <a:lstStyle/>
          <a:p>
            <a:pPr marL="0" indent="0" eaLnBrk="1" hangingPunct="1">
              <a:buFont typeface="Arial" pitchFamily="34" charset="0"/>
              <a:buNone/>
            </a:pPr>
            <a:r>
              <a:rPr lang="en-US" sz="2400" smtClean="0">
                <a:ea typeface="ＭＳ Ｐゴシック" pitchFamily="34" charset="-128"/>
              </a:rPr>
              <a:t>Aerobic respiration is a multistep process that takes place in different parts of the cell</a:t>
            </a:r>
          </a:p>
        </p:txBody>
      </p:sp>
      <p:pic>
        <p:nvPicPr>
          <p:cNvPr id="43012" name="Picture 5" descr="D:\User Data\Desktop\infographic_06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0238"/>
            <a:ext cx="5805488"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ea typeface="ＭＳ Ｐゴシック" pitchFamily="34" charset="-128"/>
              </a:rPr>
              <a:t>Driving Questions</a:t>
            </a:r>
          </a:p>
        </p:txBody>
      </p:sp>
      <p:sp>
        <p:nvSpPr>
          <p:cNvPr id="16387" name="Content Placeholder 2"/>
          <p:cNvSpPr>
            <a:spLocks noGrp="1"/>
          </p:cNvSpPr>
          <p:nvPr>
            <p:ph idx="1"/>
          </p:nvPr>
        </p:nvSpPr>
        <p:spPr/>
        <p:txBody>
          <a:bodyPr/>
          <a:lstStyle/>
          <a:p>
            <a:pPr marL="514350" indent="-514350">
              <a:buFont typeface="Calibri" pitchFamily="34" charset="0"/>
              <a:buAutoNum type="arabicPeriod"/>
            </a:pPr>
            <a:r>
              <a:rPr lang="en-US" smtClean="0">
                <a:ea typeface="ＭＳ Ｐゴシック" pitchFamily="34" charset="-128"/>
              </a:rPr>
              <a:t>Why do humans weigh more than in the past? </a:t>
            </a:r>
          </a:p>
          <a:p>
            <a:pPr marL="514350" indent="-514350">
              <a:buFont typeface="Calibri" pitchFamily="34" charset="0"/>
              <a:buAutoNum type="arabicPeriod"/>
            </a:pPr>
            <a:r>
              <a:rPr lang="en-US" smtClean="0">
                <a:ea typeface="ＭＳ Ｐゴシック" pitchFamily="34" charset="-128"/>
              </a:rPr>
              <a:t>How does the body use the energy in food?</a:t>
            </a:r>
          </a:p>
          <a:p>
            <a:pPr marL="514350" indent="-514350">
              <a:buFont typeface="Calibri" pitchFamily="34" charset="0"/>
              <a:buAutoNum type="arabicPeriod"/>
            </a:pPr>
            <a:r>
              <a:rPr lang="en-US" smtClean="0">
                <a:ea typeface="ＭＳ Ｐゴシック" pitchFamily="34" charset="-128"/>
              </a:rPr>
              <a:t>How does aerobic respiration extract useful energy from food?</a:t>
            </a:r>
          </a:p>
          <a:p>
            <a:pPr marL="514350" indent="-514350">
              <a:buFont typeface="Calibri" pitchFamily="34" charset="0"/>
              <a:buAutoNum type="arabicPeriod"/>
            </a:pPr>
            <a:r>
              <a:rPr lang="en-US" smtClean="0">
                <a:ea typeface="ＭＳ Ｐゴシック" pitchFamily="34" charset="-128"/>
              </a:rPr>
              <a:t>When does fermentation occur, and why can’t it sustain human life?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smtClean="0">
                <a:ea typeface="ＭＳ Ｐゴシック" pitchFamily="34" charset="-128"/>
              </a:rPr>
              <a:t>Aerobic respiration: a closer look</a:t>
            </a:r>
          </a:p>
        </p:txBody>
      </p:sp>
      <p:sp>
        <p:nvSpPr>
          <p:cNvPr id="59394" name="Content Placeholder 2"/>
          <p:cNvSpPr>
            <a:spLocks noGrp="1"/>
          </p:cNvSpPr>
          <p:nvPr>
            <p:ph idx="1"/>
          </p:nvPr>
        </p:nvSpPr>
        <p:spPr>
          <a:xfrm>
            <a:off x="228600" y="1676400"/>
            <a:ext cx="8686800" cy="2590800"/>
          </a:xfrm>
        </p:spPr>
        <p:txBody>
          <a:bodyPr/>
          <a:lstStyle/>
          <a:p>
            <a:pPr marL="0" indent="0" eaLnBrk="1" hangingPunct="1">
              <a:spcAft>
                <a:spcPts val="600"/>
              </a:spcAft>
              <a:buFont typeface="Arial" charset="0"/>
              <a:buNone/>
              <a:defRPr/>
            </a:pPr>
            <a:r>
              <a:rPr lang="en-US" sz="2400" b="1" dirty="0" smtClean="0"/>
              <a:t>Glycolysis</a:t>
            </a:r>
          </a:p>
          <a:p>
            <a:pPr eaLnBrk="1" hangingPunct="1">
              <a:spcAft>
                <a:spcPts val="600"/>
              </a:spcAft>
              <a:buFont typeface="Arial" charset="0"/>
              <a:buChar char="•"/>
              <a:defRPr/>
            </a:pPr>
            <a:r>
              <a:rPr lang="en-US" sz="2400" dirty="0" smtClean="0"/>
              <a:t>First step </a:t>
            </a:r>
          </a:p>
          <a:p>
            <a:pPr eaLnBrk="1" hangingPunct="1">
              <a:spcAft>
                <a:spcPts val="600"/>
              </a:spcAft>
              <a:buFont typeface="Arial" charset="0"/>
              <a:buChar char="•"/>
              <a:defRPr/>
            </a:pPr>
            <a:r>
              <a:rPr lang="en-US" sz="2400" dirty="0" smtClean="0"/>
              <a:t>Occurs in </a:t>
            </a:r>
            <a:r>
              <a:rPr lang="en-US" sz="2400" dirty="0"/>
              <a:t>the </a:t>
            </a:r>
            <a:r>
              <a:rPr lang="en-US" sz="2400" dirty="0" smtClean="0"/>
              <a:t>cytoplasm</a:t>
            </a:r>
            <a:endParaRPr lang="en-US" sz="2400" dirty="0"/>
          </a:p>
          <a:p>
            <a:pPr eaLnBrk="1" hangingPunct="1">
              <a:spcAft>
                <a:spcPts val="600"/>
              </a:spcAft>
              <a:buFont typeface="Arial" charset="0"/>
              <a:buChar char="•"/>
              <a:defRPr/>
            </a:pPr>
            <a:r>
              <a:rPr lang="en-US" sz="2400" dirty="0" smtClean="0"/>
              <a:t>Series </a:t>
            </a:r>
            <a:r>
              <a:rPr lang="en-US" sz="2400" dirty="0"/>
              <a:t>of reactions that breaks down sugar into smaller </a:t>
            </a:r>
            <a:r>
              <a:rPr lang="en-US" sz="2400" dirty="0" smtClean="0"/>
              <a:t>units (</a:t>
            </a:r>
            <a:r>
              <a:rPr lang="en-US" sz="2400" b="1" dirty="0" err="1" smtClean="0"/>
              <a:t>pyruvate</a:t>
            </a:r>
            <a:r>
              <a:rPr lang="en-US" sz="2400" dirty="0" smtClean="0"/>
              <a:t>)</a:t>
            </a:r>
            <a:endParaRPr lang="en-US" sz="2400" b="1" dirty="0"/>
          </a:p>
        </p:txBody>
      </p:sp>
      <p:pic>
        <p:nvPicPr>
          <p:cNvPr id="44036" name="Picture 6" descr="D:\User Data\Desktop\infographic_06_08.jpg"/>
          <p:cNvPicPr>
            <a:picLocks noChangeAspect="1" noChangeArrowheads="1"/>
          </p:cNvPicPr>
          <p:nvPr/>
        </p:nvPicPr>
        <p:blipFill>
          <a:blip r:embed="rId3">
            <a:extLst>
              <a:ext uri="{28A0092B-C50C-407E-A947-70E740481C1C}">
                <a14:useLocalDpi xmlns:a14="http://schemas.microsoft.com/office/drawing/2010/main" val="0"/>
              </a:ext>
            </a:extLst>
          </a:blip>
          <a:srcRect t="6760" r="31013" b="67413"/>
          <a:stretch>
            <a:fillRect/>
          </a:stretch>
        </p:blipFill>
        <p:spPr bwMode="auto">
          <a:xfrm>
            <a:off x="1781175" y="4343400"/>
            <a:ext cx="553402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6200"/>
            <a:ext cx="8229600" cy="1143000"/>
          </a:xfrm>
        </p:spPr>
        <p:txBody>
          <a:bodyPr/>
          <a:lstStyle/>
          <a:p>
            <a:pPr eaLnBrk="1" hangingPunct="1"/>
            <a:r>
              <a:rPr lang="en-US" b="1" smtClean="0">
                <a:ea typeface="ＭＳ Ｐゴシック" pitchFamily="34" charset="-128"/>
              </a:rPr>
              <a:t>Aerobic respiration: a closer look</a:t>
            </a:r>
          </a:p>
        </p:txBody>
      </p:sp>
      <p:sp>
        <p:nvSpPr>
          <p:cNvPr id="60418" name="Content Placeholder 2"/>
          <p:cNvSpPr>
            <a:spLocks noGrp="1"/>
          </p:cNvSpPr>
          <p:nvPr>
            <p:ph idx="1"/>
          </p:nvPr>
        </p:nvSpPr>
        <p:spPr>
          <a:xfrm>
            <a:off x="457200" y="1295400"/>
            <a:ext cx="8153400" cy="2895600"/>
          </a:xfrm>
        </p:spPr>
        <p:txBody>
          <a:bodyPr/>
          <a:lstStyle/>
          <a:p>
            <a:pPr marL="0" indent="0" eaLnBrk="1" hangingPunct="1">
              <a:buFont typeface="Arial" charset="0"/>
              <a:buNone/>
              <a:defRPr/>
            </a:pPr>
            <a:r>
              <a:rPr lang="en-US" altLang="ja-JP" sz="2000" b="1" dirty="0" smtClean="0"/>
              <a:t>Citric acid cycle</a:t>
            </a:r>
          </a:p>
          <a:p>
            <a:pPr eaLnBrk="1" hangingPunct="1">
              <a:buFont typeface="Arial" charset="0"/>
              <a:buChar char="•"/>
              <a:defRPr/>
            </a:pPr>
            <a:r>
              <a:rPr lang="en-US" altLang="ja-JP" sz="2000" dirty="0" smtClean="0"/>
              <a:t>Second </a:t>
            </a:r>
            <a:r>
              <a:rPr lang="en-US" altLang="ja-JP" sz="2000" dirty="0"/>
              <a:t>step of aerobic </a:t>
            </a:r>
            <a:r>
              <a:rPr lang="en-US" altLang="ja-JP" sz="2000" dirty="0" smtClean="0"/>
              <a:t>respiration</a:t>
            </a:r>
          </a:p>
          <a:p>
            <a:pPr eaLnBrk="1" hangingPunct="1">
              <a:buFont typeface="Arial" charset="0"/>
              <a:buChar char="•"/>
              <a:defRPr/>
            </a:pPr>
            <a:r>
              <a:rPr lang="en-US" altLang="ja-JP" sz="2000" dirty="0" smtClean="0"/>
              <a:t>Series </a:t>
            </a:r>
            <a:r>
              <a:rPr lang="en-US" altLang="ja-JP" sz="2000" dirty="0"/>
              <a:t>of reactions that helps extract energy </a:t>
            </a:r>
            <a:r>
              <a:rPr lang="en-US" altLang="ja-JP" sz="2000" dirty="0" smtClean="0"/>
              <a:t>(high-energy </a:t>
            </a:r>
            <a:r>
              <a:rPr lang="en-US" altLang="ja-JP" sz="2000" dirty="0"/>
              <a:t>electrons) from </a:t>
            </a:r>
            <a:r>
              <a:rPr lang="en-US" altLang="ja-JP" sz="2000" dirty="0" smtClean="0"/>
              <a:t>food </a:t>
            </a:r>
          </a:p>
          <a:p>
            <a:pPr eaLnBrk="1" hangingPunct="1">
              <a:buFont typeface="Arial" charset="0"/>
              <a:buChar char="•"/>
              <a:defRPr/>
            </a:pPr>
            <a:r>
              <a:rPr lang="en-US" altLang="ja-JP" sz="2000" b="1" dirty="0" smtClean="0"/>
              <a:t>NAD</a:t>
            </a:r>
            <a:r>
              <a:rPr lang="en-US" altLang="ja-JP" sz="2000" b="1" baseline="30000" dirty="0" smtClean="0"/>
              <a:t>+</a:t>
            </a:r>
            <a:r>
              <a:rPr lang="en-US" altLang="ja-JP" sz="2000" dirty="0" smtClean="0"/>
              <a:t> picks up and transfers electrons</a:t>
            </a:r>
          </a:p>
          <a:p>
            <a:pPr eaLnBrk="1" hangingPunct="1">
              <a:buFont typeface="Arial" charset="0"/>
              <a:buChar char="•"/>
              <a:defRPr/>
            </a:pPr>
            <a:r>
              <a:rPr lang="en-US" altLang="ja-JP" sz="2000" dirty="0" smtClean="0"/>
              <a:t>Releases </a:t>
            </a:r>
            <a:r>
              <a:rPr lang="en-US" altLang="ja-JP" sz="2000" dirty="0"/>
              <a:t>carbon </a:t>
            </a:r>
            <a:r>
              <a:rPr lang="en-US" altLang="ja-JP" sz="2000" dirty="0" smtClean="0"/>
              <a:t>dioxide</a:t>
            </a:r>
            <a:endParaRPr lang="en-US" sz="2000" dirty="0"/>
          </a:p>
        </p:txBody>
      </p:sp>
      <p:pic>
        <p:nvPicPr>
          <p:cNvPr id="45060" name="Picture 6" descr="D:\User Data\Desktop\infographic_06_08.jpg"/>
          <p:cNvPicPr>
            <a:picLocks noChangeAspect="1" noChangeArrowheads="1"/>
          </p:cNvPicPr>
          <p:nvPr/>
        </p:nvPicPr>
        <p:blipFill>
          <a:blip r:embed="rId3">
            <a:extLst>
              <a:ext uri="{28A0092B-C50C-407E-A947-70E740481C1C}">
                <a14:useLocalDpi xmlns:a14="http://schemas.microsoft.com/office/drawing/2010/main" val="0"/>
              </a:ext>
            </a:extLst>
          </a:blip>
          <a:srcRect t="30286" r="13687" b="33099"/>
          <a:stretch>
            <a:fillRect/>
          </a:stretch>
        </p:blipFill>
        <p:spPr bwMode="auto">
          <a:xfrm>
            <a:off x="1011238" y="3581400"/>
            <a:ext cx="69246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D:\User Data\Desktop\infographic_06_08.jpg"/>
          <p:cNvPicPr>
            <a:picLocks noChangeAspect="1" noChangeArrowheads="1"/>
          </p:cNvPicPr>
          <p:nvPr/>
        </p:nvPicPr>
        <p:blipFill>
          <a:blip r:embed="rId3">
            <a:extLst>
              <a:ext uri="{28A0092B-C50C-407E-A947-70E740481C1C}">
                <a14:useLocalDpi xmlns:a14="http://schemas.microsoft.com/office/drawing/2010/main" val="0"/>
              </a:ext>
            </a:extLst>
          </a:blip>
          <a:srcRect l="86514" t="52774" r="-352" b="23613"/>
          <a:stretch>
            <a:fillRect/>
          </a:stretch>
        </p:blipFill>
        <p:spPr bwMode="auto">
          <a:xfrm>
            <a:off x="7239000" y="2674938"/>
            <a:ext cx="110966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52400"/>
            <a:ext cx="8229600" cy="1143000"/>
          </a:xfrm>
        </p:spPr>
        <p:txBody>
          <a:bodyPr/>
          <a:lstStyle/>
          <a:p>
            <a:pPr eaLnBrk="1" hangingPunct="1"/>
            <a:r>
              <a:rPr lang="en-US" b="1" smtClean="0">
                <a:ea typeface="ＭＳ Ｐゴシック" pitchFamily="34" charset="-128"/>
              </a:rPr>
              <a:t>Aerobic respiration: a closer look</a:t>
            </a:r>
          </a:p>
        </p:txBody>
      </p:sp>
      <p:sp>
        <p:nvSpPr>
          <p:cNvPr id="61442" name="Content Placeholder 2"/>
          <p:cNvSpPr>
            <a:spLocks noGrp="1"/>
          </p:cNvSpPr>
          <p:nvPr>
            <p:ph idx="1"/>
          </p:nvPr>
        </p:nvSpPr>
        <p:spPr>
          <a:xfrm>
            <a:off x="457200" y="1371600"/>
            <a:ext cx="7924800" cy="3124200"/>
          </a:xfrm>
        </p:spPr>
        <p:txBody>
          <a:bodyPr/>
          <a:lstStyle/>
          <a:p>
            <a:pPr marL="0" indent="0" eaLnBrk="1" hangingPunct="1">
              <a:lnSpc>
                <a:spcPct val="90000"/>
              </a:lnSpc>
              <a:buFont typeface="Arial" charset="0"/>
              <a:buNone/>
              <a:defRPr/>
            </a:pPr>
            <a:r>
              <a:rPr lang="en-US" sz="2000" b="1" dirty="0" smtClean="0"/>
              <a:t>Electron transport chain</a:t>
            </a:r>
          </a:p>
          <a:p>
            <a:pPr eaLnBrk="1" hangingPunct="1">
              <a:lnSpc>
                <a:spcPct val="90000"/>
              </a:lnSpc>
              <a:buFont typeface="Arial" charset="0"/>
              <a:buChar char="•"/>
              <a:defRPr/>
            </a:pPr>
            <a:r>
              <a:rPr lang="en-US" sz="2000" dirty="0" smtClean="0"/>
              <a:t>Final step of aerobic respiration</a:t>
            </a:r>
          </a:p>
          <a:p>
            <a:pPr eaLnBrk="1" hangingPunct="1">
              <a:lnSpc>
                <a:spcPct val="90000"/>
              </a:lnSpc>
              <a:buFont typeface="Arial" charset="0"/>
              <a:buChar char="•"/>
              <a:defRPr/>
            </a:pPr>
            <a:r>
              <a:rPr lang="en-US" sz="2000" dirty="0" smtClean="0"/>
              <a:t>Electrons stripped during the citric acid cycle are carried to the inner membranes of the mitochondria</a:t>
            </a:r>
          </a:p>
          <a:p>
            <a:pPr eaLnBrk="1" hangingPunct="1">
              <a:lnSpc>
                <a:spcPct val="90000"/>
              </a:lnSpc>
              <a:buFont typeface="Arial" charset="0"/>
              <a:buChar char="•"/>
              <a:defRPr/>
            </a:pPr>
            <a:r>
              <a:rPr lang="en-US" sz="2000" dirty="0" smtClean="0"/>
              <a:t>Electrons are passed down a chain of molecules to oxygen</a:t>
            </a:r>
          </a:p>
          <a:p>
            <a:pPr eaLnBrk="1" hangingPunct="1">
              <a:lnSpc>
                <a:spcPct val="90000"/>
              </a:lnSpc>
              <a:buFont typeface="Arial" charset="0"/>
              <a:buChar char="•"/>
              <a:defRPr/>
            </a:pPr>
            <a:r>
              <a:rPr lang="en-US" sz="2000" dirty="0" smtClean="0"/>
              <a:t>Oxygen accepts the electrons and combines with hydrogen atoms to produce water</a:t>
            </a:r>
          </a:p>
          <a:p>
            <a:pPr eaLnBrk="1" hangingPunct="1">
              <a:lnSpc>
                <a:spcPct val="90000"/>
              </a:lnSpc>
              <a:buFont typeface="Arial" charset="0"/>
              <a:buChar char="•"/>
              <a:defRPr/>
            </a:pPr>
            <a:r>
              <a:rPr lang="en-US" sz="2000" dirty="0" smtClean="0"/>
              <a:t>Produces most of the ATP</a:t>
            </a:r>
          </a:p>
        </p:txBody>
      </p:sp>
      <p:pic>
        <p:nvPicPr>
          <p:cNvPr id="460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962400"/>
            <a:ext cx="655320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4"/>
          <p:cNvSpPr txBox="1">
            <a:spLocks noChangeArrowheads="1"/>
          </p:cNvSpPr>
          <p:nvPr/>
        </p:nvSpPr>
        <p:spPr bwMode="auto">
          <a:xfrm>
            <a:off x="228600" y="4724400"/>
            <a:ext cx="6035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t>REPLACE with comparable section of </a:t>
            </a:r>
            <a:r>
              <a:rPr lang="en-US" dirty="0" err="1"/>
              <a:t>infographic</a:t>
            </a:r>
            <a:r>
              <a:rPr lang="en-US" dirty="0"/>
              <a:t> 6.8 2e)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b="1" dirty="0" smtClean="0">
                <a:ea typeface="+mj-ea"/>
                <a:cs typeface="+mj-cs"/>
              </a:rPr>
              <a:t>Cells can also also burn other molecules for fuel</a:t>
            </a:r>
            <a:endParaRPr lang="en-US" b="1" dirty="0">
              <a:ea typeface="+mj-ea"/>
              <a:cs typeface="+mj-cs"/>
            </a:endParaRPr>
          </a:p>
        </p:txBody>
      </p:sp>
      <p:sp>
        <p:nvSpPr>
          <p:cNvPr id="62466" name="Content Placeholder 2"/>
          <p:cNvSpPr>
            <a:spLocks noGrp="1"/>
          </p:cNvSpPr>
          <p:nvPr>
            <p:ph idx="1"/>
          </p:nvPr>
        </p:nvSpPr>
        <p:spPr/>
        <p:txBody>
          <a:bodyPr/>
          <a:lstStyle/>
          <a:p>
            <a:pPr marL="0" indent="0" eaLnBrk="1" hangingPunct="1">
              <a:buFont typeface="Arial" charset="0"/>
              <a:buNone/>
              <a:defRPr/>
            </a:pPr>
            <a:endParaRPr lang="en-US" dirty="0" smtClean="0"/>
          </a:p>
          <a:p>
            <a:pPr eaLnBrk="1" hangingPunct="1">
              <a:buFont typeface="Arial" charset="0"/>
              <a:buChar char="•"/>
              <a:defRPr/>
            </a:pPr>
            <a:r>
              <a:rPr lang="en-US" dirty="0" smtClean="0"/>
              <a:t>Fats and amino acids are also fuel for aerobic respiration</a:t>
            </a:r>
          </a:p>
          <a:p>
            <a:pPr eaLnBrk="1" hangingPunct="1">
              <a:buFont typeface="Arial" charset="0"/>
              <a:buChar char="•"/>
              <a:defRPr/>
            </a:pPr>
            <a:r>
              <a:rPr lang="en-US" dirty="0" smtClean="0"/>
              <a:t>Fats have more electrons and therefore produce more ATP</a:t>
            </a:r>
          </a:p>
          <a:p>
            <a:pPr eaLnBrk="1" hangingPunct="1">
              <a:buFont typeface="Arial" charset="0"/>
              <a:buChar cha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b="1" smtClean="0">
                <a:ea typeface="ＭＳ Ｐゴシック" pitchFamily="34" charset="-128"/>
              </a:rPr>
              <a:t>When oxygen is scarce</a:t>
            </a:r>
          </a:p>
        </p:txBody>
      </p:sp>
      <p:sp>
        <p:nvSpPr>
          <p:cNvPr id="48131" name="Content Placeholder 2"/>
          <p:cNvSpPr>
            <a:spLocks noGrp="1"/>
          </p:cNvSpPr>
          <p:nvPr>
            <p:ph idx="1"/>
          </p:nvPr>
        </p:nvSpPr>
        <p:spPr/>
        <p:txBody>
          <a:bodyPr/>
          <a:lstStyle/>
          <a:p>
            <a:pPr eaLnBrk="1" hangingPunct="1"/>
            <a:r>
              <a:rPr lang="en-US" smtClean="0">
                <a:ea typeface="ＭＳ Ｐゴシック" pitchFamily="34" charset="-128"/>
              </a:rPr>
              <a:t>Sometimes oxygen consumption exceeds  oxygen intake </a:t>
            </a:r>
          </a:p>
          <a:p>
            <a:pPr eaLnBrk="1" hangingPunct="1"/>
            <a:r>
              <a:rPr lang="en-US" smtClean="0">
                <a:ea typeface="ＭＳ Ｐゴシック" pitchFamily="34" charset="-128"/>
              </a:rPr>
              <a:t>Electron transport chain has no oxygen to receive electrons</a:t>
            </a:r>
          </a:p>
          <a:p>
            <a:pPr eaLnBrk="1" hangingPunct="1"/>
            <a:endParaRPr lang="en-US" smtClean="0">
              <a:ea typeface="ＭＳ Ｐゴシック" pitchFamily="34" charset="-128"/>
            </a:endParaRPr>
          </a:p>
        </p:txBody>
      </p:sp>
      <p:pic>
        <p:nvPicPr>
          <p:cNvPr id="48132" name="Picture 4" descr="D:\User Data\Desktop\unnumbered_06_p128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86200"/>
            <a:ext cx="5432425"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D:\User Data\Desktop\unnumbered_06_p12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3276600"/>
            <a:ext cx="24511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b="1" smtClean="0">
                <a:ea typeface="ＭＳ Ｐゴシック" pitchFamily="34" charset="-128"/>
              </a:rPr>
              <a:t>Fermentation</a:t>
            </a:r>
          </a:p>
        </p:txBody>
      </p:sp>
      <p:sp>
        <p:nvSpPr>
          <p:cNvPr id="49155" name="Content Placeholder 2"/>
          <p:cNvSpPr>
            <a:spLocks noGrp="1"/>
          </p:cNvSpPr>
          <p:nvPr>
            <p:ph idx="1"/>
          </p:nvPr>
        </p:nvSpPr>
        <p:spPr>
          <a:xfrm>
            <a:off x="228600" y="1371600"/>
            <a:ext cx="3048000" cy="4830763"/>
          </a:xfrm>
        </p:spPr>
        <p:txBody>
          <a:bodyPr/>
          <a:lstStyle/>
          <a:p>
            <a:pPr eaLnBrk="1" hangingPunct="1"/>
            <a:r>
              <a:rPr lang="en-US" sz="2400" smtClean="0">
                <a:ea typeface="ＭＳ Ｐゴシック" pitchFamily="34" charset="-128"/>
              </a:rPr>
              <a:t>Glycolysis occurs in the absence of oxygen</a:t>
            </a:r>
          </a:p>
          <a:p>
            <a:pPr eaLnBrk="1" hangingPunct="1"/>
            <a:endParaRPr lang="en-US" sz="2400" smtClean="0">
              <a:ea typeface="ＭＳ Ｐゴシック" pitchFamily="34" charset="-128"/>
            </a:endParaRPr>
          </a:p>
          <a:p>
            <a:pPr eaLnBrk="1" hangingPunct="1"/>
            <a:r>
              <a:rPr lang="en-US" sz="2400" smtClean="0">
                <a:ea typeface="ＭＳ Ｐゴシック" pitchFamily="34" charset="-128"/>
              </a:rPr>
              <a:t>Products now undergo </a:t>
            </a:r>
            <a:r>
              <a:rPr lang="en-US" sz="2400" b="1" smtClean="0">
                <a:ea typeface="ＭＳ Ｐゴシック" pitchFamily="34" charset="-128"/>
              </a:rPr>
              <a:t>fermentation</a:t>
            </a:r>
          </a:p>
          <a:p>
            <a:pPr eaLnBrk="1" hangingPunct="1"/>
            <a:endParaRPr lang="en-US" sz="2400" b="1" smtClean="0">
              <a:ea typeface="ＭＳ Ｐゴシック" pitchFamily="34" charset="-128"/>
            </a:endParaRPr>
          </a:p>
          <a:p>
            <a:pPr eaLnBrk="1" hangingPunct="1"/>
            <a:r>
              <a:rPr lang="en-US" sz="2400" smtClean="0">
                <a:ea typeface="ＭＳ Ｐゴシック" pitchFamily="34" charset="-128"/>
              </a:rPr>
              <a:t>Occurs in cytoplasm</a:t>
            </a:r>
          </a:p>
          <a:p>
            <a:pPr eaLnBrk="1" hangingPunct="1"/>
            <a:endParaRPr lang="en-US" sz="2400" b="1" smtClean="0">
              <a:ea typeface="ＭＳ Ｐゴシック" pitchFamily="34" charset="-128"/>
            </a:endParaRPr>
          </a:p>
          <a:p>
            <a:pPr eaLnBrk="1" hangingPunct="1"/>
            <a:r>
              <a:rPr lang="en-US" sz="2400" smtClean="0">
                <a:ea typeface="ＭＳ Ｐゴシック" pitchFamily="34" charset="-128"/>
              </a:rPr>
              <a:t>Makes</a:t>
            </a:r>
            <a:r>
              <a:rPr lang="en-US" sz="2400" b="1" smtClean="0">
                <a:ea typeface="ＭＳ Ｐゴシック" pitchFamily="34" charset="-128"/>
              </a:rPr>
              <a:t> lactic acid or alcohol</a:t>
            </a:r>
          </a:p>
        </p:txBody>
      </p:sp>
      <p:pic>
        <p:nvPicPr>
          <p:cNvPr id="49156" name="Picture 5" descr="D:\User Data\Desktop\infographic_06_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057400"/>
            <a:ext cx="53736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b="1" dirty="0" smtClean="0">
                <a:ea typeface="+mj-ea"/>
                <a:cs typeface="+mj-cs"/>
              </a:rPr>
              <a:t>Photosynthesis and aerobic respiration form a cycle</a:t>
            </a:r>
            <a:endParaRPr lang="en-US" b="1" dirty="0">
              <a:ea typeface="+mj-ea"/>
              <a:cs typeface="+mj-cs"/>
            </a:endParaRPr>
          </a:p>
        </p:txBody>
      </p:sp>
      <p:sp>
        <p:nvSpPr>
          <p:cNvPr id="50179" name="Content Placeholder 2"/>
          <p:cNvSpPr>
            <a:spLocks noGrp="1"/>
          </p:cNvSpPr>
          <p:nvPr>
            <p:ph idx="1"/>
          </p:nvPr>
        </p:nvSpPr>
        <p:spPr>
          <a:xfrm>
            <a:off x="381000" y="2514600"/>
            <a:ext cx="2133600" cy="3505200"/>
          </a:xfrm>
        </p:spPr>
        <p:txBody>
          <a:bodyPr/>
          <a:lstStyle/>
          <a:p>
            <a:pPr marL="0" indent="0" eaLnBrk="1" hangingPunct="1">
              <a:buFont typeface="Arial" pitchFamily="34" charset="0"/>
              <a:buNone/>
            </a:pPr>
            <a:r>
              <a:rPr lang="en-US" sz="2000" smtClean="0">
                <a:ea typeface="ＭＳ Ｐゴシック" pitchFamily="34" charset="-128"/>
              </a:rPr>
              <a:t>Photosynthesis and respiration form a continuous cycle, with the outputs of one process serving as the inputs of the other</a:t>
            </a:r>
          </a:p>
          <a:p>
            <a:pPr marL="0" indent="0" eaLnBrk="1" hangingPunct="1">
              <a:buFont typeface="Arial" pitchFamily="34" charset="0"/>
              <a:buNone/>
            </a:pPr>
            <a:r>
              <a:rPr lang="en-US" altLang="ja-JP" sz="2000" smtClean="0">
                <a:ea typeface="ＭＳ Ｐゴシック" pitchFamily="34" charset="-128"/>
              </a:rPr>
              <a:t> </a:t>
            </a:r>
          </a:p>
        </p:txBody>
      </p:sp>
      <p:pic>
        <p:nvPicPr>
          <p:cNvPr id="50180" name="Picture 5" descr="D:\User Data\Desktop\infographic_06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57400"/>
            <a:ext cx="6494463"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1325562"/>
          </a:xfrm>
        </p:spPr>
        <p:txBody>
          <a:bodyPr/>
          <a:lstStyle/>
          <a:p>
            <a:r>
              <a:rPr lang="en-US" b="1" dirty="0" smtClean="0">
                <a:ea typeface="ＭＳ Ｐゴシック" pitchFamily="34" charset="-128"/>
              </a:rPr>
              <a:t>Obesity is influenced </a:t>
            </a:r>
            <a:br>
              <a:rPr lang="en-US" b="1" dirty="0" smtClean="0">
                <a:ea typeface="ＭＳ Ｐゴシック" pitchFamily="34" charset="-128"/>
              </a:rPr>
            </a:br>
            <a:r>
              <a:rPr lang="en-US" b="1" dirty="0" smtClean="0">
                <a:ea typeface="ＭＳ Ｐゴシック" pitchFamily="34" charset="-128"/>
              </a:rPr>
              <a:t>by biology and culture</a:t>
            </a:r>
            <a:r>
              <a:rPr lang="en-US" dirty="0" smtClean="0">
                <a:ea typeface="ＭＳ Ｐゴシック" pitchFamily="34" charset="-128"/>
              </a:rPr>
              <a:t> </a:t>
            </a:r>
          </a:p>
        </p:txBody>
      </p:sp>
      <p:pic>
        <p:nvPicPr>
          <p:cNvPr id="51203" name="Picture 4" descr="D:\User Data\Desktop\unnumbered_06_p1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175" y="1600200"/>
            <a:ext cx="4137025"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b="1" smtClean="0">
                <a:ea typeface="ＭＳ Ｐゴシック" pitchFamily="34" charset="-128"/>
              </a:rPr>
              <a:t>Obesity is influenced </a:t>
            </a:r>
            <a:br>
              <a:rPr lang="en-US" b="1" smtClean="0">
                <a:ea typeface="ＭＳ Ｐゴシック" pitchFamily="34" charset="-128"/>
              </a:rPr>
            </a:br>
            <a:r>
              <a:rPr lang="en-US" b="1" smtClean="0">
                <a:ea typeface="ＭＳ Ｐゴシック" pitchFamily="34" charset="-128"/>
              </a:rPr>
              <a:t>by biology and culture</a:t>
            </a:r>
          </a:p>
        </p:txBody>
      </p:sp>
      <p:sp>
        <p:nvSpPr>
          <p:cNvPr id="52227" name="Content Placeholder 2"/>
          <p:cNvSpPr>
            <a:spLocks noGrp="1"/>
          </p:cNvSpPr>
          <p:nvPr>
            <p:ph idx="1"/>
          </p:nvPr>
        </p:nvSpPr>
        <p:spPr>
          <a:xfrm>
            <a:off x="457200" y="1874838"/>
            <a:ext cx="8229600" cy="4525962"/>
          </a:xfrm>
        </p:spPr>
        <p:txBody>
          <a:bodyPr/>
          <a:lstStyle/>
          <a:p>
            <a:pPr eaLnBrk="1" hangingPunct="1"/>
            <a:r>
              <a:rPr lang="en-US" b="1" smtClean="0">
                <a:ea typeface="ＭＳ Ｐゴシック" pitchFamily="34" charset="-128"/>
              </a:rPr>
              <a:t>Trans fat</a:t>
            </a:r>
            <a:r>
              <a:rPr lang="en-US" smtClean="0">
                <a:ea typeface="ＭＳ Ｐゴシック" pitchFamily="34" charset="-128"/>
              </a:rPr>
              <a:t> is a type of vegetable fat that has been </a:t>
            </a:r>
            <a:r>
              <a:rPr lang="en-US" u="sng" smtClean="0">
                <a:ea typeface="ＭＳ Ｐゴシック" pitchFamily="34" charset="-128"/>
              </a:rPr>
              <a:t>hydrogenated</a:t>
            </a:r>
            <a:r>
              <a:rPr lang="en-US" smtClean="0">
                <a:ea typeface="ＭＳ Ｐゴシック" pitchFamily="34" charset="-128"/>
              </a:rPr>
              <a:t> (hydrogen atoms have been added) to make it solid at room temperature</a:t>
            </a:r>
          </a:p>
          <a:p>
            <a:pPr eaLnBrk="1" hangingPunct="1"/>
            <a:endParaRPr lang="en-US" smtClean="0">
              <a:ea typeface="ＭＳ Ｐゴシック" pitchFamily="34" charset="-128"/>
            </a:endParaRPr>
          </a:p>
          <a:p>
            <a:pPr eaLnBrk="1" hangingPunct="1"/>
            <a:r>
              <a:rPr lang="en-US" smtClean="0">
                <a:ea typeface="ＭＳ Ｐゴシック" pitchFamily="34" charset="-128"/>
              </a:rPr>
              <a:t>Hydrogenated fat behaves in the body much like </a:t>
            </a:r>
            <a:r>
              <a:rPr lang="en-US" b="1" smtClean="0">
                <a:ea typeface="ＭＳ Ｐゴシック" pitchFamily="34" charset="-128"/>
              </a:rPr>
              <a:t>saturated fat </a:t>
            </a:r>
            <a:r>
              <a:rPr lang="en-US" smtClean="0">
                <a:ea typeface="ＭＳ Ｐゴシック" pitchFamily="34" charset="-128"/>
              </a:rPr>
              <a:t>– animal fat, like butter.  Saturated fat is solid at room temperature</a:t>
            </a:r>
          </a:p>
          <a:p>
            <a:pPr eaLnBrk="1" hangingPunct="1"/>
            <a:endParaRPr lang="en-US" smtClean="0">
              <a:ea typeface="ＭＳ Ｐゴシック" pitchFamily="34" charset="-128"/>
            </a:endParaRPr>
          </a:p>
          <a:p>
            <a:pPr eaLnBrk="1" hangingPunct="1">
              <a:buFont typeface="Arial" pitchFamily="34" charset="0"/>
              <a:buNone/>
            </a:pPr>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b="1" smtClean="0">
                <a:ea typeface="ＭＳ Ｐゴシック" pitchFamily="34" charset="-128"/>
              </a:rPr>
              <a:t>Obesity is influenced </a:t>
            </a:r>
            <a:br>
              <a:rPr lang="en-US" b="1" smtClean="0">
                <a:ea typeface="ＭＳ Ｐゴシック" pitchFamily="34" charset="-128"/>
              </a:rPr>
            </a:br>
            <a:r>
              <a:rPr lang="en-US" b="1" smtClean="0">
                <a:ea typeface="ＭＳ Ｐゴシック" pitchFamily="34" charset="-128"/>
              </a:rPr>
              <a:t>by biology and culture</a:t>
            </a:r>
            <a:endParaRPr lang="en-US" smtClean="0">
              <a:ea typeface="ＭＳ Ｐゴシック" pitchFamily="34" charset="-128"/>
            </a:endParaRPr>
          </a:p>
        </p:txBody>
      </p:sp>
      <p:sp>
        <p:nvSpPr>
          <p:cNvPr id="53251" name="Content Placeholder 2"/>
          <p:cNvSpPr>
            <a:spLocks noGrp="1"/>
          </p:cNvSpPr>
          <p:nvPr>
            <p:ph idx="1"/>
          </p:nvPr>
        </p:nvSpPr>
        <p:spPr>
          <a:xfrm>
            <a:off x="457200" y="1951038"/>
            <a:ext cx="8229600" cy="4525962"/>
          </a:xfrm>
        </p:spPr>
        <p:txBody>
          <a:bodyPr/>
          <a:lstStyle/>
          <a:p>
            <a:pPr eaLnBrk="1" hangingPunct="1"/>
            <a:r>
              <a:rPr lang="en-US" smtClean="0">
                <a:ea typeface="ＭＳ Ｐゴシック" pitchFamily="34" charset="-128"/>
              </a:rPr>
              <a:t>Food manufacturers add trans fats to their products to give them a longer shelf life or a pleasing texture</a:t>
            </a:r>
          </a:p>
          <a:p>
            <a:pPr eaLnBrk="1" hangingPunct="1"/>
            <a:endParaRPr lang="en-US" smtClean="0">
              <a:ea typeface="ＭＳ Ｐゴシック" pitchFamily="34" charset="-128"/>
            </a:endParaRPr>
          </a:p>
          <a:p>
            <a:pPr eaLnBrk="1" hangingPunct="1"/>
            <a:r>
              <a:rPr lang="en-US" smtClean="0">
                <a:ea typeface="ＭＳ Ｐゴシック" pitchFamily="34" charset="-128"/>
              </a:rPr>
              <a:t>Eating large amounts of trans fats or saturated fats can clog arteries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smtClean="0">
                <a:ea typeface="ＭＳ Ｐゴシック" pitchFamily="34" charset="-128"/>
              </a:rPr>
              <a:t>Why are people getting heavier? </a:t>
            </a:r>
          </a:p>
        </p:txBody>
      </p:sp>
      <p:sp>
        <p:nvSpPr>
          <p:cNvPr id="29698" name="Content Placeholder 2"/>
          <p:cNvSpPr>
            <a:spLocks noGrp="1"/>
          </p:cNvSpPr>
          <p:nvPr>
            <p:ph idx="1"/>
          </p:nvPr>
        </p:nvSpPr>
        <p:spPr>
          <a:xfrm>
            <a:off x="381000" y="1524000"/>
            <a:ext cx="8229600" cy="4525963"/>
          </a:xfrm>
        </p:spPr>
        <p:txBody>
          <a:bodyPr/>
          <a:lstStyle/>
          <a:p>
            <a:pPr>
              <a:buFont typeface="Arial" charset="0"/>
              <a:buChar char="•"/>
              <a:defRPr/>
            </a:pPr>
            <a:r>
              <a:rPr lang="en-US" dirty="0" smtClean="0"/>
              <a:t>Global obesity rates have doubled since 1980</a:t>
            </a:r>
          </a:p>
          <a:p>
            <a:pPr>
              <a:buFont typeface="Arial" charset="0"/>
              <a:buChar char="•"/>
              <a:defRPr/>
            </a:pPr>
            <a:endParaRPr lang="en-US" dirty="0"/>
          </a:p>
          <a:p>
            <a:pPr>
              <a:buFont typeface="Arial" charset="0"/>
              <a:buChar char="•"/>
              <a:defRPr/>
            </a:pPr>
            <a:r>
              <a:rPr lang="en-US" dirty="0" smtClean="0"/>
              <a:t>Biology</a:t>
            </a:r>
          </a:p>
          <a:p>
            <a:pPr lvl="1">
              <a:buFont typeface="Arial" charset="0"/>
              <a:buChar char="–"/>
              <a:defRPr/>
            </a:pPr>
            <a:r>
              <a:rPr lang="en-US" sz="3200" dirty="0" smtClean="0"/>
              <a:t>Evolution has driven our bodies to adapt to famine so we  store extra food as fat</a:t>
            </a:r>
            <a:endParaRPr lang="en-US" dirty="0"/>
          </a:p>
          <a:p>
            <a:pPr>
              <a:buFont typeface="Arial" charset="0"/>
              <a:buChar char="•"/>
              <a:defRPr/>
            </a:pPr>
            <a:r>
              <a:rPr lang="en-US" dirty="0" smtClean="0"/>
              <a:t>Culture</a:t>
            </a:r>
          </a:p>
          <a:p>
            <a:pPr lvl="1">
              <a:buFont typeface="Arial" charset="0"/>
              <a:buChar char="–"/>
              <a:defRPr/>
            </a:pPr>
            <a:r>
              <a:rPr lang="en-US" sz="3200" dirty="0"/>
              <a:t>H</a:t>
            </a:r>
            <a:r>
              <a:rPr lang="en-US" sz="3200" dirty="0" smtClean="0"/>
              <a:t>ow </a:t>
            </a:r>
            <a:r>
              <a:rPr lang="en-US" sz="3200" dirty="0"/>
              <a:t>we eat and how much we </a:t>
            </a:r>
            <a:r>
              <a:rPr lang="en-US" sz="3200" dirty="0" smtClean="0"/>
              <a:t>eat</a:t>
            </a:r>
          </a:p>
          <a:p>
            <a:pPr lvl="2">
              <a:buFont typeface="Arial" charset="0"/>
              <a:buChar char="•"/>
              <a:defRPr/>
            </a:pPr>
            <a:endParaRPr lang="en-US" dirty="0" smtClean="0"/>
          </a:p>
          <a:p>
            <a:pPr lvl="1">
              <a:buFont typeface="Arial" charset="0"/>
              <a:buChar cha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b="1" smtClean="0">
                <a:ea typeface="ＭＳ Ｐゴシック" pitchFamily="34" charset="-128"/>
              </a:rPr>
              <a:t>Obesity is influenced </a:t>
            </a:r>
            <a:br>
              <a:rPr lang="en-US" b="1" smtClean="0">
                <a:ea typeface="ＭＳ Ｐゴシック" pitchFamily="34" charset="-128"/>
              </a:rPr>
            </a:br>
            <a:r>
              <a:rPr lang="en-US" b="1" smtClean="0">
                <a:ea typeface="ＭＳ Ｐゴシック" pitchFamily="34" charset="-128"/>
              </a:rPr>
              <a:t>by biology and culture</a:t>
            </a:r>
            <a:endParaRPr lang="en-US" smtClean="0">
              <a:ea typeface="ＭＳ Ｐゴシック" pitchFamily="34" charset="-128"/>
            </a:endParaRPr>
          </a:p>
        </p:txBody>
      </p:sp>
      <p:sp>
        <p:nvSpPr>
          <p:cNvPr id="69634" name="Content Placeholder 2"/>
          <p:cNvSpPr>
            <a:spLocks noGrp="1"/>
          </p:cNvSpPr>
          <p:nvPr>
            <p:ph idx="1"/>
          </p:nvPr>
        </p:nvSpPr>
        <p:spPr>
          <a:xfrm>
            <a:off x="457200" y="2286000"/>
            <a:ext cx="8229600" cy="2362200"/>
          </a:xfrm>
        </p:spPr>
        <p:txBody>
          <a:bodyPr/>
          <a:lstStyle/>
          <a:p>
            <a:pPr marL="0" indent="0" eaLnBrk="1" hangingPunct="1">
              <a:buFont typeface="Arial" charset="0"/>
              <a:buNone/>
              <a:defRPr/>
            </a:pPr>
            <a:r>
              <a:rPr lang="en-US" b="1" dirty="0"/>
              <a:t>Unsaturated fats</a:t>
            </a:r>
            <a:r>
              <a:rPr lang="en-US" dirty="0"/>
              <a:t>, which come from </a:t>
            </a:r>
            <a:r>
              <a:rPr lang="en-US" dirty="0" smtClean="0"/>
              <a:t>plants, are liquid </a:t>
            </a:r>
            <a:r>
              <a:rPr lang="en-US" dirty="0"/>
              <a:t>at room </a:t>
            </a:r>
            <a:r>
              <a:rPr lang="en-US" dirty="0" smtClean="0"/>
              <a:t>temperature and </a:t>
            </a:r>
            <a:r>
              <a:rPr lang="en-US" dirty="0"/>
              <a:t>are considered more </a:t>
            </a:r>
            <a:r>
              <a:rPr lang="en-US" dirty="0" smtClean="0"/>
              <a:t>healthful</a:t>
            </a:r>
          </a:p>
          <a:p>
            <a:pPr eaLnBrk="1" hangingPunct="1">
              <a:buFont typeface="Arial" charset="0"/>
              <a:buChar char="•"/>
              <a:defRPr/>
            </a:pPr>
            <a:endParaRPr lang="en-US" dirty="0"/>
          </a:p>
          <a:p>
            <a:pPr marL="0" indent="0" eaLnBrk="1" hangingPunct="1">
              <a:buFont typeface="Arial" charset="0"/>
              <a:buNone/>
              <a:defRPr/>
            </a:pPr>
            <a:r>
              <a:rPr lang="en-US" dirty="0" smtClean="0"/>
              <a:t>Olive oil, for example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b="1" smtClean="0">
                <a:ea typeface="ＭＳ Ｐゴシック" pitchFamily="34" charset="-128"/>
              </a:rPr>
              <a:t>Summary</a:t>
            </a:r>
          </a:p>
        </p:txBody>
      </p:sp>
      <p:sp>
        <p:nvSpPr>
          <p:cNvPr id="55299" name="Content Placeholder 2"/>
          <p:cNvSpPr>
            <a:spLocks noGrp="1"/>
          </p:cNvSpPr>
          <p:nvPr>
            <p:ph idx="1"/>
          </p:nvPr>
        </p:nvSpPr>
        <p:spPr>
          <a:xfrm>
            <a:off x="457200" y="1447800"/>
            <a:ext cx="8229600" cy="5257800"/>
          </a:xfrm>
        </p:spPr>
        <p:txBody>
          <a:bodyPr/>
          <a:lstStyle/>
          <a:p>
            <a:r>
              <a:rPr lang="en-US" sz="2400" smtClean="0">
                <a:ea typeface="ＭＳ Ｐゴシック" pitchFamily="34" charset="-128"/>
              </a:rPr>
              <a:t>The macronutrients in our food (proteins, carbohydrates, and fats) are sources of dietary energy.</a:t>
            </a:r>
          </a:p>
          <a:p>
            <a:r>
              <a:rPr lang="en-US" sz="2400" smtClean="0">
                <a:ea typeface="ＭＳ Ｐゴシック" pitchFamily="34" charset="-128"/>
              </a:rPr>
              <a:t>Cells carry out chemical reactions that break down food to obtain usable energy in the form of ATP.</a:t>
            </a:r>
          </a:p>
          <a:p>
            <a:r>
              <a:rPr lang="en-US" sz="2400" smtClean="0">
                <a:ea typeface="ＭＳ Ｐゴシック" pitchFamily="34" charset="-128"/>
              </a:rPr>
              <a:t>Photosynthesis and respiration form a cycle: the carbon dioxide given off  during aerobic respiration is used by photosynthesizers to make glucose and oxygen.</a:t>
            </a:r>
          </a:p>
          <a:p>
            <a:r>
              <a:rPr lang="en-US" sz="2400" smtClean="0">
                <a:ea typeface="ＭＳ Ｐゴシック" pitchFamily="34" charset="-128"/>
              </a:rPr>
              <a:t>Exercise helps burn stored Calories.</a:t>
            </a:r>
          </a:p>
          <a:p>
            <a:r>
              <a:rPr lang="en-US" sz="2400" smtClean="0">
                <a:ea typeface="ＭＳ Ｐゴシック" pitchFamily="34" charset="-128"/>
              </a:rPr>
              <a:t>During exercise, glycogen is used first. Stored fats are tapped only when glycogen stores have been depleted.</a:t>
            </a:r>
          </a:p>
          <a:p>
            <a:r>
              <a:rPr lang="en-US" sz="2400" smtClean="0">
                <a:ea typeface="ＭＳ Ｐゴシック" pitchFamily="34" charset="-128"/>
              </a:rPr>
              <a:t>When we consume more Calories than we use, our bodies store the excess energy in the bonds of glycogen and body fat. </a:t>
            </a:r>
          </a:p>
          <a:p>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26988"/>
            <a:ext cx="8229600" cy="1295400"/>
          </a:xfrm>
        </p:spPr>
        <p:txBody>
          <a:bodyPr/>
          <a:lstStyle/>
          <a:p>
            <a:r>
              <a:rPr lang="en-US" b="1" smtClean="0">
                <a:ea typeface="ＭＳ Ｐゴシック" pitchFamily="34" charset="-128"/>
              </a:rPr>
              <a:t>Why are people getting heavier? </a:t>
            </a:r>
          </a:p>
        </p:txBody>
      </p:sp>
      <p:pic>
        <p:nvPicPr>
          <p:cNvPr id="18435" name="Picture 4" descr="D:\User Data\Desktop\infographic_06_01.jpg"/>
          <p:cNvPicPr>
            <a:picLocks noChangeAspect="1" noChangeArrowheads="1"/>
          </p:cNvPicPr>
          <p:nvPr/>
        </p:nvPicPr>
        <p:blipFill>
          <a:blip r:embed="rId3">
            <a:extLst>
              <a:ext uri="{28A0092B-C50C-407E-A947-70E740481C1C}">
                <a14:useLocalDpi xmlns:a14="http://schemas.microsoft.com/office/drawing/2010/main" val="0"/>
              </a:ext>
            </a:extLst>
          </a:blip>
          <a:srcRect l="2" r="44371"/>
          <a:stretch>
            <a:fillRect/>
          </a:stretch>
        </p:blipFill>
        <p:spPr bwMode="auto">
          <a:xfrm>
            <a:off x="2209800" y="1371600"/>
            <a:ext cx="4748213"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229600" cy="1295400"/>
          </a:xfrm>
        </p:spPr>
        <p:txBody>
          <a:bodyPr/>
          <a:lstStyle/>
          <a:p>
            <a:r>
              <a:rPr lang="en-US" b="1" smtClean="0">
                <a:ea typeface="ＭＳ Ｐゴシック" pitchFamily="34" charset="-128"/>
              </a:rPr>
              <a:t>Obesity is influenced </a:t>
            </a:r>
            <a:br>
              <a:rPr lang="en-US" b="1" smtClean="0">
                <a:ea typeface="ＭＳ Ｐゴシック" pitchFamily="34" charset="-128"/>
              </a:rPr>
            </a:br>
            <a:r>
              <a:rPr lang="en-US" b="1" smtClean="0">
                <a:ea typeface="ＭＳ Ｐゴシック" pitchFamily="34" charset="-128"/>
              </a:rPr>
              <a:t>by biology and culture</a:t>
            </a:r>
          </a:p>
        </p:txBody>
      </p:sp>
      <p:pic>
        <p:nvPicPr>
          <p:cNvPr id="19459" name="Picture 4" descr="D:\User Data\Desktop\infographic_06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56081" b="7272"/>
          <a:stretch/>
        </p:blipFill>
        <p:spPr bwMode="auto">
          <a:xfrm>
            <a:off x="2743200" y="1706563"/>
            <a:ext cx="3748088" cy="435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smtClean="0">
                <a:ea typeface="ＭＳ Ｐゴシック" pitchFamily="34" charset="-128"/>
              </a:rPr>
              <a:t>How heavy is too heavy?</a:t>
            </a:r>
          </a:p>
        </p:txBody>
      </p:sp>
      <p:sp>
        <p:nvSpPr>
          <p:cNvPr id="20483" name="Content Placeholder 2"/>
          <p:cNvSpPr>
            <a:spLocks noGrp="1"/>
          </p:cNvSpPr>
          <p:nvPr>
            <p:ph idx="1"/>
          </p:nvPr>
        </p:nvSpPr>
        <p:spPr/>
        <p:txBody>
          <a:bodyPr/>
          <a:lstStyle/>
          <a:p>
            <a:pPr eaLnBrk="1" hangingPunct="1"/>
            <a:r>
              <a:rPr lang="en-US" b="1" smtClean="0">
                <a:ea typeface="ＭＳ Ｐゴシック" pitchFamily="34" charset="-128"/>
              </a:rPr>
              <a:t>Obese</a:t>
            </a:r>
            <a:r>
              <a:rPr lang="en-US" smtClean="0">
                <a:ea typeface="ＭＳ Ｐゴシック" pitchFamily="34" charset="-128"/>
              </a:rPr>
              <a:t>: 20% more fat than recommended for one</a:t>
            </a:r>
            <a:r>
              <a:rPr lang="en-US" altLang="en-US" smtClean="0">
                <a:ea typeface="ＭＳ Ｐゴシック" pitchFamily="34" charset="-128"/>
              </a:rPr>
              <a:t>’</a:t>
            </a:r>
            <a:r>
              <a:rPr lang="en-US" smtClean="0">
                <a:ea typeface="ＭＳ Ｐゴシック" pitchFamily="34" charset="-128"/>
              </a:rPr>
              <a:t>s height</a:t>
            </a:r>
          </a:p>
          <a:p>
            <a:pPr eaLnBrk="1" hangingPunct="1"/>
            <a:endParaRPr lang="en-US" smtClean="0">
              <a:ea typeface="ＭＳ Ｐゴシック" pitchFamily="34" charset="-128"/>
            </a:endParaRPr>
          </a:p>
          <a:p>
            <a:pPr eaLnBrk="1" hangingPunct="1"/>
            <a:r>
              <a:rPr lang="en-US" smtClean="0">
                <a:ea typeface="ＭＳ Ｐゴシック" pitchFamily="34" charset="-128"/>
              </a:rPr>
              <a:t>Gender, body type, and frame size taken into account</a:t>
            </a:r>
          </a:p>
          <a:p>
            <a:pPr eaLnBrk="1" hangingPunct="1">
              <a:buFont typeface="Arial" pitchFamily="34" charset="0"/>
              <a:buNone/>
            </a:pPr>
            <a:endParaRPr lang="en-US" smtClean="0">
              <a:ea typeface="ＭＳ Ｐゴシック" pitchFamily="34" charset="-128"/>
            </a:endParaRPr>
          </a:p>
          <a:p>
            <a:pPr eaLnBrk="1" hangingPunct="1"/>
            <a:r>
              <a:rPr lang="en-US" smtClean="0">
                <a:ea typeface="ＭＳ Ｐゴシック" pitchFamily="34" charset="-128"/>
              </a:rPr>
              <a:t>Obesity leads to increased rates of heart disease, diabetes, and other related illnesses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1143000"/>
          </a:xfrm>
        </p:spPr>
        <p:txBody>
          <a:bodyPr/>
          <a:lstStyle/>
          <a:p>
            <a:pPr eaLnBrk="1" hangingPunct="1"/>
            <a:r>
              <a:rPr lang="en-US" b="1" smtClean="0">
                <a:ea typeface="ＭＳ Ｐゴシック" pitchFamily="34" charset="-128"/>
              </a:rPr>
              <a:t>Body mass index (BMI)</a:t>
            </a:r>
          </a:p>
        </p:txBody>
      </p:sp>
      <p:sp>
        <p:nvSpPr>
          <p:cNvPr id="21507" name="Content Placeholder 2"/>
          <p:cNvSpPr>
            <a:spLocks noGrp="1"/>
          </p:cNvSpPr>
          <p:nvPr>
            <p:ph idx="1"/>
          </p:nvPr>
        </p:nvSpPr>
        <p:spPr>
          <a:xfrm>
            <a:off x="457200" y="1600200"/>
            <a:ext cx="2819400" cy="4525963"/>
          </a:xfrm>
        </p:spPr>
        <p:txBody>
          <a:bodyPr/>
          <a:lstStyle/>
          <a:p>
            <a:pPr marL="0" indent="0" eaLnBrk="1" hangingPunct="1">
              <a:buFont typeface="Arial" pitchFamily="34" charset="0"/>
              <a:buNone/>
            </a:pPr>
            <a:r>
              <a:rPr lang="en-US" sz="2400" b="1" smtClean="0">
                <a:ea typeface="ＭＳ Ｐゴシック" pitchFamily="34" charset="-128"/>
              </a:rPr>
              <a:t>Body mass index (BMI</a:t>
            </a:r>
            <a:r>
              <a:rPr lang="en-US" sz="2400" smtClean="0">
                <a:ea typeface="ＭＳ Ｐゴシック" pitchFamily="34" charset="-128"/>
              </a:rPr>
              <a:t>) estimates body fat based on height and weight</a:t>
            </a:r>
          </a:p>
          <a:p>
            <a:pPr marL="0" indent="0" eaLnBrk="1" hangingPunct="1">
              <a:buFont typeface="Arial" pitchFamily="34" charset="0"/>
              <a:buNone/>
            </a:pPr>
            <a:endParaRPr lang="en-US" sz="2400" smtClean="0">
              <a:ea typeface="ＭＳ Ｐゴシック" pitchFamily="34" charset="-128"/>
            </a:endParaRPr>
          </a:p>
          <a:p>
            <a:pPr marL="0" indent="0" eaLnBrk="1" hangingPunct="1">
              <a:buFont typeface="Arial" pitchFamily="34" charset="0"/>
              <a:buNone/>
            </a:pPr>
            <a:endParaRPr lang="en-US" sz="2400" smtClean="0">
              <a:ea typeface="ＭＳ Ｐゴシック" pitchFamily="34" charset="-128"/>
            </a:endParaRPr>
          </a:p>
        </p:txBody>
      </p:sp>
      <p:pic>
        <p:nvPicPr>
          <p:cNvPr id="21508" name="Picture 5" descr="D:\User Data\Desktop\infographic_06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066800"/>
            <a:ext cx="4284663"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smtClean="0">
                <a:ea typeface="ＭＳ Ｐゴシック" pitchFamily="34" charset="-128"/>
              </a:rPr>
              <a:t>Body mass index (BMI)</a:t>
            </a:r>
          </a:p>
        </p:txBody>
      </p:sp>
      <p:sp>
        <p:nvSpPr>
          <p:cNvPr id="37890" name="Content Placeholder 2"/>
          <p:cNvSpPr>
            <a:spLocks noGrp="1"/>
          </p:cNvSpPr>
          <p:nvPr>
            <p:ph idx="1"/>
          </p:nvPr>
        </p:nvSpPr>
        <p:spPr>
          <a:xfrm>
            <a:off x="152400" y="1828800"/>
            <a:ext cx="3886200" cy="3733800"/>
          </a:xfrm>
        </p:spPr>
        <p:txBody>
          <a:bodyPr/>
          <a:lstStyle/>
          <a:p>
            <a:pPr marL="0" indent="0" eaLnBrk="1" hangingPunct="1">
              <a:buFont typeface="Arial" charset="0"/>
              <a:buNone/>
              <a:defRPr/>
            </a:pPr>
            <a:r>
              <a:rPr lang="en-US" sz="2400" b="1" dirty="0" smtClean="0"/>
              <a:t>Overweight:</a:t>
            </a:r>
          </a:p>
          <a:p>
            <a:pPr eaLnBrk="1" hangingPunct="1">
              <a:buFont typeface="Arial" pitchFamily="34" charset="0"/>
              <a:buNone/>
              <a:defRPr/>
            </a:pPr>
            <a:r>
              <a:rPr lang="en-US" sz="2400" dirty="0" smtClean="0"/>
              <a:t>BMI = </a:t>
            </a:r>
            <a:r>
              <a:rPr lang="en-US" sz="2400" dirty="0"/>
              <a:t>25 </a:t>
            </a:r>
            <a:r>
              <a:rPr lang="en-US" sz="2400" dirty="0" smtClean="0"/>
              <a:t>to </a:t>
            </a:r>
            <a:r>
              <a:rPr lang="en-US" sz="2400" dirty="0"/>
              <a:t>29.9 </a:t>
            </a:r>
          </a:p>
          <a:p>
            <a:pPr eaLnBrk="1" hangingPunct="1">
              <a:buFont typeface="Arial" charset="0"/>
              <a:buChar char="•"/>
              <a:defRPr/>
            </a:pPr>
            <a:endParaRPr lang="en-US" sz="2400" dirty="0" smtClean="0"/>
          </a:p>
          <a:p>
            <a:pPr eaLnBrk="1" hangingPunct="1">
              <a:buFont typeface="Arial" charset="0"/>
              <a:buChar char="•"/>
              <a:defRPr/>
            </a:pPr>
            <a:endParaRPr lang="en-US" sz="2400" dirty="0" smtClean="0"/>
          </a:p>
          <a:p>
            <a:pPr marL="0" indent="0" eaLnBrk="1" hangingPunct="1">
              <a:buFont typeface="Arial" charset="0"/>
              <a:buNone/>
              <a:defRPr/>
            </a:pPr>
            <a:r>
              <a:rPr lang="en-US" sz="2400" b="1" dirty="0" smtClean="0"/>
              <a:t>Obese:</a:t>
            </a:r>
          </a:p>
          <a:p>
            <a:pPr eaLnBrk="1" hangingPunct="1">
              <a:buFont typeface="Arial" pitchFamily="34" charset="0"/>
              <a:buNone/>
              <a:defRPr/>
            </a:pPr>
            <a:r>
              <a:rPr lang="en-US" sz="2400" dirty="0" smtClean="0"/>
              <a:t>BMI = </a:t>
            </a:r>
            <a:r>
              <a:rPr lang="en-US" sz="2400" dirty="0"/>
              <a:t>30 </a:t>
            </a:r>
            <a:r>
              <a:rPr lang="en-US" sz="2400" dirty="0" smtClean="0"/>
              <a:t>or higher</a:t>
            </a:r>
            <a:endParaRPr lang="en-US" sz="2400" dirty="0"/>
          </a:p>
        </p:txBody>
      </p:sp>
      <p:pic>
        <p:nvPicPr>
          <p:cNvPr id="22532" name="Picture 5" descr="D:\User Data\Desktop\infographic_06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96975"/>
            <a:ext cx="4284663"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8887</TotalTime>
  <Words>1912</Words>
  <Application>Microsoft Office PowerPoint</Application>
  <PresentationFormat>On-screen Show (4:3)</PresentationFormat>
  <Paragraphs>224</Paragraphs>
  <Slides>41</Slides>
  <Notes>23</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Blank Presentation</vt:lpstr>
      <vt:lpstr>PowerPoint Presentation</vt:lpstr>
      <vt:lpstr>Chapter 6</vt:lpstr>
      <vt:lpstr>Driving Questions</vt:lpstr>
      <vt:lpstr>Why are people getting heavier? </vt:lpstr>
      <vt:lpstr>Why are people getting heavier? </vt:lpstr>
      <vt:lpstr>Obesity is influenced  by biology and culture</vt:lpstr>
      <vt:lpstr>How heavy is too heavy?</vt:lpstr>
      <vt:lpstr>Body mass index (BMI)</vt:lpstr>
      <vt:lpstr>Body mass index (BMI)</vt:lpstr>
      <vt:lpstr>Body mass index (BMI)</vt:lpstr>
      <vt:lpstr>Why are Americans getting heavier?</vt:lpstr>
      <vt:lpstr>Why are Americans getting heavier?</vt:lpstr>
      <vt:lpstr>Why does eating food lead to  weight gain?</vt:lpstr>
      <vt:lpstr>Food is a source of energy</vt:lpstr>
      <vt:lpstr>Food is source of energy</vt:lpstr>
      <vt:lpstr>Food is source of energy</vt:lpstr>
      <vt:lpstr>Storing excess Calories</vt:lpstr>
      <vt:lpstr>Storing excess Calories</vt:lpstr>
      <vt:lpstr>Storing excess Calories</vt:lpstr>
      <vt:lpstr>Burning excess Calories</vt:lpstr>
      <vt:lpstr>Burning excess Calories</vt:lpstr>
      <vt:lpstr>Extracting energy from food</vt:lpstr>
      <vt:lpstr>Extracting energy from food</vt:lpstr>
      <vt:lpstr>Extracting energy from food</vt:lpstr>
      <vt:lpstr>Extracting energy from food</vt:lpstr>
      <vt:lpstr>Extracting energy from food</vt:lpstr>
      <vt:lpstr>Extracting energy from food</vt:lpstr>
      <vt:lpstr>Extracting energy from food</vt:lpstr>
      <vt:lpstr>Aerobic respiration: a closer look</vt:lpstr>
      <vt:lpstr>Aerobic respiration: a closer look</vt:lpstr>
      <vt:lpstr>Aerobic respiration: a closer look</vt:lpstr>
      <vt:lpstr>Aerobic respiration: a closer look</vt:lpstr>
      <vt:lpstr>Cells can also also burn other molecules for fuel</vt:lpstr>
      <vt:lpstr>When oxygen is scarce</vt:lpstr>
      <vt:lpstr>Fermentation</vt:lpstr>
      <vt:lpstr>Photosynthesis and aerobic respiration form a cycle</vt:lpstr>
      <vt:lpstr>Obesity is influenced  by biology and culture </vt:lpstr>
      <vt:lpstr>Obesity is influenced  by biology and culture</vt:lpstr>
      <vt:lpstr>Obesity is influenced  by biology and culture</vt:lpstr>
      <vt:lpstr>Obesity is influenced  by biology and culture</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cymbolje</dc:creator>
  <cp:lastModifiedBy>hbadmin</cp:lastModifiedBy>
  <cp:revision>724</cp:revision>
  <dcterms:created xsi:type="dcterms:W3CDTF">2011-01-12T16:06:03Z</dcterms:created>
  <dcterms:modified xsi:type="dcterms:W3CDTF">2014-04-06T14:25:47Z</dcterms:modified>
</cp:coreProperties>
</file>