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0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1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4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5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6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7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8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9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553" r:id="rId2"/>
    <p:sldId id="539" r:id="rId3"/>
    <p:sldId id="534" r:id="rId4"/>
    <p:sldId id="535" r:id="rId5"/>
    <p:sldId id="543" r:id="rId6"/>
    <p:sldId id="544" r:id="rId7"/>
    <p:sldId id="542" r:id="rId8"/>
    <p:sldId id="540" r:id="rId9"/>
    <p:sldId id="504" r:id="rId10"/>
    <p:sldId id="530" r:id="rId11"/>
    <p:sldId id="545" r:id="rId12"/>
    <p:sldId id="531" r:id="rId13"/>
    <p:sldId id="533" r:id="rId14"/>
    <p:sldId id="546" r:id="rId15"/>
    <p:sldId id="547" r:id="rId16"/>
    <p:sldId id="541" r:id="rId17"/>
    <p:sldId id="552" r:id="rId18"/>
    <p:sldId id="548" r:id="rId19"/>
    <p:sldId id="549" r:id="rId20"/>
    <p:sldId id="55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sman, Jodi" initials="IJ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DDDDD"/>
    <a:srgbClr val="FFCCCC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22" autoAdjust="0"/>
  </p:normalViewPr>
  <p:slideViewPr>
    <p:cSldViewPr snapToGrid="0">
      <p:cViewPr varScale="1">
        <p:scale>
          <a:sx n="83" d="100"/>
          <a:sy n="83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notesViewPr>
    <p:cSldViewPr snapToGrid="0">
      <p:cViewPr>
        <p:scale>
          <a:sx n="100" d="100"/>
          <a:sy n="100" d="100"/>
        </p:scale>
        <p:origin x="-1890" y="90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8BCBBFAB-F32B-FE41-818D-F7CB4237F774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913E3057-6433-4647-A588-22344F2C5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98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70FB08-82CD-4A45-8CAF-FFC352F025F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7FA588F-E669-BF43-A605-1CDC16D0C012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3379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A</a:t>
            </a:r>
          </a:p>
          <a:p>
            <a:pPr eaLnBrk="1" hangingPunct="1"/>
            <a:r>
              <a:rPr lang="en-US" dirty="0"/>
              <a:t>Driving Question: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379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D88967A-BE4C-F843-B297-8F2C452E31A6}" type="slidenum">
              <a:rPr lang="en-US" sz="1200">
                <a:latin typeface="Calibri" charset="0"/>
              </a:rPr>
              <a:pPr algn="r"/>
              <a:t>10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0C18DAB-1A70-EE4C-AF82-142E92641754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3584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Answer: A</a:t>
            </a:r>
          </a:p>
          <a:p>
            <a:pPr eaLnBrk="1" hangingPunct="1"/>
            <a:r>
              <a:rPr lang="en-US"/>
              <a:t>Driving Question: 2</a:t>
            </a:r>
          </a:p>
        </p:txBody>
      </p:sp>
      <p:sp>
        <p:nvSpPr>
          <p:cNvPr id="3584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4B76CDA-6DA3-9C41-A0DB-903D1D51FFE5}" type="slidenum">
              <a:rPr lang="en-US" sz="1200">
                <a:latin typeface="Calibri" charset="0"/>
              </a:rPr>
              <a:pPr algn="r"/>
              <a:t>11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DCD6AEF-D387-F243-87E5-B46F1A0137B2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3789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Answer: 3</a:t>
            </a:r>
          </a:p>
          <a:p>
            <a:pPr eaLnBrk="1" hangingPunct="1"/>
            <a:r>
              <a:rPr lang="en-US"/>
              <a:t>Driving Question: 3</a:t>
            </a:r>
          </a:p>
        </p:txBody>
      </p:sp>
      <p:sp>
        <p:nvSpPr>
          <p:cNvPr id="3789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115DE26-154E-6749-B0D9-7BE8D60F6EF0}" type="slidenum">
              <a:rPr lang="en-US" sz="1200">
                <a:latin typeface="Calibri" charset="0"/>
              </a:rPr>
              <a:pPr algn="r"/>
              <a:t>12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D55B373-64BE-244C-A108-A3B104ED9208}" type="slidenum">
              <a:rPr lang="en-US" sz="1200"/>
              <a:pPr algn="r"/>
              <a:t>13</a:t>
            </a:fld>
            <a:endParaRPr lang="en-US" sz="1200"/>
          </a:p>
        </p:txBody>
      </p:sp>
      <p:sp>
        <p:nvSpPr>
          <p:cNvPr id="3993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Answer: D</a:t>
            </a:r>
          </a:p>
          <a:p>
            <a:pPr eaLnBrk="1" hangingPunct="1"/>
            <a:r>
              <a:rPr lang="en-US"/>
              <a:t>Driving Question: 3</a:t>
            </a:r>
          </a:p>
        </p:txBody>
      </p:sp>
      <p:sp>
        <p:nvSpPr>
          <p:cNvPr id="3994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E80607CA-91CB-1147-B5BC-86098559A9DF}" type="slidenum">
              <a:rPr lang="en-US" sz="1200">
                <a:latin typeface="Calibri" charset="0"/>
              </a:rPr>
              <a:pPr algn="r"/>
              <a:t>13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F58B186-277C-E646-A71F-B4175C76165C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4198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Answer: C</a:t>
            </a:r>
          </a:p>
          <a:p>
            <a:pPr eaLnBrk="1" hangingPunct="1"/>
            <a:r>
              <a:rPr lang="en-US"/>
              <a:t>Driving Question: 3</a:t>
            </a:r>
          </a:p>
        </p:txBody>
      </p:sp>
      <p:sp>
        <p:nvSpPr>
          <p:cNvPr id="419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405B848-D8BF-7A40-A4F7-8ABD8FBF2695}" type="slidenum">
              <a:rPr lang="en-US" sz="1200">
                <a:latin typeface="Calibri" charset="0"/>
              </a:rPr>
              <a:pPr algn="r"/>
              <a:t>14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EE36318C-6DA2-6B4D-8542-5D6055AC46AB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4403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Answer: B</a:t>
            </a:r>
          </a:p>
          <a:p>
            <a:pPr eaLnBrk="1" hangingPunct="1"/>
            <a:r>
              <a:rPr lang="en-US"/>
              <a:t>Driving Question: 3</a:t>
            </a:r>
          </a:p>
        </p:txBody>
      </p:sp>
      <p:sp>
        <p:nvSpPr>
          <p:cNvPr id="4403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5B7616A-B2C0-E84E-A294-3A15B59E45ED}" type="slidenum">
              <a:rPr lang="en-US" sz="1200">
                <a:latin typeface="Calibri" charset="0"/>
              </a:rPr>
              <a:pPr algn="r"/>
              <a:t>15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8C66EE7-9B69-8C46-97E5-3B576CF5BB2C}" type="slidenum">
              <a:rPr lang="en-US" sz="1200"/>
              <a:pPr algn="r"/>
              <a:t>16</a:t>
            </a:fld>
            <a:endParaRPr lang="en-US" sz="1200"/>
          </a:p>
        </p:txBody>
      </p:sp>
      <p:sp>
        <p:nvSpPr>
          <p:cNvPr id="4608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B</a:t>
            </a:r>
          </a:p>
          <a:p>
            <a:pPr eaLnBrk="1" hangingPunct="1"/>
            <a:r>
              <a:rPr lang="en-US" dirty="0"/>
              <a:t>Driving Question: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608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4EA5837-711B-9547-8687-6A3B9DFBFDB6}" type="slidenum">
              <a:rPr lang="en-US" sz="1200">
                <a:latin typeface="Calibri" charset="0"/>
              </a:rPr>
              <a:pPr algn="r"/>
              <a:t>16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2469C2D-3D22-3F49-84B4-84C91A5A2599}" type="slidenum">
              <a:rPr lang="en-US" sz="1200"/>
              <a:pPr algn="r"/>
              <a:t>17</a:t>
            </a:fld>
            <a:endParaRPr lang="en-US" sz="1200"/>
          </a:p>
        </p:txBody>
      </p:sp>
      <p:sp>
        <p:nvSpPr>
          <p:cNvPr id="4813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Answer: C</a:t>
            </a:r>
          </a:p>
          <a:p>
            <a:pPr eaLnBrk="1" hangingPunct="1"/>
            <a:r>
              <a:rPr lang="en-US"/>
              <a:t>Driving Question: 4</a:t>
            </a:r>
          </a:p>
        </p:txBody>
      </p:sp>
      <p:sp>
        <p:nvSpPr>
          <p:cNvPr id="4813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495F5DA-BF96-8744-93D0-5C9E0B7631F3}" type="slidenum">
              <a:rPr lang="en-US" sz="1200">
                <a:latin typeface="Calibri" charset="0"/>
              </a:rPr>
              <a:pPr algn="r"/>
              <a:t>17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690DEE9-8518-BC49-9BA6-F8175E922D5D}" type="slidenum">
              <a:rPr lang="en-US" sz="1200"/>
              <a:pPr algn="r"/>
              <a:t>18</a:t>
            </a:fld>
            <a:endParaRPr lang="en-US" sz="1200"/>
          </a:p>
        </p:txBody>
      </p:sp>
      <p:sp>
        <p:nvSpPr>
          <p:cNvPr id="5017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Answer: E</a:t>
            </a:r>
          </a:p>
          <a:p>
            <a:pPr eaLnBrk="1" hangingPunct="1"/>
            <a:r>
              <a:rPr lang="en-US"/>
              <a:t>Driving Question: 4</a:t>
            </a:r>
          </a:p>
        </p:txBody>
      </p:sp>
      <p:sp>
        <p:nvSpPr>
          <p:cNvPr id="5018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558F30C-876A-F243-B8BC-886234564462}" type="slidenum">
              <a:rPr lang="en-US" sz="1200">
                <a:latin typeface="Calibri" charset="0"/>
              </a:rPr>
              <a:pPr algn="r"/>
              <a:t>18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4DCE7ED-305C-4C4C-886D-D8ACCD07CB81}" type="slidenum">
              <a:rPr lang="en-US" sz="1200"/>
              <a:pPr algn="r"/>
              <a:t>19</a:t>
            </a:fld>
            <a:endParaRPr lang="en-US" sz="1200"/>
          </a:p>
        </p:txBody>
      </p:sp>
      <p:sp>
        <p:nvSpPr>
          <p:cNvPr id="5222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Answer: B</a:t>
            </a:r>
          </a:p>
          <a:p>
            <a:pPr eaLnBrk="1" hangingPunct="1"/>
            <a:r>
              <a:rPr lang="en-US"/>
              <a:t>Driving Question: 4</a:t>
            </a:r>
          </a:p>
        </p:txBody>
      </p:sp>
      <p:sp>
        <p:nvSpPr>
          <p:cNvPr id="5222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D50F6C6-213F-B549-9215-541A70DB8B95}" type="slidenum">
              <a:rPr lang="en-US" sz="1200">
                <a:latin typeface="Calibri" charset="0"/>
              </a:rPr>
              <a:pPr algn="r"/>
              <a:t>19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9F84704-9A77-814B-B061-1B75F669C6A7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741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A</a:t>
            </a:r>
          </a:p>
          <a:p>
            <a:pPr eaLnBrk="1" hangingPunct="1"/>
            <a:r>
              <a:rPr lang="en-US" dirty="0"/>
              <a:t>Driving Question: 1</a:t>
            </a:r>
          </a:p>
          <a:p>
            <a:pPr eaLnBrk="1" hangingPunct="1"/>
            <a:endParaRPr lang="en-US" dirty="0"/>
          </a:p>
        </p:txBody>
      </p:sp>
      <p:sp>
        <p:nvSpPr>
          <p:cNvPr id="1741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3E3D765-3AC9-B641-9067-7D53328DA5F9}" type="slidenum">
              <a:rPr lang="en-US" sz="1200">
                <a:latin typeface="Calibri" charset="0"/>
              </a:rPr>
              <a:pPr algn="r"/>
              <a:t>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0CA3B4B-8C7C-BD47-B240-DADDD03D771F}" type="slidenum">
              <a:rPr lang="en-US" sz="1200"/>
              <a:pPr algn="r"/>
              <a:t>20</a:t>
            </a:fld>
            <a:endParaRPr lang="en-US" sz="1200"/>
          </a:p>
        </p:txBody>
      </p:sp>
      <p:sp>
        <p:nvSpPr>
          <p:cNvPr id="5427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Answer: B</a:t>
            </a:r>
          </a:p>
          <a:p>
            <a:pPr eaLnBrk="1" hangingPunct="1"/>
            <a:r>
              <a:rPr lang="en-US"/>
              <a:t>Driving Question: 4</a:t>
            </a:r>
          </a:p>
        </p:txBody>
      </p:sp>
      <p:sp>
        <p:nvSpPr>
          <p:cNvPr id="5427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E5F3DBE0-F78D-6D4E-9B73-4C64D5BCB4FB}" type="slidenum">
              <a:rPr lang="en-US" sz="1200">
                <a:latin typeface="Calibri" charset="0"/>
              </a:rPr>
              <a:pPr algn="r"/>
              <a:t>20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602485B-6421-0A48-B1F9-E609F56ECCD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94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Answer: D</a:t>
            </a:r>
          </a:p>
          <a:p>
            <a:pPr eaLnBrk="1" hangingPunct="1"/>
            <a:r>
              <a:rPr lang="en-US"/>
              <a:t>Driving Question: 1</a:t>
            </a:r>
          </a:p>
        </p:txBody>
      </p:sp>
      <p:sp>
        <p:nvSpPr>
          <p:cNvPr id="1946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BA64D55-0F3F-3248-8CB8-7EEA52C32352}" type="slidenum">
              <a:rPr lang="en-US" sz="1200">
                <a:latin typeface="Calibri" charset="0"/>
              </a:rPr>
              <a:pPr algn="r"/>
              <a:t>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759D56A-D803-8B48-981D-BAB99186233F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215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Answer: C</a:t>
            </a:r>
          </a:p>
          <a:p>
            <a:pPr eaLnBrk="1" hangingPunct="1"/>
            <a:r>
              <a:rPr lang="en-US"/>
              <a:t>Driving Question: 1</a:t>
            </a:r>
          </a:p>
        </p:txBody>
      </p:sp>
      <p:sp>
        <p:nvSpPr>
          <p:cNvPr id="2150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2814D58-B636-B746-96E4-31EAC545391C}" type="slidenum">
              <a:rPr lang="en-US" sz="1200">
                <a:latin typeface="Calibri" charset="0"/>
              </a:rPr>
              <a:pPr algn="r"/>
              <a:t>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22D97B8-D8F5-5E49-96C7-F0A7CC326191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2355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Answer: E</a:t>
            </a:r>
          </a:p>
          <a:p>
            <a:pPr eaLnBrk="1" hangingPunct="1"/>
            <a:r>
              <a:rPr lang="en-US"/>
              <a:t>Driving Question: 1</a:t>
            </a:r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D82937B-BCB6-974E-99A8-F53BB4EF7C22}" type="slidenum">
              <a:rPr lang="en-US" sz="1200">
                <a:latin typeface="Calibri" charset="0"/>
              </a:rPr>
              <a:pPr algn="r"/>
              <a:t>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2D956BA-1BC0-3A45-9B80-C43D66D8A5F4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2560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Answer: A</a:t>
            </a:r>
          </a:p>
          <a:p>
            <a:pPr eaLnBrk="1" hangingPunct="1"/>
            <a:r>
              <a:rPr lang="en-US"/>
              <a:t>Driving Question: 1</a:t>
            </a:r>
          </a:p>
        </p:txBody>
      </p:sp>
      <p:sp>
        <p:nvSpPr>
          <p:cNvPr id="2560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90A6080-6380-B748-B5BE-84CDB9AFA3E6}" type="slidenum">
              <a:rPr lang="en-US" sz="1200">
                <a:latin typeface="Calibri" charset="0"/>
              </a:rPr>
              <a:pPr algn="r"/>
              <a:t>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E7B83A-853B-FD48-97F4-1A77B2508EA2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2765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Answer: E</a:t>
            </a:r>
          </a:p>
          <a:p>
            <a:pPr eaLnBrk="1" hangingPunct="1"/>
            <a:r>
              <a:rPr lang="en-US"/>
              <a:t>Driving Question: 1</a:t>
            </a:r>
          </a:p>
        </p:txBody>
      </p:sp>
      <p:sp>
        <p:nvSpPr>
          <p:cNvPr id="2765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E978711-EA4F-8741-82CB-39CD98F91A9F}" type="slidenum">
              <a:rPr lang="en-US" sz="1200">
                <a:latin typeface="Calibri" charset="0"/>
              </a:rPr>
              <a:pPr algn="r"/>
              <a:t>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9BC35AA-A010-1E40-A4D4-D2DEAA25BA70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2969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Answer: D</a:t>
            </a:r>
          </a:p>
          <a:p>
            <a:pPr eaLnBrk="1" hangingPunct="1"/>
            <a:r>
              <a:rPr lang="en-US"/>
              <a:t>Driving Question: 2</a:t>
            </a:r>
          </a:p>
        </p:txBody>
      </p:sp>
      <p:sp>
        <p:nvSpPr>
          <p:cNvPr id="2970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FCCCFDC-CEC0-E249-AF2F-75C9F2A33B70}" type="slidenum">
              <a:rPr lang="en-US" sz="1200">
                <a:latin typeface="Calibri" charset="0"/>
              </a:rPr>
              <a:pPr algn="r"/>
              <a:t>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D8D2234-0A12-7E42-9BFF-43B847613E45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3174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Answer: E</a:t>
            </a:r>
          </a:p>
          <a:p>
            <a:pPr eaLnBrk="1" hangingPunct="1"/>
            <a:r>
              <a:rPr lang="en-US"/>
              <a:t>Driving Question: 2</a:t>
            </a:r>
          </a:p>
        </p:txBody>
      </p:sp>
      <p:sp>
        <p:nvSpPr>
          <p:cNvPr id="3174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A30889D-7029-9C4D-B535-59D47F00D85F}" type="slidenum">
              <a:rPr lang="en-US" sz="1200">
                <a:latin typeface="Calibri" charset="0"/>
              </a:rPr>
              <a:pPr algn="r"/>
              <a:t>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1ADC1-6306-B440-B1CC-5565D310F89C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7DA8-7540-B644-844D-F42982442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74C9A-232B-0744-91CB-9C996B6B58AB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A535A-A8B0-2F41-8000-D6C685CE9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8A1AE-9517-C94B-8B36-79F0633A7C7D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DC188-E980-9348-94D9-C8B67FD00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07283-6383-DF47-9CCE-18F9B5B2F25B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129B1-7780-114B-B498-C71E16645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2F6B6-A1E1-8A4E-9C26-6AEF1EA666C8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7CB64-0DD5-144E-AC2B-93D0CCA3E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F9DF0-58C4-474B-8033-82A10B2958CF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FEF1A-CB40-CC4C-AAF6-995F918E1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16C3-37D8-C140-AC61-1413CC00ACA9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4D95F-CD03-FA4D-AB53-D884D03D9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7B844-CCAC-2746-B5AA-C5D4117E9C78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78617-3250-C145-9DFD-D1C153B9C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494EF-EEBD-4247-B30C-1768CECA6E5B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5DD68-DF38-1549-ACED-866B605CE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0D9F4-EEA5-8E4B-AD1D-734D65DF7CDD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3EDF7-7D0E-4146-9384-E99DDFE7F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6C763-F6E2-E243-810A-4A94FE36F4CB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72479-02D5-7D42-B421-439329925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03F39BA4-F11D-7D45-B6BE-D30527528CCB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56A32383-7A81-6245-90AE-62EAF1D36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 eaLnBrk="1" hangingPunct="1"/>
            <a:r>
              <a:rPr lang="en-US" sz="6000" b="1"/>
              <a:t/>
            </a:r>
            <a:br>
              <a:rPr lang="en-US" sz="6000" b="1"/>
            </a:br>
            <a:r>
              <a:rPr lang="en-US" sz="6000" b="1" i="1"/>
              <a:t>Biology for a Changing World, 2e </a:t>
            </a:r>
            <a:r>
              <a:rPr lang="en-US" sz="6000" b="1"/>
              <a:t/>
            </a:r>
            <a:br>
              <a:rPr lang="en-US" sz="6000" b="1"/>
            </a:br>
            <a:r>
              <a:rPr lang="en-US" sz="6000" b="1"/>
              <a:t/>
            </a:r>
            <a:br>
              <a:rPr lang="en-US" sz="6000" b="1"/>
            </a:br>
            <a:r>
              <a:rPr lang="en-US" sz="6000"/>
              <a:t>Clicker Questions </a:t>
            </a:r>
            <a:br>
              <a:rPr lang="en-US" sz="6000"/>
            </a:br>
            <a:r>
              <a:rPr lang="en-US" sz="6000"/>
              <a:t/>
            </a:r>
            <a:br>
              <a:rPr lang="en-US" sz="6000"/>
            </a:br>
            <a:r>
              <a:rPr lang="en-US" sz="6000"/>
              <a:t>Chapter 9</a:t>
            </a:r>
            <a:r>
              <a:rPr lang="en-US" b="1"/>
              <a:t/>
            </a:r>
            <a:br>
              <a:rPr lang="en-US" b="1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PQuestion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8458200" cy="1981200"/>
          </a:xfrm>
        </p:spPr>
        <p:txBody>
          <a:bodyPr/>
          <a:lstStyle/>
          <a:p>
            <a:pPr algn="l" eaLnBrk="1" hangingPunct="1"/>
            <a:r>
              <a:rPr lang="en-US" sz="3200"/>
              <a:t>If the DNA sequence pictured below is found in a normal cell, which of the following is most likely true?</a:t>
            </a:r>
            <a:endParaRPr lang="en-US" sz="3200" i="1"/>
          </a:p>
        </p:txBody>
      </p:sp>
      <p:sp>
        <p:nvSpPr>
          <p:cNvPr id="32771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533400" y="1822450"/>
            <a:ext cx="6410325" cy="4197350"/>
          </a:xfrm>
        </p:spPr>
        <p:txBody>
          <a:bodyPr/>
          <a:lstStyle/>
          <a:p>
            <a:pPr marL="609600" indent="-609600" eaLnBrk="1" hangingPunct="1">
              <a:spcBef>
                <a:spcPts val="6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The cell will use repair mechanisms before proceeding through mitosis.</a:t>
            </a:r>
          </a:p>
          <a:p>
            <a:pPr marL="609600" indent="-609600" eaLnBrk="1" hangingPunct="1">
              <a:spcBef>
                <a:spcPts val="600"/>
              </a:spcBef>
              <a:buFont typeface="Calibri" charset="0"/>
              <a:buAutoNum type="alphaUcPeriod"/>
            </a:pPr>
            <a:r>
              <a:rPr lang="en-US"/>
              <a:t>The cell will proceed through mitosis because the DNA is correctly paired.</a:t>
            </a:r>
            <a:endParaRPr lang="en-US">
              <a:solidFill>
                <a:srgbClr val="FF0000"/>
              </a:solidFill>
            </a:endParaRPr>
          </a:p>
          <a:p>
            <a:pPr marL="609600" indent="-609600" eaLnBrk="1" hangingPunct="1">
              <a:spcBef>
                <a:spcPts val="600"/>
              </a:spcBef>
              <a:buFont typeface="Calibri" charset="0"/>
              <a:buAutoNum type="alphaUcPeriod"/>
            </a:pPr>
            <a:r>
              <a:rPr lang="en-US"/>
              <a:t>The cell will become cancerous.</a:t>
            </a:r>
          </a:p>
          <a:p>
            <a:pPr marL="609600" indent="-609600" eaLnBrk="1" hangingPunct="1">
              <a:spcBef>
                <a:spcPts val="600"/>
              </a:spcBef>
              <a:buFont typeface="Calibri" charset="0"/>
              <a:buAutoNum type="alphaUcPeriod"/>
            </a:pPr>
            <a:r>
              <a:rPr lang="en-US"/>
              <a:t>The cell is a human cell.</a:t>
            </a:r>
          </a:p>
          <a:p>
            <a:pPr marL="609600" indent="-609600" eaLnBrk="1" hangingPunct="1">
              <a:spcBef>
                <a:spcPts val="600"/>
              </a:spcBef>
              <a:buFont typeface="Calibri" charset="0"/>
              <a:buAutoNum type="alphaUcPeriod"/>
            </a:pPr>
            <a:r>
              <a:rPr lang="en-US"/>
              <a:t>A, C, and D are correct.</a:t>
            </a:r>
            <a:endParaRPr lang="en-US">
              <a:solidFill>
                <a:srgbClr val="FF0000"/>
              </a:solidFill>
              <a:latin typeface="Tahoma" charset="0"/>
            </a:endParaRPr>
          </a:p>
        </p:txBody>
      </p:sp>
      <p:pic>
        <p:nvPicPr>
          <p:cNvPr id="32772" name="Picture 3" descr="click0910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1524000"/>
            <a:ext cx="19621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PQuestion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8458200" cy="2286000"/>
          </a:xfrm>
        </p:spPr>
        <p:txBody>
          <a:bodyPr/>
          <a:lstStyle/>
          <a:p>
            <a:pPr algn="l" eaLnBrk="1" hangingPunct="1"/>
            <a:r>
              <a:rPr lang="en-US" sz="3200"/>
              <a:t>Which of the following cells would be expected to undergo apoptosis?</a:t>
            </a:r>
            <a:endParaRPr lang="en-US" sz="3200" i="1"/>
          </a:p>
        </p:txBody>
      </p:sp>
      <p:sp>
        <p:nvSpPr>
          <p:cNvPr id="34819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a skin cell that has been damaged by UV light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a human liver cell exposed to a mutagen</a:t>
            </a:r>
            <a:endParaRPr lang="en-US">
              <a:solidFill>
                <a:srgbClr val="FF0000"/>
              </a:solidFill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a kidney cell that has undergone mitosis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a human cell with 23 pairs of chromosomes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A, B, and D are correct.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endParaRPr lang="en-US" sz="2800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 sz="2800">
              <a:latin typeface="Tahoma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 sz="280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PQuestion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8458200" cy="2286000"/>
          </a:xfrm>
        </p:spPr>
        <p:txBody>
          <a:bodyPr/>
          <a:lstStyle/>
          <a:p>
            <a:pPr algn="l" eaLnBrk="1" hangingPunct="1"/>
            <a:r>
              <a:rPr lang="en-US" sz="3600"/>
              <a:t>Chemotherapy is________________.</a:t>
            </a:r>
            <a:endParaRPr lang="en-US" sz="3200" i="1"/>
          </a:p>
        </p:txBody>
      </p:sp>
      <p:sp>
        <p:nvSpPr>
          <p:cNvPr id="36867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09600" y="22098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any treatment used to treat cancer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using chemicals to treat a disease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treatment to cure chemical addictions</a:t>
            </a:r>
            <a:endParaRPr lang="en-US">
              <a:solidFill>
                <a:srgbClr val="FF0000"/>
              </a:solidFill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Both A and B are correct.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None of the above.</a:t>
            </a: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PQuestion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8458200" cy="2286000"/>
          </a:xfrm>
        </p:spPr>
        <p:txBody>
          <a:bodyPr/>
          <a:lstStyle/>
          <a:p>
            <a:pPr algn="l" eaLnBrk="1" hangingPunct="1"/>
            <a:r>
              <a:rPr lang="en-US" sz="3600"/>
              <a:t>Cell division occurs frequently in which of the following biological processes?</a:t>
            </a:r>
            <a:endParaRPr lang="en-US" sz="3200" i="1"/>
          </a:p>
        </p:txBody>
      </p:sp>
      <p:sp>
        <p:nvSpPr>
          <p:cNvPr id="3891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09600" y="19050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Tx/>
              <a:buAutoNum type="arabi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embryo development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wound healing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muscle contraction</a:t>
            </a:r>
            <a:endParaRPr lang="en-US">
              <a:solidFill>
                <a:srgbClr val="FF0000"/>
              </a:solidFill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Both A and B.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None of the above.</a:t>
            </a: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PQuestion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8458200" cy="2286000"/>
          </a:xfrm>
        </p:spPr>
        <p:txBody>
          <a:bodyPr/>
          <a:lstStyle/>
          <a:p>
            <a:pPr algn="l" eaLnBrk="1" hangingPunct="1"/>
            <a:r>
              <a:rPr lang="en-US" sz="3200"/>
              <a:t>In which of the following cancer patients would chemotherapy likely be used?</a:t>
            </a:r>
            <a:endParaRPr lang="en-US" sz="3200" i="1"/>
          </a:p>
        </p:txBody>
      </p:sp>
      <p:sp>
        <p:nvSpPr>
          <p:cNvPr id="40963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09600" y="22098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a pregnant woman with breast cancer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a man with a tumor in his liver</a:t>
            </a:r>
            <a:endParaRPr lang="en-US">
              <a:solidFill>
                <a:srgbClr val="FF0000"/>
              </a:solidFill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a child with cancer that has undergone metastasis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an elderly woman with a tumor in her uterus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All of the above.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PQuestion"/>
          <p:cNvSpPr>
            <a:spLocks noGrp="1"/>
          </p:cNvSpPr>
          <p:nvPr>
            <p:ph type="title" idx="4294967295"/>
          </p:nvPr>
        </p:nvSpPr>
        <p:spPr>
          <a:xfrm>
            <a:off x="533400" y="3175"/>
            <a:ext cx="8458200" cy="2054225"/>
          </a:xfrm>
        </p:spPr>
        <p:txBody>
          <a:bodyPr/>
          <a:lstStyle/>
          <a:p>
            <a:pPr algn="l" eaLnBrk="1" hangingPunct="1"/>
            <a:r>
              <a:rPr lang="en-US" sz="3200"/>
              <a:t>Why do radiation and chemotherapy treatments cause side effects in cancer patients?</a:t>
            </a:r>
            <a:endParaRPr lang="en-US" sz="3200" i="1"/>
          </a:p>
        </p:txBody>
      </p:sp>
      <p:sp>
        <p:nvSpPr>
          <p:cNvPr id="43011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09600" y="1828800"/>
            <a:ext cx="7772400" cy="46482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They both damage all body cells.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Both damage all rapidly dividing cells.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Cancer patients have weak immune systems and therefore experience more side effects.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Older treatments causes side effects, but modern treatments do not.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All of the above.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PQuestion"/>
          <p:cNvSpPr>
            <a:spLocks noGrp="1"/>
          </p:cNvSpPr>
          <p:nvPr>
            <p:ph type="title" idx="4294967295"/>
          </p:nvPr>
        </p:nvSpPr>
        <p:spPr>
          <a:xfrm>
            <a:off x="163513" y="0"/>
            <a:ext cx="8816975" cy="1916113"/>
          </a:xfrm>
        </p:spPr>
        <p:txBody>
          <a:bodyPr/>
          <a:lstStyle/>
          <a:p>
            <a:pPr algn="l" eaLnBrk="1" hangingPunct="1"/>
            <a:r>
              <a:rPr lang="en-US" sz="3200"/>
              <a:t>Which of the following statements is the most accurate about the data presented in the graph to the right?</a:t>
            </a:r>
            <a:endParaRPr lang="en-US" sz="3200" i="1"/>
          </a:p>
        </p:txBody>
      </p:sp>
      <p:sp>
        <p:nvSpPr>
          <p:cNvPr id="45059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3338" y="1831975"/>
            <a:ext cx="5108575" cy="45688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ts val="600"/>
              </a:spcBef>
              <a:buFont typeface="Calibri" charset="0"/>
              <a:buAutoNum type="alphaUcPeriod"/>
            </a:pPr>
            <a:r>
              <a:rPr lang="en-US" sz="2800"/>
              <a:t>Cc is an effective treatment for long-term survival 5 years and beyond.</a:t>
            </a:r>
          </a:p>
          <a:p>
            <a:pPr marL="609600" indent="-609600" eaLnBrk="1" hangingPunct="1">
              <a:lnSpc>
                <a:spcPct val="90000"/>
              </a:lnSpc>
              <a:spcBef>
                <a:spcPts val="600"/>
              </a:spcBef>
              <a:buFont typeface="Calibri" charset="0"/>
              <a:buAutoNum type="alphaUcPeriod"/>
            </a:pPr>
            <a:r>
              <a:rPr lang="en-US" sz="2800" b="1">
                <a:solidFill>
                  <a:srgbClr val="FF0000"/>
                </a:solidFill>
              </a:rPr>
              <a:t>Tc treatment shows an increased survival rate in comparison to Cc.</a:t>
            </a:r>
            <a:endParaRPr lang="en-US" sz="2000">
              <a:solidFill>
                <a:srgbClr val="FF0000"/>
              </a:solidFill>
              <a:latin typeface="Tahoma" charset="0"/>
            </a:endParaRPr>
          </a:p>
        </p:txBody>
      </p:sp>
      <p:pic>
        <p:nvPicPr>
          <p:cNvPr id="45060" name="Picture 3" descr="click0916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68900" y="1457325"/>
            <a:ext cx="3756025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PAnswers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33338" y="4383088"/>
            <a:ext cx="9110662" cy="24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lnSpc>
                <a:spcPct val="90000"/>
              </a:lnSpc>
              <a:spcBef>
                <a:spcPts val="600"/>
              </a:spcBef>
              <a:buFont typeface="+mj-lt"/>
              <a:buAutoNum type="alphaUcPeriod" startAt="3"/>
              <a:defRPr/>
            </a:pPr>
            <a:r>
              <a:rPr lang="en-US" sz="2800">
                <a:latin typeface="+mn-lt"/>
                <a:ea typeface="ＭＳ Ｐゴシック" charset="-128"/>
                <a:cs typeface="ＭＳ Ｐゴシック" charset="-128"/>
              </a:rPr>
              <a:t>Cc had no effect on tumor growth because the size of the tumors changed the least.</a:t>
            </a:r>
          </a:p>
          <a:p>
            <a:pPr marL="609600" indent="-609600">
              <a:lnSpc>
                <a:spcPct val="90000"/>
              </a:lnSpc>
              <a:spcBef>
                <a:spcPts val="600"/>
              </a:spcBef>
              <a:buFont typeface="+mj-lt"/>
              <a:buAutoNum type="alphaUcPeriod" startAt="3"/>
              <a:defRPr/>
            </a:pPr>
            <a:r>
              <a:rPr lang="en-US" sz="2800">
                <a:latin typeface="+mn-lt"/>
                <a:ea typeface="ＭＳ Ｐゴシック" charset="-128"/>
                <a:cs typeface="ＭＳ Ｐゴシック" charset="-128"/>
              </a:rPr>
              <a:t>Cc causes more side effects than Tc and is less likely to be tolerated by patients.</a:t>
            </a:r>
          </a:p>
          <a:p>
            <a:pPr marL="609600" indent="-609600">
              <a:lnSpc>
                <a:spcPct val="90000"/>
              </a:lnSpc>
              <a:spcBef>
                <a:spcPts val="600"/>
              </a:spcBef>
              <a:buFont typeface="+mj-lt"/>
              <a:buAutoNum type="alphaUcPeriod" startAt="3"/>
              <a:defRPr/>
            </a:pPr>
            <a:r>
              <a:rPr lang="en-US" sz="2800">
                <a:latin typeface="+mn-lt"/>
                <a:ea typeface="ＭＳ Ｐゴシック" charset="-128"/>
                <a:cs typeface="ＭＳ Ｐゴシック" charset="-128"/>
              </a:rPr>
              <a:t>B, C, and D are correct.</a:t>
            </a:r>
            <a:endParaRPr lang="en-US" sz="2000">
              <a:solidFill>
                <a:srgbClr val="FF0000"/>
              </a:solidFill>
              <a:latin typeface="Tahoma" charset="0"/>
              <a:ea typeface="ＭＳ Ｐゴシック" charset="-128"/>
              <a:cs typeface="ＭＳ Ｐゴシック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PQuestion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8458200" cy="2286000"/>
          </a:xfrm>
        </p:spPr>
        <p:txBody>
          <a:bodyPr/>
          <a:lstStyle/>
          <a:p>
            <a:pPr algn="l" eaLnBrk="1" hangingPunct="1"/>
            <a:r>
              <a:rPr lang="en-US" sz="3200"/>
              <a:t>Taxol was isolated from</a:t>
            </a:r>
            <a:endParaRPr lang="en-US" sz="3200" i="1"/>
          </a:p>
        </p:txBody>
      </p:sp>
      <p:sp>
        <p:nvSpPr>
          <p:cNvPr id="47107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09600" y="22098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sea sponges.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spotted owls.</a:t>
            </a:r>
            <a:endParaRPr lang="en-US">
              <a:solidFill>
                <a:srgbClr val="FF0000"/>
              </a:solidFill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Pacific yew trees.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redwood trees.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lichens growing on Pacific yew trees.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PQuestion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8458200" cy="1905000"/>
          </a:xfrm>
        </p:spPr>
        <p:txBody>
          <a:bodyPr/>
          <a:lstStyle/>
          <a:p>
            <a:pPr algn="l" eaLnBrk="1" hangingPunct="1"/>
            <a:r>
              <a:rPr lang="en-US" sz="3200"/>
              <a:t>Why is Taxol used to treat ovarian, breast, and lung cancers, but not colon or renal cancers?</a:t>
            </a:r>
            <a:endParaRPr lang="en-US" sz="3200" i="1"/>
          </a:p>
        </p:txBody>
      </p:sp>
      <p:sp>
        <p:nvSpPr>
          <p:cNvPr id="4915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09600" y="1535745"/>
            <a:ext cx="7772400" cy="4495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dirty="0" err="1"/>
              <a:t>Taxol</a:t>
            </a:r>
            <a:r>
              <a:rPr lang="en-US" dirty="0"/>
              <a:t> is more effective in women.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dirty="0" err="1"/>
              <a:t>Taxol</a:t>
            </a:r>
            <a:r>
              <a:rPr lang="en-US" dirty="0"/>
              <a:t> is too expensive to use in treating all cancers.</a:t>
            </a:r>
            <a:endParaRPr lang="en-US" dirty="0">
              <a:solidFill>
                <a:srgbClr val="FF0000"/>
              </a:solidFill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dirty="0" err="1"/>
              <a:t>Taxol</a:t>
            </a:r>
            <a:r>
              <a:rPr lang="en-US" dirty="0"/>
              <a:t> usually causes allergic reactions in people with colon or renal cancer.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dirty="0"/>
              <a:t>The cells in the colon contain different genes than cells in </a:t>
            </a:r>
            <a:r>
              <a:rPr lang="en-US" dirty="0"/>
              <a:t>other parts of the body.</a:t>
            </a:r>
            <a:endParaRPr lang="en-US" dirty="0"/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b="1" dirty="0" err="1">
                <a:solidFill>
                  <a:srgbClr val="FF0000"/>
                </a:solidFill>
              </a:rPr>
              <a:t>Taxol</a:t>
            </a:r>
            <a:r>
              <a:rPr lang="en-US" b="1" dirty="0">
                <a:solidFill>
                  <a:srgbClr val="FF0000"/>
                </a:solidFill>
              </a:rPr>
              <a:t> only works on certain cancers.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endParaRPr lang="en-US" dirty="0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 dirty="0">
              <a:latin typeface="Tahoma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 dirty="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PQuestion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8458200" cy="2286000"/>
          </a:xfrm>
        </p:spPr>
        <p:txBody>
          <a:bodyPr/>
          <a:lstStyle/>
          <a:p>
            <a:pPr algn="l" eaLnBrk="1" hangingPunct="1"/>
            <a:r>
              <a:rPr lang="en-US" sz="3200"/>
              <a:t>What similarity between trees and sea sponges lead researchers to think sea sponges might be a source of chemicals for cancer treatment?</a:t>
            </a:r>
            <a:endParaRPr lang="en-US" sz="3200" i="1"/>
          </a:p>
        </p:txBody>
      </p:sp>
      <p:sp>
        <p:nvSpPr>
          <p:cNvPr id="51203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09600" y="2057400"/>
            <a:ext cx="7772400" cy="44196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Sea sponges and trees are very closely related.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Sea sponges and trees are both sessile and require chemical defenses.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Sea sponges and trees are the only organisms that do not develop cancer.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All of the above.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Both A and B.</a:t>
            </a:r>
          </a:p>
          <a:p>
            <a:pPr marL="609600" indent="-609600" eaLnBrk="1" hangingPunct="1">
              <a:spcBef>
                <a:spcPct val="40000"/>
              </a:spcBef>
              <a:buFont typeface="Arial" charset="0"/>
              <a:buNone/>
            </a:pPr>
            <a:endParaRPr lang="en-US" sz="2800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 sz="2800">
              <a:latin typeface="Tahoma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 sz="280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PQuestion"/>
          <p:cNvSpPr>
            <a:spLocks noGrp="1"/>
          </p:cNvSpPr>
          <p:nvPr>
            <p:ph type="title" idx="4294967295"/>
          </p:nvPr>
        </p:nvSpPr>
        <p:spPr>
          <a:xfrm>
            <a:off x="3048000" y="304800"/>
            <a:ext cx="5410200" cy="2286000"/>
          </a:xfrm>
        </p:spPr>
        <p:txBody>
          <a:bodyPr/>
          <a:lstStyle/>
          <a:p>
            <a:pPr algn="l" eaLnBrk="1" hangingPunct="1"/>
            <a:r>
              <a:rPr lang="en-US" sz="3200"/>
              <a:t>From top to bottom, which three phases of mitosis are shown?</a:t>
            </a:r>
            <a:endParaRPr lang="en-US" sz="3200" i="1"/>
          </a:p>
        </p:txBody>
      </p:sp>
      <p:sp>
        <p:nvSpPr>
          <p:cNvPr id="16387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048000" y="27432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Tx/>
              <a:buNone/>
            </a:pPr>
            <a:endParaRPr lang="en-US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 b="1">
                <a:solidFill>
                  <a:srgbClr val="FF0000"/>
                </a:solidFill>
              </a:rPr>
              <a:t>metaphase, anaphase, telophase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prophase, metaphase, anaphase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telophase, anaphase, metaphase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anaphase, metaphase, telophase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prophase, metaphase, telophase</a:t>
            </a:r>
          </a:p>
          <a:p>
            <a:pPr marL="609600" indent="-609600" eaLnBrk="1" hangingPunct="1">
              <a:buFontTx/>
              <a:buChar char="•"/>
            </a:pPr>
            <a:endParaRPr lang="en-US" sz="2400">
              <a:solidFill>
                <a:srgbClr val="FF0000"/>
              </a:solidFill>
              <a:latin typeface="Tahoma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723900"/>
            <a:ext cx="258603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PQuestion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8458200" cy="2286000"/>
          </a:xfrm>
        </p:spPr>
        <p:txBody>
          <a:bodyPr/>
          <a:lstStyle/>
          <a:p>
            <a:pPr algn="l" eaLnBrk="1" hangingPunct="1"/>
            <a:r>
              <a:rPr lang="en-US" sz="3200"/>
              <a:t>How does Taxol prevent cancer cells from spreading?</a:t>
            </a:r>
            <a:endParaRPr lang="en-US" sz="3200" i="1"/>
          </a:p>
        </p:txBody>
      </p:sp>
      <p:sp>
        <p:nvSpPr>
          <p:cNvPr id="53251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09600" y="22098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It keeps DNA from replicating.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It prevents the normal assembly of the mitotic spindle.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It corrects DNA damage.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It directs cancer cells to undergo apoptosis.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It blocks telophase from occurring. 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PQuestion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8458200" cy="2286000"/>
          </a:xfrm>
        </p:spPr>
        <p:txBody>
          <a:bodyPr/>
          <a:lstStyle/>
          <a:p>
            <a:pPr algn="l" eaLnBrk="1" hangingPunct="1"/>
            <a:r>
              <a:rPr lang="en-US" sz="3600" dirty="0"/>
              <a:t>The </a:t>
            </a:r>
            <a:r>
              <a:rPr lang="en-US" sz="3600" dirty="0" smtClean="0"/>
              <a:t>part </a:t>
            </a:r>
            <a:r>
              <a:rPr lang="en-US" sz="3600" dirty="0"/>
              <a:t>of the cell cycle during which a cell is preparing to divide is </a:t>
            </a:r>
            <a:r>
              <a:rPr lang="en-US" sz="3600" dirty="0" smtClean="0"/>
              <a:t>called</a:t>
            </a:r>
            <a:r>
              <a:rPr lang="en-US" sz="3600" dirty="0"/>
              <a:t>___________.</a:t>
            </a:r>
            <a:endParaRPr lang="en-US" sz="3200" i="1" dirty="0"/>
          </a:p>
        </p:txBody>
      </p:sp>
      <p:sp>
        <p:nvSpPr>
          <p:cNvPr id="1843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Tx/>
              <a:buAutoNum type="arabicPeriod"/>
            </a:pPr>
            <a:endParaRPr lang="en-US" dirty="0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dirty="0"/>
              <a:t>mitosis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dirty="0"/>
              <a:t>anaphase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dirty="0"/>
              <a:t>S phase</a:t>
            </a:r>
            <a:endParaRPr lang="en-US" dirty="0">
              <a:solidFill>
                <a:srgbClr val="FF0000"/>
              </a:solidFill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dirty="0">
                <a:solidFill>
                  <a:srgbClr val="FF0000"/>
                </a:solidFill>
              </a:rPr>
              <a:t>interphase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dirty="0"/>
              <a:t>None of the above.</a:t>
            </a: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 dirty="0">
              <a:latin typeface="Tahoma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 dirty="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686800" cy="2286000"/>
          </a:xfrm>
        </p:spPr>
        <p:txBody>
          <a:bodyPr/>
          <a:lstStyle/>
          <a:p>
            <a:pPr algn="l" eaLnBrk="1" hangingPunct="1"/>
            <a:r>
              <a:rPr lang="en-US" sz="3600"/>
              <a:t>If a cell has 20 chromosomes during G</a:t>
            </a:r>
            <a:r>
              <a:rPr lang="en-US" sz="3600" baseline="-25000"/>
              <a:t>1</a:t>
            </a:r>
            <a:r>
              <a:rPr lang="en-US" sz="3600"/>
              <a:t> phase, how many chromosomes will this cell have in G</a:t>
            </a:r>
            <a:r>
              <a:rPr lang="en-US" sz="3600" baseline="-25000"/>
              <a:t>2</a:t>
            </a:r>
            <a:r>
              <a:rPr lang="en-US" sz="3600"/>
              <a:t> phase?</a:t>
            </a:r>
            <a:endParaRPr lang="en-US" sz="3200" i="1"/>
          </a:p>
        </p:txBody>
      </p:sp>
      <p:sp>
        <p:nvSpPr>
          <p:cNvPr id="20483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09600" y="19050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Tx/>
              <a:buAutoNum type="arabi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10 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20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40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60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None of the above.</a:t>
            </a: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458200" cy="1905000"/>
          </a:xfrm>
        </p:spPr>
        <p:txBody>
          <a:bodyPr/>
          <a:lstStyle/>
          <a:p>
            <a:pPr algn="l" eaLnBrk="1" hangingPunct="1"/>
            <a:r>
              <a:rPr lang="en-US" sz="3200"/>
              <a:t>Which of the following best describes what would happen if cells skipped past both G</a:t>
            </a:r>
            <a:r>
              <a:rPr lang="en-US" sz="3200" baseline="-25000"/>
              <a:t>1</a:t>
            </a:r>
            <a:r>
              <a:rPr lang="en-US" sz="3200"/>
              <a:t> and G</a:t>
            </a:r>
            <a:r>
              <a:rPr lang="en-US" sz="3200" baseline="-25000"/>
              <a:t>2</a:t>
            </a:r>
            <a:r>
              <a:rPr lang="en-US" sz="3200"/>
              <a:t> phases of the cell cycle (but still went through S phase)? </a:t>
            </a:r>
            <a:endParaRPr lang="en-US" sz="3200" i="1"/>
          </a:p>
        </p:txBody>
      </p:sp>
      <p:sp>
        <p:nvSpPr>
          <p:cNvPr id="22531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sz="2400">
              <a:latin typeface="Tahoma" charset="0"/>
            </a:endParaRPr>
          </a:p>
          <a:p>
            <a:pPr marL="609600" indent="-609600" eaLnBrk="1" hangingPunct="1">
              <a:spcBef>
                <a:spcPct val="50000"/>
              </a:spcBef>
              <a:buFont typeface="Calibri" charset="0"/>
              <a:buAutoNum type="alphaUcPeriod"/>
            </a:pPr>
            <a:r>
              <a:rPr lang="en-US" sz="2800"/>
              <a:t>Daughter cells would inherit half the normal number of chromosomes.</a:t>
            </a:r>
          </a:p>
          <a:p>
            <a:pPr marL="609600" indent="-609600" eaLnBrk="1" hangingPunct="1">
              <a:spcBef>
                <a:spcPct val="50000"/>
              </a:spcBef>
              <a:buFont typeface="Calibri" charset="0"/>
              <a:buAutoNum type="alphaUcPeriod"/>
            </a:pPr>
            <a:r>
              <a:rPr lang="en-US" sz="2800"/>
              <a:t>Daughter cells would inherit twice the normal number of chromosomes.</a:t>
            </a:r>
          </a:p>
          <a:p>
            <a:pPr marL="609600" indent="-609600" eaLnBrk="1" hangingPunct="1">
              <a:spcBef>
                <a:spcPct val="50000"/>
              </a:spcBef>
              <a:buFont typeface="Calibri" charset="0"/>
              <a:buAutoNum type="alphaUcPeriod"/>
            </a:pPr>
            <a:r>
              <a:rPr lang="en-US" sz="2800"/>
              <a:t>Daughter cells would inherit half the normal number of organelles.</a:t>
            </a:r>
          </a:p>
          <a:p>
            <a:pPr marL="609600" indent="-609600" eaLnBrk="1" hangingPunct="1">
              <a:spcBef>
                <a:spcPct val="50000"/>
              </a:spcBef>
              <a:buFont typeface="Calibri" charset="0"/>
              <a:buAutoNum type="alphaUcPeriod"/>
            </a:pPr>
            <a:r>
              <a:rPr lang="en-US" sz="2800"/>
              <a:t>Daughter cells would be half the normal size. </a:t>
            </a:r>
          </a:p>
          <a:p>
            <a:pPr marL="609600" indent="-609600" eaLnBrk="1" hangingPunct="1">
              <a:spcBef>
                <a:spcPct val="50000"/>
              </a:spcBef>
              <a:buFont typeface="Calibri" charset="0"/>
              <a:buAutoNum type="alphaUcPeriod"/>
            </a:pPr>
            <a:r>
              <a:rPr lang="en-US" sz="2800" b="1">
                <a:solidFill>
                  <a:srgbClr val="FF0000"/>
                </a:solidFill>
              </a:rPr>
              <a:t>Both C and D.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PQuestion"/>
          <p:cNvSpPr>
            <a:spLocks noGrp="1"/>
          </p:cNvSpPr>
          <p:nvPr>
            <p:ph type="title" idx="4294967295"/>
          </p:nvPr>
        </p:nvSpPr>
        <p:spPr>
          <a:xfrm>
            <a:off x="685800" y="381000"/>
            <a:ext cx="8458200" cy="2286000"/>
          </a:xfrm>
        </p:spPr>
        <p:txBody>
          <a:bodyPr/>
          <a:lstStyle/>
          <a:p>
            <a:pPr algn="l" eaLnBrk="1" hangingPunct="1"/>
            <a:r>
              <a:rPr lang="en-US" sz="2800"/>
              <a:t>A cell with 20 chromosomes during G</a:t>
            </a:r>
            <a:r>
              <a:rPr lang="en-US" sz="2800" baseline="-25000"/>
              <a:t>1</a:t>
            </a:r>
            <a:r>
              <a:rPr lang="en-US" sz="2800"/>
              <a:t> phase undergoes mitosis.  If a pair of sister chromatids somehow lost its centromere, how many chromosomes would the two daughter cells inherit assuming mitosis and cytokinesis were otherwise unaffected?</a:t>
            </a:r>
            <a:r>
              <a:rPr lang="en-US" sz="3200"/>
              <a:t> </a:t>
            </a:r>
            <a:endParaRPr lang="en-US" sz="3200" i="1"/>
          </a:p>
        </p:txBody>
      </p:sp>
      <p:sp>
        <p:nvSpPr>
          <p:cNvPr id="24579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09600" y="22860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Tx/>
              <a:buAutoNum type="arabi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19 and 21 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0 and 20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0 and 40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20 and 20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40 and 40</a:t>
            </a:r>
          </a:p>
          <a:p>
            <a:pPr marL="609600" indent="-609600" eaLnBrk="1" hangingPunct="1">
              <a:buFontTx/>
              <a:buAutoNum type="alphaUcPeriod"/>
            </a:pPr>
            <a:endParaRPr lang="en-US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PQuestion"/>
          <p:cNvSpPr>
            <a:spLocks noGrp="1"/>
          </p:cNvSpPr>
          <p:nvPr>
            <p:ph type="title" idx="4294967295"/>
          </p:nvPr>
        </p:nvSpPr>
        <p:spPr>
          <a:xfrm>
            <a:off x="685800" y="381000"/>
            <a:ext cx="8458200" cy="2286000"/>
          </a:xfrm>
        </p:spPr>
        <p:txBody>
          <a:bodyPr/>
          <a:lstStyle/>
          <a:p>
            <a:pPr algn="l" eaLnBrk="1" hangingPunct="1"/>
            <a:r>
              <a:rPr lang="en-US" sz="3200"/>
              <a:t>The role of spindle fibers during mitosis is to ____________.</a:t>
            </a:r>
            <a:endParaRPr lang="en-US" sz="3200" i="1"/>
          </a:p>
        </p:txBody>
      </p:sp>
      <p:sp>
        <p:nvSpPr>
          <p:cNvPr id="26627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09600" y="21336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Tx/>
              <a:buAutoNum type="arabicPeriod"/>
            </a:pPr>
            <a:endParaRPr lang="en-US" sz="2800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divide the cytoplasm into two daughter cells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prepare the cell for DNA synthesis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condense the DNA into chromosomes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replicate each chromosome once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separate sister chromatids</a:t>
            </a:r>
          </a:p>
          <a:p>
            <a:pPr marL="609600" indent="-609600" eaLnBrk="1" hangingPunct="1">
              <a:buFontTx/>
              <a:buAutoNum type="alphaUcPeriod"/>
            </a:pPr>
            <a:endParaRPr lang="en-US" sz="280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PQuestion"/>
          <p:cNvSpPr>
            <a:spLocks noGrp="1"/>
          </p:cNvSpPr>
          <p:nvPr>
            <p:ph type="title" idx="4294967295"/>
          </p:nvPr>
        </p:nvSpPr>
        <p:spPr>
          <a:xfrm>
            <a:off x="685800" y="381000"/>
            <a:ext cx="8458200" cy="2286000"/>
          </a:xfrm>
        </p:spPr>
        <p:txBody>
          <a:bodyPr/>
          <a:lstStyle/>
          <a:p>
            <a:pPr algn="l" eaLnBrk="1" hangingPunct="1"/>
            <a:r>
              <a:rPr lang="en-US" sz="3200"/>
              <a:t>Cancer is caused by___________. </a:t>
            </a:r>
            <a:endParaRPr lang="en-US" sz="3200" i="1"/>
          </a:p>
        </p:txBody>
      </p:sp>
      <p:sp>
        <p:nvSpPr>
          <p:cNvPr id="2867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Tx/>
              <a:buAutoNum type="arabicPeriod"/>
            </a:pPr>
            <a:endParaRPr lang="en-US"/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DNA damage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uncontrolled cell growth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cells escaping apoptosis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All of the above.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None of the above.</a:t>
            </a:r>
          </a:p>
          <a:p>
            <a:pPr marL="609600" indent="-609600" eaLnBrk="1" hangingPunct="1">
              <a:buFontTx/>
              <a:buAutoNum type="alphaUcPeriod"/>
            </a:pPr>
            <a:endParaRPr lang="en-US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458200" cy="1905000"/>
          </a:xfrm>
        </p:spPr>
        <p:txBody>
          <a:bodyPr/>
          <a:lstStyle/>
          <a:p>
            <a:pPr algn="l" eaLnBrk="1" hangingPunct="1"/>
            <a:r>
              <a:rPr lang="en-US" sz="3600">
                <a:latin typeface="Tahoma" charset="0"/>
              </a:rPr>
              <a:t>Which of the following normally occurs when DNA is damaged during interphase?</a:t>
            </a:r>
            <a:endParaRPr lang="en-US" sz="3600" i="1">
              <a:latin typeface="Tahoma" charset="0"/>
            </a:endParaRPr>
          </a:p>
        </p:txBody>
      </p:sp>
      <p:sp>
        <p:nvSpPr>
          <p:cNvPr id="30723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endParaRPr lang="en-US" sz="2400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The cell undergoes apoptosis.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The DNA damage is repaired before the cell proceeds to divide.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The cell proceeds into mitosis and makes changes after cytokinesis.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All of the above are normal mechanisms.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 b="1">
                <a:solidFill>
                  <a:srgbClr val="FF0000"/>
                </a:solidFill>
              </a:rPr>
              <a:t>A and B only.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FontTx/>
              <a:buAutoNum type="alphaUcPeriod"/>
            </a:pPr>
            <a:endParaRPr lang="en-US" sz="2800">
              <a:latin typeface="Tahom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lphaUcPeriod"/>
            </a:pPr>
            <a:endParaRPr lang="en-US" sz="240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Words>1098</Words>
  <Application>Microsoft Office PowerPoint</Application>
  <PresentationFormat>On-screen Show (4:3)</PresentationFormat>
  <Paragraphs>208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Biology for a Changing World, 2e   Clicker Questions   Chapter 9  </vt:lpstr>
      <vt:lpstr>From top to bottom, which three phases of mitosis are shown?</vt:lpstr>
      <vt:lpstr>The part of the cell cycle during which a cell is preparing to divide is called___________.</vt:lpstr>
      <vt:lpstr>If a cell has 20 chromosomes during G1 phase, how many chromosomes will this cell have in G2 phase?</vt:lpstr>
      <vt:lpstr>Which of the following best describes what would happen if cells skipped past both G1 and G2 phases of the cell cycle (but still went through S phase)? </vt:lpstr>
      <vt:lpstr>A cell with 20 chromosomes during G1 phase undergoes mitosis.  If a pair of sister chromatids somehow lost its centromere, how many chromosomes would the two daughter cells inherit assuming mitosis and cytokinesis were otherwise unaffected? </vt:lpstr>
      <vt:lpstr>The role of spindle fibers during mitosis is to ____________.</vt:lpstr>
      <vt:lpstr>Cancer is caused by___________. </vt:lpstr>
      <vt:lpstr>Which of the following normally occurs when DNA is damaged during interphase?</vt:lpstr>
      <vt:lpstr>If the DNA sequence pictured below is found in a normal cell, which of the following is most likely true?</vt:lpstr>
      <vt:lpstr>Which of the following cells would be expected to undergo apoptosis?</vt:lpstr>
      <vt:lpstr>Chemotherapy is________________.</vt:lpstr>
      <vt:lpstr>Cell division occurs frequently in which of the following biological processes?</vt:lpstr>
      <vt:lpstr>In which of the following cancer patients would chemotherapy likely be used?</vt:lpstr>
      <vt:lpstr>Why do radiation and chemotherapy treatments cause side effects in cancer patients?</vt:lpstr>
      <vt:lpstr>Which of the following statements is the most accurate about the data presented in the graph to the right?</vt:lpstr>
      <vt:lpstr>Taxol was isolated from</vt:lpstr>
      <vt:lpstr>Why is Taxol used to treat ovarian, breast, and lung cancers, but not colon or renal cancers?</vt:lpstr>
      <vt:lpstr>What similarity between trees and sea sponges lead researchers to think sea sponges might be a source of chemicals for cancer treatment?</vt:lpstr>
      <vt:lpstr>How does Taxol prevent cancer cells from spreading?</vt:lpstr>
    </vt:vector>
  </TitlesOfParts>
  <Company>St. Louis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DNA, Gene Expression, and Biotechnology</dc:title>
  <dc:creator>STLCC</dc:creator>
  <cp:lastModifiedBy>hbadmin</cp:lastModifiedBy>
  <cp:revision>145</cp:revision>
  <dcterms:created xsi:type="dcterms:W3CDTF">2014-04-28T17:50:19Z</dcterms:created>
  <dcterms:modified xsi:type="dcterms:W3CDTF">2014-04-28T22:23:04Z</dcterms:modified>
</cp:coreProperties>
</file>