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sldIdLst>
    <p:sldId id="302" r:id="rId3"/>
    <p:sldId id="256" r:id="rId4"/>
    <p:sldId id="309" r:id="rId5"/>
    <p:sldId id="264" r:id="rId6"/>
    <p:sldId id="310" r:id="rId7"/>
    <p:sldId id="303" r:id="rId8"/>
    <p:sldId id="265" r:id="rId9"/>
    <p:sldId id="266" r:id="rId10"/>
    <p:sldId id="268" r:id="rId11"/>
    <p:sldId id="269" r:id="rId12"/>
    <p:sldId id="278" r:id="rId13"/>
    <p:sldId id="279" r:id="rId14"/>
    <p:sldId id="274" r:id="rId15"/>
    <p:sldId id="280" r:id="rId16"/>
    <p:sldId id="277" r:id="rId17"/>
    <p:sldId id="311" r:id="rId18"/>
    <p:sldId id="287" r:id="rId19"/>
    <p:sldId id="288" r:id="rId20"/>
    <p:sldId id="289" r:id="rId21"/>
    <p:sldId id="291" r:id="rId22"/>
    <p:sldId id="292" r:id="rId23"/>
    <p:sldId id="293" r:id="rId24"/>
    <p:sldId id="294" r:id="rId25"/>
    <p:sldId id="304" r:id="rId26"/>
    <p:sldId id="313" r:id="rId27"/>
    <p:sldId id="312" r:id="rId28"/>
    <p:sldId id="314" r:id="rId29"/>
    <p:sldId id="286" r:id="rId30"/>
    <p:sldId id="295" r:id="rId31"/>
    <p:sldId id="263" r:id="rId32"/>
    <p:sldId id="296" r:id="rId33"/>
    <p:sldId id="297" r:id="rId34"/>
    <p:sldId id="267" r:id="rId35"/>
    <p:sldId id="315" r:id="rId36"/>
    <p:sldId id="316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ndy Malone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6600"/>
    <a:srgbClr val="A50021"/>
    <a:srgbClr val="FF3300"/>
    <a:srgbClr val="CC33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433" autoAdjust="0"/>
  </p:normalViewPr>
  <p:slideViewPr>
    <p:cSldViewPr snapToGrid="0">
      <p:cViewPr varScale="1">
        <p:scale>
          <a:sx n="56" d="100"/>
          <a:sy n="56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4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A2CBC922-E48A-411C-AACE-1D05131887E1}" type="datetime1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2957C519-96E3-4040-81E0-FA935E790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76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C6AC5A6-D59D-4152-80AC-59D5986087D6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1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-128"/>
              </a:rPr>
              <a:t>The reddish bark of the yew tree is famous for being poisonous.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AED5522-2FF8-4E19-9D91-B5529DF59432}" type="slidenum">
              <a:rPr lang="en-US">
                <a:latin typeface="Calibri" charset="0"/>
              </a:rPr>
              <a:pPr eaLnBrk="1" hangingPunct="1"/>
              <a:t>26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D61634B-59A9-47FA-8E2C-3C9E3E3FA384}" type="slidenum">
              <a:rPr lang="en-US">
                <a:latin typeface="Calibri" charset="0"/>
              </a:rPr>
              <a:pPr eaLnBrk="1" hangingPunct="1"/>
              <a:t>27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charset="-128"/>
              </a:rPr>
              <a:t>Mutation: a change in the nucleotide sequence of DNA.</a:t>
            </a:r>
          </a:p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8DE0693-5FCE-4934-B3E2-9A02834A8FC8}" type="slidenum">
              <a:rPr lang="en-US">
                <a:latin typeface="Calibri" charset="0"/>
              </a:rPr>
              <a:pPr eaLnBrk="1" hangingPunct="1"/>
              <a:t>29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charset="-128"/>
              </a:rPr>
              <a:t>Tumor: a mass of cells resulting from uncontrolled cell division.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6444583-72AE-44A1-B155-417AF452F015}" type="slidenum">
              <a:rPr lang="en-US">
                <a:latin typeface="Calibri" charset="0"/>
              </a:rPr>
              <a:pPr eaLnBrk="1" hangingPunct="1"/>
              <a:t>30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ea typeface="ＭＳ Ｐゴシック" charset="-128"/>
              </a:rPr>
              <a:t>Metastasis</a:t>
            </a:r>
            <a:r>
              <a:rPr lang="en-US" smtClean="0">
                <a:ea typeface="ＭＳ Ｐゴシック" charset="-128"/>
              </a:rPr>
              <a:t>: the spread of cancer cells from one location in the body to another location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A967CEF-073B-45E0-A88F-19DC13371343}" type="slidenum">
              <a:rPr lang="en-US">
                <a:latin typeface="Calibri" charset="0"/>
              </a:rPr>
              <a:pPr eaLnBrk="1" hangingPunct="1"/>
              <a:t>32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ea typeface="ＭＳ Ｐゴシック" charset="-128"/>
              </a:rPr>
              <a:t>Taxol</a:t>
            </a:r>
            <a:r>
              <a:rPr lang="en-US" dirty="0" smtClean="0">
                <a:ea typeface="ＭＳ Ｐゴシック" charset="-128"/>
              </a:rPr>
              <a:t> improves patients’ chances, especially when combined with other chemotherapy drugs and other forms of treatment.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FDF86EC-A680-4B77-8A74-548D2857915C}" type="slidenum">
              <a:rPr lang="en-US">
                <a:latin typeface="Calibri" charset="0"/>
              </a:rPr>
              <a:pPr eaLnBrk="1" hangingPunct="1"/>
              <a:t>33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charset="-128"/>
              </a:rPr>
              <a:t>Photos:</a:t>
            </a:r>
            <a:r>
              <a:rPr lang="en-US" baseline="0" dirty="0" smtClean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The northern spotted owl</a:t>
            </a:r>
            <a:r>
              <a:rPr lang="en-US" baseline="0" dirty="0" smtClean="0">
                <a:ea typeface="ＭＳ Ｐゴシック" charset="-128"/>
              </a:rPr>
              <a:t> and </a:t>
            </a:r>
            <a:r>
              <a:rPr lang="en-US" dirty="0" smtClean="0">
                <a:ea typeface="ＭＳ Ｐゴシック" charset="-128"/>
              </a:rPr>
              <a:t>Chemist Robert Holton</a:t>
            </a:r>
            <a:r>
              <a:rPr lang="en-US" baseline="0" dirty="0" smtClean="0">
                <a:ea typeface="ＭＳ Ｐゴシック" charset="-128"/>
              </a:rPr>
              <a:t> (</a:t>
            </a:r>
            <a:r>
              <a:rPr lang="en-US" dirty="0" smtClean="0">
                <a:ea typeface="ＭＳ Ｐゴシック" charset="-128"/>
              </a:rPr>
              <a:t>whose work led to the development of synthetic </a:t>
            </a:r>
            <a:r>
              <a:rPr lang="en-US" dirty="0" err="1" smtClean="0">
                <a:ea typeface="ＭＳ Ｐゴシック" charset="-128"/>
              </a:rPr>
              <a:t>taxol</a:t>
            </a:r>
            <a:r>
              <a:rPr lang="en-US" dirty="0" smtClean="0">
                <a:ea typeface="ＭＳ Ｐゴシック" charset="-128"/>
              </a:rPr>
              <a:t>)</a:t>
            </a:r>
            <a:r>
              <a:rPr lang="en-US" baseline="0" dirty="0" smtClean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in his lab at the University of Florida.</a:t>
            </a:r>
          </a:p>
          <a:p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- If</a:t>
            </a:r>
            <a:r>
              <a:rPr lang="en-US" baseline="0" dirty="0" smtClean="0">
                <a:ea typeface="ＭＳ Ｐゴシック" charset="-128"/>
              </a:rPr>
              <a:t> H</a:t>
            </a:r>
            <a:r>
              <a:rPr lang="en-US" dirty="0" smtClean="0">
                <a:ea typeface="ＭＳ Ｐゴシック" charset="-128"/>
              </a:rPr>
              <a:t>olton’s method could be developed for use on an industrial scale, then </a:t>
            </a:r>
            <a:r>
              <a:rPr lang="en-US" dirty="0" err="1" smtClean="0">
                <a:ea typeface="ＭＳ Ｐゴシック" charset="-128"/>
              </a:rPr>
              <a:t>Taxus</a:t>
            </a:r>
            <a:r>
              <a:rPr lang="en-US" dirty="0" smtClean="0">
                <a:ea typeface="ＭＳ Ｐゴシック" charset="-128"/>
              </a:rPr>
              <a:t> trees would no longer have to be killed, and the spotted owl would be spared as well.</a:t>
            </a:r>
            <a:r>
              <a:rPr lang="en-US" baseline="0" dirty="0" smtClean="0">
                <a:ea typeface="ＭＳ Ｐゴシック" charset="-128"/>
              </a:rPr>
              <a:t> </a:t>
            </a:r>
          </a:p>
          <a:p>
            <a:endParaRPr lang="en-US" baseline="0" dirty="0" smtClean="0">
              <a:ea typeface="ＭＳ Ｐゴシック" charset="-128"/>
            </a:endParaRPr>
          </a:p>
          <a:p>
            <a:r>
              <a:rPr lang="en-US" baseline="0" dirty="0" smtClean="0">
                <a:ea typeface="ＭＳ Ｐゴシック" charset="-128"/>
              </a:rPr>
              <a:t>- H</a:t>
            </a:r>
            <a:r>
              <a:rPr lang="en-US" dirty="0" smtClean="0">
                <a:ea typeface="ＭＳ Ｐゴシック" charset="-128"/>
              </a:rPr>
              <a:t>olton’s method brings a plentiful supply of the drug to market.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7090DDA-7EFF-420C-962D-5DA7BFAD49E2}" type="slidenum">
              <a:rPr lang="en-US">
                <a:latin typeface="Calibri" charset="0"/>
              </a:rPr>
              <a:pPr eaLnBrk="1" hangingPunct="1"/>
              <a:t>34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5A44B0F-D654-4FC8-AE93-0E815F420B94}" type="slidenum">
              <a:rPr lang="en-US">
                <a:latin typeface="Calibri" charset="0"/>
              </a:rPr>
              <a:pPr eaLnBrk="1" hangingPunct="1"/>
              <a:t>35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-128"/>
              </a:rPr>
              <a:t>Most of our tissues are in constant flux as cells divide periodically to replace cells that have reached the end of their life span.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6622A9F-B30D-453F-AEC9-52CBF7EBE591}" type="slidenum">
              <a:rPr lang="en-US">
                <a:latin typeface="Calibri" charset="0"/>
              </a:rPr>
              <a:pPr eaLnBrk="1" hangingPunct="1"/>
              <a:t>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charset="-128"/>
              </a:rPr>
              <a:t>Certain cells divide more frequently than others.</a:t>
            </a:r>
            <a:r>
              <a:rPr lang="en-US" baseline="0" dirty="0" smtClean="0">
                <a:ea typeface="ＭＳ Ｐゴシック" charset="-128"/>
              </a:rPr>
              <a:t> B</a:t>
            </a:r>
            <a:r>
              <a:rPr lang="en-US" dirty="0" smtClean="0">
                <a:ea typeface="ＭＳ Ｐゴシック" charset="-128"/>
              </a:rPr>
              <a:t>one marrow cells divide continuously, for example, whereas brain cells divide at a much slower rate or not at all. And cancer cells divide uncontrollably.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E04546D-6737-4527-8CFE-86D988D6644C}" type="slidenum">
              <a:rPr lang="en-US">
                <a:latin typeface="Calibri" charset="0"/>
              </a:rPr>
              <a:pPr eaLnBrk="1" hangingPunct="1"/>
              <a:t>10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-128"/>
              </a:rPr>
              <a:t>If cells simply split in half, each new cell would be smaller than the original cell, and each cell would lose half of its contents with each division.</a:t>
            </a:r>
          </a:p>
          <a:p>
            <a:endParaRPr lang="en-US" smtClean="0">
              <a:ea typeface="ＭＳ Ｐゴシック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9C4D371-1F22-49C3-95BB-B4D100239DF4}" type="slidenum">
              <a:rPr lang="en-US">
                <a:latin typeface="Calibri" charset="0"/>
              </a:rPr>
              <a:pPr eaLnBrk="1" hangingPunct="1"/>
              <a:t>11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-128"/>
              </a:rPr>
              <a:t>Interphase: The stage of the cell cycle in which cells spend most of their time, preparing for cell division. There are three distinct sub-phases: G1, S, and G2.</a:t>
            </a:r>
          </a:p>
          <a:p>
            <a:r>
              <a:rPr lang="en-US" smtClean="0">
                <a:ea typeface="ＭＳ Ｐゴシック" charset="-128"/>
              </a:rPr>
              <a:t>G1 phase, when the cell grows larger and begins to produce more cytoplasm and organelles; synthesis phase (S), when DNA replicates and chromosomes are therefore duplicated; and G2 phase, when the cell is ready to enter the division phases.</a:t>
            </a:r>
          </a:p>
          <a:p>
            <a:endParaRPr lang="en-US" smtClean="0">
              <a:ea typeface="ＭＳ Ｐゴシック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1DA01AE-E3DF-4D7E-B249-933FC38F5D06}" type="slidenum">
              <a:rPr lang="en-US">
                <a:latin typeface="Calibri" charset="0"/>
              </a:rPr>
              <a:pPr eaLnBrk="1" hangingPunct="1"/>
              <a:t>12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charset="-128"/>
              </a:rPr>
              <a:t>Sister chromatids: the two identical DNA molecules that make up a duplicated chromosome following DNA replication.</a:t>
            </a:r>
          </a:p>
          <a:p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Centromere: The specialized region of a chromosome where the sister chromatids are joined; critical for proper alignment and separation of sister chromatids during mitosis.</a:t>
            </a:r>
          </a:p>
          <a:p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The two sister chromatids of each replicated chromosome are then pulled apart from each other. Each chromatid will form one of two genetically identical </a:t>
            </a:r>
          </a:p>
          <a:p>
            <a:r>
              <a:rPr lang="en-US" dirty="0" smtClean="0">
                <a:ea typeface="ＭＳ Ｐゴシック" charset="-128"/>
              </a:rPr>
              <a:t>chromosomes in a daughter cell.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46846CA-8367-44AC-A4BC-65B8376454B2}" type="slidenum">
              <a:rPr lang="en-US">
                <a:latin typeface="Calibri" charset="0"/>
              </a:rPr>
              <a:pPr eaLnBrk="1" hangingPunct="1"/>
              <a:t>15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E50023D-F990-492F-8782-AD8C55CC386C}" type="slidenum">
              <a:rPr lang="en-US">
                <a:latin typeface="Calibri" charset="0"/>
              </a:rPr>
              <a:pPr eaLnBrk="1" hangingPunct="1"/>
              <a:t>16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charset="-128"/>
              </a:rPr>
              <a:t>Each daughter cell has the same number of chromosomes as the parent cell.</a:t>
            </a:r>
          </a:p>
          <a:p>
            <a:endParaRPr lang="en-US" smtClean="0">
              <a:ea typeface="ＭＳ Ｐゴシック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220F2C0-F980-482B-982C-65AB084AEE26}" type="slidenum">
              <a:rPr lang="en-US">
                <a:latin typeface="Calibri" charset="0"/>
              </a:rPr>
              <a:pPr eaLnBrk="1" hangingPunct="1"/>
              <a:t>23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charset="-128"/>
              </a:rPr>
              <a:t>Table 9.1 drugs from plants</a:t>
            </a:r>
          </a:p>
          <a:p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The well-established drugs listed below are among dozens that were developed after scientists began to analyze the chemical constituents of plants used by traditional peoples for medicinal or other purposes.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4CFF460-5341-4115-9407-CD6FB65154BE}" type="slidenum">
              <a:rPr lang="en-US">
                <a:latin typeface="Calibri" charset="0"/>
              </a:rPr>
              <a:pPr eaLnBrk="1" hangingPunct="1"/>
              <a:t>25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D6164-050C-4BBE-90CD-45927D2125B0}" type="datetime1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BEE18-F073-4E36-BCC2-585DD4AF9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75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67101-07B0-40FC-8596-30314D0980C3}" type="datetime1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955CC-C5FA-4EEA-8A2E-2A9206B3B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5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952FC-1FAE-4F8F-B028-8F3000679003}" type="datetime1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1DFD2-FB4A-4720-8FB2-3122DA10C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99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CA235633-1FE6-4CDD-A4BF-7993F08A0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88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517C0E83-883E-45C5-BB2C-745D4B373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55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7428F4DC-0E5E-4A34-8797-4AC0BC7B2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18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12C5018D-7064-4618-8EEC-5925DB05E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77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4728634A-53B9-49F9-A5D8-4434FABDE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89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1F783590-B441-49D3-8245-4DC68A581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32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D4102015-DA1A-43E8-BEF3-BF671D18D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15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C882FBC5-1618-4E1A-8F8E-4C61AC5BF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5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665ED-63CE-4F97-8F58-1DA5A207B26C}" type="datetime1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54DEB-D648-4650-B198-6A53F236C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06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563D759C-D325-4F4F-8B6D-EB6D5F94C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07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423FD32F-4574-4B80-B055-5184C82C2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59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charset="0"/>
              </a:defRPr>
            </a:lvl1pPr>
          </a:lstStyle>
          <a:p>
            <a:pPr>
              <a:defRPr/>
            </a:pPr>
            <a:fld id="{D3A51367-D9FB-4B7A-A979-B390332C5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18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C7D8B-C697-49DE-A961-839F7557CE55}" type="datetime1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E2936-1A4B-4A7B-8BCA-388F0423A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D41B2-9D12-42EB-992E-3108319B2215}" type="datetime1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D0070-1992-4109-BEAF-BB1847C69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2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DCB67-F209-4D96-B3BC-FAEDB4B0F6BD}" type="datetime1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494D2-0317-4A0D-AF10-371247A98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24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767B4-9C3E-43BA-947B-28CFE84F0506}" type="datetime1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906EC-F23C-4C05-9332-CCE80ECEA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7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A8AF0-B897-4EDD-95A7-DE57471FF596}" type="datetime1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A559E-5AC0-42DE-BBD7-0F874EEB3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5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52D4D-CCFB-4395-80CD-9B7C13CC977E}" type="datetime1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C73C9-3E67-4107-8B2F-6B66F4417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1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EB89F-AB62-4FAB-B5B2-E242D7DF9498}" type="datetime1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229D9-3CE1-4A87-8E23-BAA3DA77B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55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8331A6E3-AC31-46A1-AC24-9B25AC80AA60}" type="datetime1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7F3AC9E8-5ABA-44EF-B277-7455FCA2C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rgbClr val="000000"/>
                </a:solidFill>
                <a:latin typeface="Times" charset="0"/>
              </a:defRPr>
            </a:lvl1pPr>
          </a:lstStyle>
          <a:p>
            <a:pPr>
              <a:defRPr/>
            </a:pPr>
            <a:fld id="{6DCE798E-2AAF-4962-BD0F-E908414E0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/>
        </p:nvSpPr>
        <p:spPr bwMode="auto">
          <a:xfrm>
            <a:off x="495300" y="1447800"/>
            <a:ext cx="8153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lnSpc>
                <a:spcPct val="120000"/>
              </a:lnSpc>
            </a:pPr>
            <a:r>
              <a:rPr lang="en-US" sz="4400" b="1">
                <a:solidFill>
                  <a:srgbClr val="FFFFFE"/>
                </a:solidFill>
                <a:latin typeface="Verdana" charset="0"/>
              </a:rPr>
              <a:t>Biology for a</a:t>
            </a:r>
          </a:p>
          <a:p>
            <a:pPr algn="ctr" eaLnBrk="0" hangingPunct="0">
              <a:lnSpc>
                <a:spcPct val="120000"/>
              </a:lnSpc>
            </a:pPr>
            <a:r>
              <a:rPr lang="en-US" sz="4400" b="1">
                <a:solidFill>
                  <a:srgbClr val="FFFFFE"/>
                </a:solidFill>
                <a:latin typeface="Verdana" charset="0"/>
              </a:rPr>
              <a:t>Changing World</a:t>
            </a:r>
            <a:endParaRPr lang="en-US" sz="3400" b="1">
              <a:solidFill>
                <a:srgbClr val="FFFFFE"/>
              </a:solidFill>
              <a:latin typeface="Verdana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lang="en-US" sz="2400" b="1">
                <a:solidFill>
                  <a:srgbClr val="FFFFFE"/>
                </a:solidFill>
                <a:latin typeface="Verdana" charset="0"/>
              </a:rPr>
              <a:t>SECOND EDITION</a:t>
            </a:r>
            <a:endParaRPr lang="en-US" sz="4400">
              <a:solidFill>
                <a:srgbClr val="FFFFFE"/>
              </a:solidFill>
              <a:latin typeface="Times" charset="0"/>
            </a:endParaRPr>
          </a:p>
        </p:txBody>
      </p:sp>
      <p:sp>
        <p:nvSpPr>
          <p:cNvPr id="14339" name="Rectangle 5"/>
          <p:cNvSpPr>
            <a:spLocks noGrp="1" noChangeArrowheads="1"/>
          </p:cNvSpPr>
          <p:nvPr/>
        </p:nvSpPr>
        <p:spPr bwMode="auto">
          <a:xfrm>
            <a:off x="1371600" y="3962400"/>
            <a:ext cx="6400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2800" b="1">
                <a:solidFill>
                  <a:srgbClr val="FFFFFE"/>
                </a:solidFill>
                <a:latin typeface="Verdana" charset="0"/>
              </a:rPr>
              <a:t>Lecture PowerPoint</a:t>
            </a:r>
          </a:p>
          <a:p>
            <a:pPr algn="ctr" eaLnBrk="0" hangingPunct="0"/>
            <a:endParaRPr lang="en-US" sz="2800" b="1">
              <a:solidFill>
                <a:srgbClr val="FFFFFE"/>
              </a:solidFill>
              <a:latin typeface="Verdana" charset="0"/>
            </a:endParaRPr>
          </a:p>
          <a:p>
            <a:pPr algn="ctr" eaLnBrk="0" hangingPunct="0"/>
            <a:r>
              <a:rPr lang="en-US" sz="2800" b="1">
                <a:solidFill>
                  <a:srgbClr val="FFFFFE"/>
                </a:solidFill>
                <a:latin typeface="Verdana" charset="0"/>
              </a:rPr>
              <a:t>CHAPTER 9</a:t>
            </a:r>
          </a:p>
          <a:p>
            <a:pPr algn="ctr" eaLnBrk="0" hangingPunct="0">
              <a:lnSpc>
                <a:spcPct val="120000"/>
              </a:lnSpc>
            </a:pPr>
            <a:r>
              <a:rPr lang="en-US" sz="2800">
                <a:solidFill>
                  <a:srgbClr val="FFFFFE"/>
                </a:solidFill>
                <a:latin typeface="Verdana" charset="0"/>
              </a:rPr>
              <a:t>Cell Division and Mitosis</a:t>
            </a:r>
            <a:endParaRPr lang="en-US" sz="2800">
              <a:solidFill>
                <a:srgbClr val="FFFFFE"/>
              </a:solidFill>
              <a:latin typeface="Times" charset="0"/>
            </a:endParaRP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3886200" y="6248400"/>
            <a:ext cx="502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sz="1200" b="1">
                <a:solidFill>
                  <a:srgbClr val="FFFFFE"/>
                </a:solidFill>
                <a:latin typeface="Verdana" charset="0"/>
              </a:rPr>
              <a:t>Copyright © 2014 by W. H. Freeman and Company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762000" y="14478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sz="2000">
                <a:solidFill>
                  <a:srgbClr val="FFFFFE"/>
                </a:solidFill>
                <a:latin typeface="Verdana" charset="0"/>
              </a:rPr>
              <a:t> </a:t>
            </a:r>
            <a:endParaRPr lang="en-US">
              <a:solidFill>
                <a:srgbClr val="FFFFFE"/>
              </a:solidFill>
              <a:latin typeface="Verdana" charset="0"/>
            </a:endParaRPr>
          </a:p>
          <a:p>
            <a:pPr algn="ctr"/>
            <a:endParaRPr lang="en-US" sz="1600">
              <a:solidFill>
                <a:srgbClr val="FFFFFE"/>
              </a:solidFill>
              <a:latin typeface="Times" charset="0"/>
            </a:endParaRPr>
          </a:p>
        </p:txBody>
      </p:sp>
      <p:sp>
        <p:nvSpPr>
          <p:cNvPr id="14342" name="Rectangle 11"/>
          <p:cNvSpPr>
            <a:spLocks noGrp="1" noChangeArrowheads="1"/>
          </p:cNvSpPr>
          <p:nvPr/>
        </p:nvSpPr>
        <p:spPr bwMode="auto">
          <a:xfrm>
            <a:off x="152400" y="914400"/>
            <a:ext cx="883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2200">
                <a:solidFill>
                  <a:srgbClr val="FFFFFE"/>
                </a:solidFill>
              </a:rPr>
              <a:t>Michèle Shuster • Janet Vigna • Gunjan Sinha • Matthew Tontonoz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ea typeface="ＭＳ Ｐゴシック" charset="-128"/>
              </a:rPr>
              <a:t>Why do normal, healthy cells divide?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heal wounds</a:t>
            </a:r>
          </a:p>
        </p:txBody>
      </p:sp>
      <p:pic>
        <p:nvPicPr>
          <p:cNvPr id="23556" name="Picture 2" descr="infographic_09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t="62651" r="4523" b="10365"/>
          <a:stretch>
            <a:fillRect/>
          </a:stretch>
        </p:blipFill>
        <p:spPr bwMode="auto">
          <a:xfrm>
            <a:off x="457200" y="3200400"/>
            <a:ext cx="83200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How do cells divide?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cell does not simply split in half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pass through a series of phases </a:t>
            </a:r>
          </a:p>
          <a:p>
            <a:pPr eaLnBrk="1" hangingPunct="1"/>
            <a:endParaRPr lang="en-US" smtClean="0">
              <a:ea typeface="ＭＳ Ｐゴシック" charset="-128"/>
            </a:endParaRPr>
          </a:p>
          <a:p>
            <a:pPr eaLnBrk="1" hangingPunct="1">
              <a:buFont typeface="Arial" charset="0"/>
              <a:buNone/>
            </a:pPr>
            <a:r>
              <a:rPr lang="en-US" b="1" smtClean="0">
                <a:ea typeface="ＭＳ Ｐゴシック" charset="-128"/>
              </a:rPr>
              <a:t>Cell cycle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ordered sequence of stages  </a:t>
            </a:r>
          </a:p>
          <a:p>
            <a:pPr eaLnBrk="1" hangingPunct="1"/>
            <a:r>
              <a:rPr lang="en-US" i="1" smtClean="0">
                <a:ea typeface="ＭＳ Ｐゴシック" charset="-128"/>
              </a:rPr>
              <a:t>preparatory</a:t>
            </a:r>
            <a:r>
              <a:rPr lang="en-US" smtClean="0">
                <a:ea typeface="ＭＳ Ｐゴシック" charset="-128"/>
              </a:rPr>
              <a:t> and </a:t>
            </a:r>
            <a:r>
              <a:rPr lang="en-US" i="1" smtClean="0">
                <a:ea typeface="ＭＳ Ｐゴシック" charset="-128"/>
              </a:rPr>
              <a:t>division</a:t>
            </a:r>
            <a:r>
              <a:rPr lang="en-US" smtClean="0">
                <a:ea typeface="ＭＳ Ｐゴシック" charset="-128"/>
              </a:rPr>
              <a:t> phases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one cell to two identical cells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How do cells divide?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2819400" cy="47545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i="1" u="sng" smtClean="0">
                <a:ea typeface="ＭＳ Ｐゴシック" charset="-128"/>
              </a:rPr>
              <a:t>Preparatory phase</a:t>
            </a:r>
          </a:p>
          <a:p>
            <a:pPr eaLnBrk="1" hangingPunct="1"/>
            <a:r>
              <a:rPr lang="en-US" sz="2400" smtClean="0">
                <a:ea typeface="ＭＳ Ｐゴシック" charset="-128"/>
              </a:rPr>
              <a:t>copy  cellular contents</a:t>
            </a:r>
          </a:p>
          <a:p>
            <a:pPr eaLnBrk="1" hangingPunct="1"/>
            <a:r>
              <a:rPr lang="en-US" sz="2400" smtClean="0">
                <a:ea typeface="ＭＳ Ｐゴシック" charset="-128"/>
              </a:rPr>
              <a:t>duplicate organelles, DNA, and cytoplasm </a:t>
            </a:r>
          </a:p>
          <a:p>
            <a:pPr eaLnBrk="1" hangingPunct="1"/>
            <a:r>
              <a:rPr lang="en-US" sz="2400" smtClean="0">
                <a:ea typeface="ＭＳ Ｐゴシック" charset="-128"/>
              </a:rPr>
              <a:t>each new cell has the same amount as  original cell</a:t>
            </a:r>
          </a:p>
          <a:p>
            <a:pPr eaLnBrk="1" hangingPunct="1"/>
            <a:r>
              <a:rPr lang="en-US" sz="2400" b="1" smtClean="0">
                <a:ea typeface="ＭＳ Ｐゴシック" charset="-128"/>
              </a:rPr>
              <a:t>interphase</a:t>
            </a:r>
          </a:p>
          <a:p>
            <a:pPr eaLnBrk="1" hangingPunct="1"/>
            <a:r>
              <a:rPr lang="en-US" sz="2400" b="1" smtClean="0">
                <a:ea typeface="ＭＳ Ｐゴシック" charset="-128"/>
              </a:rPr>
              <a:t>G</a:t>
            </a:r>
            <a:r>
              <a:rPr lang="en-US" sz="2400" b="1" baseline="-25000" smtClean="0">
                <a:ea typeface="ＭＳ Ｐゴシック" charset="-128"/>
              </a:rPr>
              <a:t>1</a:t>
            </a:r>
            <a:r>
              <a:rPr lang="en-US" sz="2400" b="1" smtClean="0">
                <a:ea typeface="ＭＳ Ｐゴシック" charset="-128"/>
              </a:rPr>
              <a:t>, S, G</a:t>
            </a:r>
            <a:r>
              <a:rPr lang="en-US" sz="2400" b="1" baseline="-25000" smtClean="0">
                <a:ea typeface="ＭＳ Ｐゴシック" charset="-128"/>
              </a:rPr>
              <a:t>2</a:t>
            </a:r>
          </a:p>
        </p:txBody>
      </p:sp>
      <p:pic>
        <p:nvPicPr>
          <p:cNvPr id="25604" name="Picture 2" descr="infographic_09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56118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How do cells divide? Interphase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257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ea typeface="ＭＳ Ｐゴシック" charset="-128"/>
              </a:rPr>
              <a:t>G</a:t>
            </a:r>
            <a:r>
              <a:rPr lang="en-US" b="1" baseline="-25000" smtClean="0">
                <a:ea typeface="ＭＳ Ｐゴシック" charset="-128"/>
              </a:rPr>
              <a:t>1 </a:t>
            </a:r>
            <a:r>
              <a:rPr lang="en-US" b="1" smtClean="0">
                <a:ea typeface="ＭＳ Ｐゴシック" charset="-128"/>
              </a:rPr>
              <a:t>phase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cell grows, makes extra cytoplasm</a:t>
            </a:r>
          </a:p>
          <a:p>
            <a:pPr eaLnBrk="1" hangingPunct="1"/>
            <a:endParaRPr lang="en-US" smtClean="0">
              <a:ea typeface="ＭＳ Ｐゴシック" charset="-128"/>
            </a:endParaRPr>
          </a:p>
          <a:p>
            <a:pPr eaLnBrk="1" hangingPunct="1">
              <a:buFont typeface="Arial" charset="0"/>
              <a:buNone/>
            </a:pPr>
            <a:r>
              <a:rPr lang="en-US" b="1" smtClean="0">
                <a:ea typeface="ＭＳ Ｐゴシック" charset="-128"/>
              </a:rPr>
              <a:t>S phase 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DNA replication occurs, chromosomes 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idenitical sister chromatids</a:t>
            </a:r>
          </a:p>
          <a:p>
            <a:pPr eaLnBrk="1" hangingPunct="1"/>
            <a:endParaRPr lang="en-US" smtClean="0">
              <a:ea typeface="ＭＳ Ｐゴシック" charset="-128"/>
            </a:endParaRPr>
          </a:p>
          <a:p>
            <a:pPr eaLnBrk="1" hangingPunct="1">
              <a:buFont typeface="Arial" charset="0"/>
              <a:buNone/>
            </a:pPr>
            <a:r>
              <a:rPr lang="en-US" b="1" smtClean="0">
                <a:ea typeface="ＭＳ Ｐゴシック" charset="-128"/>
              </a:rPr>
              <a:t>G</a:t>
            </a:r>
            <a:r>
              <a:rPr lang="en-US" b="1" baseline="-25000" smtClean="0">
                <a:ea typeface="ＭＳ Ｐゴシック" charset="-128"/>
              </a:rPr>
              <a:t>2 </a:t>
            </a:r>
            <a:r>
              <a:rPr lang="en-US" b="1" smtClean="0">
                <a:ea typeface="ＭＳ Ｐゴシック" charset="-128"/>
              </a:rPr>
              <a:t>phase 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 cell prepares for division</a:t>
            </a:r>
          </a:p>
          <a:p>
            <a:pPr eaLnBrk="1" hangingPunct="1"/>
            <a:endParaRPr lang="en-US" b="1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How do cells divide?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048000" cy="46021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i="1" u="sng" smtClean="0">
                <a:ea typeface="ＭＳ Ｐゴシック" charset="-128"/>
              </a:rPr>
              <a:t>Division phase</a:t>
            </a:r>
          </a:p>
          <a:p>
            <a:pPr eaLnBrk="1" hangingPunct="1"/>
            <a:r>
              <a:rPr lang="en-US" sz="2800" b="1" smtClean="0">
                <a:ea typeface="ＭＳ Ｐゴシック" charset="-128"/>
              </a:rPr>
              <a:t>mitosis</a:t>
            </a:r>
          </a:p>
          <a:p>
            <a:pPr eaLnBrk="1" hangingPunct="1"/>
            <a:r>
              <a:rPr lang="en-US" sz="2800" b="1" smtClean="0">
                <a:ea typeface="ＭＳ Ｐゴシック" charset="-128"/>
              </a:rPr>
              <a:t>cytokinesis</a:t>
            </a:r>
          </a:p>
          <a:p>
            <a:pPr eaLnBrk="1" hangingPunct="1">
              <a:buFont typeface="Arial" charset="0"/>
              <a:buNone/>
            </a:pPr>
            <a:endParaRPr lang="en-US" sz="2800" i="1" u="sng" smtClean="0">
              <a:ea typeface="ＭＳ Ｐゴシック" charset="-128"/>
            </a:endParaRPr>
          </a:p>
        </p:txBody>
      </p:sp>
      <p:pic>
        <p:nvPicPr>
          <p:cNvPr id="27652" name="Picture 2" descr="infographic_09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1981200"/>
            <a:ext cx="61134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How do cells divide? Mitosis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2819400" cy="44497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b="1" smtClean="0">
                <a:ea typeface="ＭＳ Ｐゴシック" charset="-128"/>
              </a:rPr>
              <a:t>Mitosis</a:t>
            </a:r>
            <a:endParaRPr lang="en-US" sz="2400" smtClean="0">
              <a:ea typeface="ＭＳ Ｐゴシック" charset="-128"/>
            </a:endParaRPr>
          </a:p>
          <a:p>
            <a:pPr eaLnBrk="1" hangingPunct="1"/>
            <a:r>
              <a:rPr lang="en-US" sz="2400" smtClean="0">
                <a:ea typeface="ＭＳ Ｐゴシック" charset="-128"/>
              </a:rPr>
              <a:t>chromosomes are evenly divided</a:t>
            </a:r>
          </a:p>
          <a:p>
            <a:pPr eaLnBrk="1" hangingPunct="1"/>
            <a:r>
              <a:rPr lang="en-US" sz="2400" smtClean="0">
                <a:ea typeface="ＭＳ Ｐゴシック" charset="-128"/>
              </a:rPr>
              <a:t>sister chromatids are separated</a:t>
            </a:r>
          </a:p>
          <a:p>
            <a:pPr eaLnBrk="1" hangingPunct="1"/>
            <a:r>
              <a:rPr lang="en-US" sz="2400" b="1" smtClean="0">
                <a:ea typeface="ＭＳ Ｐゴシック" charset="-128"/>
              </a:rPr>
              <a:t>centromere</a:t>
            </a:r>
          </a:p>
          <a:p>
            <a:pPr eaLnBrk="1" hangingPunct="1">
              <a:buFont typeface="Arial" charset="0"/>
              <a:buNone/>
            </a:pPr>
            <a:endParaRPr lang="en-US" sz="2400" b="1" smtClean="0">
              <a:ea typeface="ＭＳ Ｐゴシック" charset="-128"/>
            </a:endParaRPr>
          </a:p>
        </p:txBody>
      </p:sp>
      <p:pic>
        <p:nvPicPr>
          <p:cNvPr id="28676" name="Picture 4" descr="lect09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82725"/>
            <a:ext cx="4038600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How do cells divide? Cytokinesis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981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b="1" smtClean="0">
                <a:ea typeface="ＭＳ Ｐゴシック" charset="-128"/>
              </a:rPr>
              <a:t>Cytokinesis</a:t>
            </a:r>
          </a:p>
          <a:p>
            <a:pPr eaLnBrk="1" hangingPunct="1"/>
            <a:r>
              <a:rPr lang="en-US" sz="2400" smtClean="0">
                <a:ea typeface="ＭＳ Ｐゴシック" charset="-128"/>
              </a:rPr>
              <a:t>enlarged cell splits into two cells</a:t>
            </a:r>
          </a:p>
          <a:p>
            <a:pPr eaLnBrk="1" hangingPunct="1"/>
            <a:r>
              <a:rPr lang="en-US" sz="2400" smtClean="0">
                <a:ea typeface="ＭＳ Ｐゴシック" charset="-128"/>
              </a:rPr>
              <a:t>each has full complement of DNA</a:t>
            </a:r>
          </a:p>
          <a:p>
            <a:pPr eaLnBrk="1" hangingPunct="1"/>
            <a:r>
              <a:rPr lang="en-US" sz="2400" smtClean="0">
                <a:ea typeface="ＭＳ Ｐゴシック" charset="-128"/>
              </a:rPr>
              <a:t>one parent cell, into two daughter cells</a:t>
            </a:r>
          </a:p>
          <a:p>
            <a:pPr eaLnBrk="1" hangingPunct="1">
              <a:buFont typeface="Arial" charset="0"/>
              <a:buNone/>
            </a:pPr>
            <a:endParaRPr lang="en-US" sz="2400" b="1" smtClean="0">
              <a:ea typeface="ＭＳ Ｐゴシック" charset="-128"/>
            </a:endParaRP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38588"/>
            <a:ext cx="8534400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07988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Up close: cell cycle and mitosis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1752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ea typeface="ＭＳ Ｐゴシック" charset="-128"/>
              </a:rPr>
              <a:t>Mitosis </a:t>
            </a:r>
          </a:p>
          <a:p>
            <a:pPr eaLnBrk="1" hangingPunct="1"/>
            <a:r>
              <a:rPr lang="en-US" smtClean="0">
                <a:ea typeface="ＭＳ Ｐゴシック" charset="-128"/>
              </a:rPr>
              <a:t>occurs in a series of phases</a:t>
            </a:r>
          </a:p>
          <a:p>
            <a:pPr eaLnBrk="1" hangingPunct="1"/>
            <a:r>
              <a:rPr lang="en-US" b="1" smtClean="0">
                <a:ea typeface="ＭＳ Ｐゴシック" charset="-128"/>
              </a:rPr>
              <a:t>M</a:t>
            </a:r>
            <a:r>
              <a:rPr lang="en-US" smtClean="0">
                <a:ea typeface="ＭＳ Ｐゴシック" charset="-128"/>
              </a:rPr>
              <a:t> phase</a:t>
            </a:r>
          </a:p>
        </p:txBody>
      </p:sp>
      <p:pic>
        <p:nvPicPr>
          <p:cNvPr id="30724" name="Picture 5" descr="lect09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65563"/>
            <a:ext cx="8534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Up close: cell cycle and mitosis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ea typeface="ＭＳ Ｐゴシック" charset="-128"/>
              </a:rPr>
              <a:t>Interphase</a:t>
            </a: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292350"/>
            <a:ext cx="5059363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Up close: cell cycle and mitosis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655763"/>
            <a:ext cx="8229600" cy="46688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ea typeface="ＭＳ Ｐゴシック" charset="-128"/>
              </a:rPr>
              <a:t>Prophase</a:t>
            </a:r>
            <a:endParaRPr lang="en-US" smtClean="0">
              <a:ea typeface="ＭＳ Ｐゴシック" charset="-128"/>
            </a:endParaRP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292350"/>
            <a:ext cx="4471987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Chapter 9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143000" y="1371600"/>
            <a:ext cx="6172200" cy="609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  <a:ea typeface="ＭＳ Ｐゴシック" charset="-128"/>
              </a:rPr>
              <a:t>Cell Division and Mitosis</a:t>
            </a:r>
          </a:p>
        </p:txBody>
      </p:sp>
      <p:pic>
        <p:nvPicPr>
          <p:cNvPr id="15364" name="Picture 2" descr="chapter_09_ope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38179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Up close: cell cycle and mitosis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630363"/>
            <a:ext cx="8229600" cy="23320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ea typeface="ＭＳ Ｐゴシック" charset="-128"/>
              </a:rPr>
              <a:t>Metaphase</a:t>
            </a:r>
            <a:endParaRPr lang="en-US" smtClean="0">
              <a:ea typeface="ＭＳ Ｐゴシック" charset="-128"/>
            </a:endParaRP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339975"/>
            <a:ext cx="4471987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Up close: cell cycle and mitosis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ea typeface="ＭＳ Ｐゴシック" charset="-128"/>
              </a:rPr>
              <a:t>Anaphase</a:t>
            </a:r>
            <a:endParaRPr lang="en-US" smtClean="0">
              <a:ea typeface="ＭＳ Ｐゴシック" charset="-128"/>
            </a:endParaRP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2292350"/>
            <a:ext cx="4124325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Up close: cell cycle and mitosis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720850"/>
            <a:ext cx="8229600" cy="47561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ea typeface="ＭＳ Ｐゴシック" charset="-128"/>
              </a:rPr>
              <a:t>Telophase</a:t>
            </a:r>
            <a:endParaRPr lang="en-US" smtClean="0">
              <a:ea typeface="ＭＳ Ｐゴシック" charset="-128"/>
            </a:endParaRP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292350"/>
            <a:ext cx="4357688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Up close: the phases of mitosis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687513"/>
            <a:ext cx="8229600" cy="44386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3000" b="1" smtClean="0">
                <a:ea typeface="ＭＳ Ｐゴシック" charset="-128"/>
              </a:rPr>
              <a:t>Cytokinesis</a:t>
            </a:r>
            <a:endParaRPr lang="en-US" sz="3000" smtClean="0">
              <a:ea typeface="ＭＳ Ｐゴシック" charset="-128"/>
            </a:endParaRP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2292350"/>
            <a:ext cx="4173538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ea typeface="ＭＳ Ｐゴシック" charset="-128"/>
              </a:rPr>
              <a:t>The mitotic spindle 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179513"/>
            <a:ext cx="8229600" cy="4764087"/>
          </a:xfrm>
        </p:spPr>
        <p:txBody>
          <a:bodyPr/>
          <a:lstStyle/>
          <a:p>
            <a:pPr lvl="1" indent="-684213">
              <a:buFont typeface="Arial" charset="0"/>
              <a:buNone/>
            </a:pPr>
            <a:endParaRPr lang="en-US" sz="2400" smtClean="0">
              <a:ea typeface="ＭＳ Ｐゴシック" charset="-128"/>
            </a:endParaRPr>
          </a:p>
          <a:p>
            <a:pPr lvl="1" indent="-684213">
              <a:buFont typeface="Arial" charset="0"/>
              <a:buNone/>
            </a:pPr>
            <a:r>
              <a:rPr lang="en-US" sz="2400" smtClean="0">
                <a:ea typeface="ＭＳ Ｐゴシック" charset="-128"/>
              </a:rPr>
              <a:t>The structure that separates sister chromatids during mitosis</a:t>
            </a:r>
            <a:endParaRPr lang="en-US" sz="2400" b="1" smtClean="0">
              <a:ea typeface="ＭＳ Ｐゴシック" charset="-128"/>
            </a:endParaRPr>
          </a:p>
          <a:p>
            <a:pPr>
              <a:buFont typeface="Arial" charset="0"/>
              <a:buNone/>
            </a:pPr>
            <a:endParaRPr lang="en-US" sz="2400" b="1" smtClean="0">
              <a:ea typeface="ＭＳ Ｐゴシック" charset="-128"/>
            </a:endParaRPr>
          </a:p>
          <a:p>
            <a:pPr>
              <a:buFont typeface="Arial" charset="0"/>
              <a:buNone/>
            </a:pPr>
            <a:r>
              <a:rPr lang="en-US" sz="2400" smtClean="0">
                <a:ea typeface="ＭＳ Ｐゴシック" charset="-128"/>
              </a:rPr>
              <a:t>Made of </a:t>
            </a:r>
            <a:r>
              <a:rPr lang="en-US" sz="2400" b="1" smtClean="0">
                <a:ea typeface="ＭＳ Ｐゴシック" charset="-128"/>
              </a:rPr>
              <a:t>microtubules</a:t>
            </a:r>
          </a:p>
          <a:p>
            <a:r>
              <a:rPr lang="en-US" sz="2400" smtClean="0">
                <a:ea typeface="ＭＳ Ｐゴシック" charset="-128"/>
              </a:rPr>
              <a:t>hollow protein fibers</a:t>
            </a:r>
          </a:p>
          <a:p>
            <a:r>
              <a:rPr lang="en-US" sz="2400" smtClean="0">
                <a:ea typeface="ＭＳ Ｐゴシック" charset="-128"/>
              </a:rPr>
              <a:t>key components of cytoskeleton</a:t>
            </a:r>
          </a:p>
          <a:p>
            <a:r>
              <a:rPr lang="en-US" sz="2400" smtClean="0">
                <a:ea typeface="ＭＳ Ｐゴシック" charset="-128"/>
              </a:rPr>
              <a:t>attach to centromere on chromosome via  </a:t>
            </a:r>
            <a:r>
              <a:rPr lang="en-US" sz="2400" b="1" smtClean="0">
                <a:ea typeface="ＭＳ Ｐゴシック" charset="-128"/>
              </a:rPr>
              <a:t>kinetochore proteins</a:t>
            </a:r>
          </a:p>
          <a:p>
            <a:pPr>
              <a:buFont typeface="Arial" charset="0"/>
              <a:buNone/>
            </a:pPr>
            <a:r>
              <a:rPr lang="en-US" sz="2400" b="1" smtClean="0">
                <a:ea typeface="ＭＳ Ｐゴシック" charset="-128"/>
              </a:rPr>
              <a:t> </a:t>
            </a:r>
            <a:r>
              <a:rPr lang="en-US" sz="2400" smtClean="0">
                <a:ea typeface="ＭＳ Ｐゴシック" charset="-128"/>
              </a:rPr>
              <a:t> </a:t>
            </a:r>
          </a:p>
        </p:txBody>
      </p:sp>
      <p:pic>
        <p:nvPicPr>
          <p:cNvPr id="37892" name="Picture 4" descr="lect09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4637088"/>
            <a:ext cx="528002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a typeface="ＭＳ Ｐゴシック" charset="-128"/>
              </a:rPr>
              <a:t>Cancer and cell division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676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smtClean="0">
                <a:ea typeface="ＭＳ Ｐゴシック" charset="-128"/>
              </a:rPr>
              <a:t>Most chemotherapy drugs target cell cycle</a:t>
            </a:r>
          </a:p>
          <a:p>
            <a:r>
              <a:rPr lang="en-US" sz="2800" smtClean="0">
                <a:ea typeface="ＭＳ Ｐゴシック" charset="-128"/>
              </a:rPr>
              <a:t>interfere with DNA replication, chromosome separation</a:t>
            </a:r>
          </a:p>
          <a:p>
            <a:r>
              <a:rPr lang="en-US" sz="2800" smtClean="0">
                <a:ea typeface="ＭＳ Ｐゴシック" charset="-128"/>
              </a:rPr>
              <a:t>look to plants as source of drugs</a:t>
            </a:r>
          </a:p>
        </p:txBody>
      </p:sp>
      <p:pic>
        <p:nvPicPr>
          <p:cNvPr id="38916" name="Picture 3" descr="tabl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52800"/>
            <a:ext cx="3581400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a typeface="ＭＳ Ｐゴシック" charset="-128"/>
              </a:rPr>
              <a:t>Cancer and cell division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5029200"/>
          </a:xfrm>
        </p:spPr>
        <p:txBody>
          <a:bodyPr/>
          <a:lstStyle/>
          <a:p>
            <a:r>
              <a:rPr lang="en-US" sz="2800" i="1" smtClean="0">
                <a:ea typeface="ＭＳ Ｐゴシック" charset="-128"/>
              </a:rPr>
              <a:t>Taxus brevifolia</a:t>
            </a:r>
            <a:r>
              <a:rPr lang="en-US" sz="2800" smtClean="0">
                <a:ea typeface="ＭＳ Ｐゴシック" charset="-128"/>
              </a:rPr>
              <a:t>, the pacific yew, is one species of a family of related evergreen trees</a:t>
            </a:r>
          </a:p>
          <a:p>
            <a:endParaRPr lang="en-US" sz="2800" smtClean="0">
              <a:ea typeface="ＭＳ Ｐゴシック" charset="-128"/>
            </a:endParaRPr>
          </a:p>
          <a:p>
            <a:r>
              <a:rPr lang="en-US" sz="2800" smtClean="0">
                <a:ea typeface="ＭＳ Ｐゴシック" charset="-128"/>
              </a:rPr>
              <a:t>extract from bark kills cancer cells</a:t>
            </a:r>
          </a:p>
          <a:p>
            <a:endParaRPr lang="en-US" sz="2800" smtClean="0">
              <a:ea typeface="ＭＳ Ｐゴシック" charset="-128"/>
            </a:endParaRPr>
          </a:p>
          <a:p>
            <a:r>
              <a:rPr lang="en-US" sz="2800" i="1" smtClean="0">
                <a:ea typeface="ＭＳ Ｐゴシック" charset="-128"/>
              </a:rPr>
              <a:t>Taxol</a:t>
            </a:r>
          </a:p>
        </p:txBody>
      </p:sp>
      <p:pic>
        <p:nvPicPr>
          <p:cNvPr id="39940" name="Picture 2" descr="unnumbered_09_p1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77975"/>
            <a:ext cx="3379788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a typeface="ＭＳ Ｐゴシック" charset="-128"/>
              </a:rPr>
              <a:t>Cancer and cell division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5029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i="1" smtClean="0">
                <a:ea typeface="ＭＳ Ｐゴシック" charset="-128"/>
              </a:rPr>
              <a:t>Taxol</a:t>
            </a:r>
          </a:p>
          <a:p>
            <a:r>
              <a:rPr lang="en-US" sz="2800" smtClean="0">
                <a:ea typeface="ＭＳ Ｐゴシック" charset="-128"/>
              </a:rPr>
              <a:t>interferes with the normal organization of microtubule</a:t>
            </a:r>
          </a:p>
          <a:p>
            <a:endParaRPr lang="en-US" sz="2800" smtClean="0">
              <a:ea typeface="ＭＳ Ｐゴシック" charset="-128"/>
            </a:endParaRPr>
          </a:p>
          <a:p>
            <a:r>
              <a:rPr lang="en-US" sz="2800" smtClean="0">
                <a:ea typeface="ＭＳ Ｐゴシック" charset="-128"/>
              </a:rPr>
              <a:t>prevents microtubules from shortening</a:t>
            </a:r>
          </a:p>
          <a:p>
            <a:endParaRPr lang="en-US" sz="2800" smtClean="0">
              <a:ea typeface="ＭＳ Ｐゴシック" charset="-128"/>
            </a:endParaRPr>
          </a:p>
          <a:p>
            <a:r>
              <a:rPr lang="en-US" sz="2800" smtClean="0">
                <a:ea typeface="ＭＳ Ｐゴシック" charset="-128"/>
              </a:rPr>
              <a:t>chromatids not separated</a:t>
            </a:r>
          </a:p>
          <a:p>
            <a:endParaRPr lang="en-US" sz="2800" i="1" smtClean="0">
              <a:ea typeface="ＭＳ Ｐゴシック" charset="-128"/>
            </a:endParaRPr>
          </a:p>
          <a:p>
            <a:endParaRPr lang="en-US" sz="2800" smtClean="0">
              <a:ea typeface="ＭＳ Ｐゴシック" charset="-128"/>
            </a:endParaRPr>
          </a:p>
        </p:txBody>
      </p:sp>
      <p:pic>
        <p:nvPicPr>
          <p:cNvPr id="40964" name="Picture 2" descr="infographic_09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81200"/>
            <a:ext cx="489585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Cell division is tightly regulated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762375" cy="48593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b="1" smtClean="0">
                <a:ea typeface="ＭＳ Ｐゴシック" charset="-128"/>
              </a:rPr>
              <a:t>Cell cycle checkpoints</a:t>
            </a:r>
            <a:r>
              <a:rPr lang="en-US" sz="2400" smtClean="0">
                <a:ea typeface="ＭＳ Ｐゴシック" charset="-128"/>
              </a:rPr>
              <a:t> </a:t>
            </a:r>
          </a:p>
          <a:p>
            <a:pPr eaLnBrk="1" hangingPunct="1"/>
            <a:r>
              <a:rPr lang="en-US" sz="2400" smtClean="0">
                <a:ea typeface="ＭＳ Ｐゴシック" charset="-128"/>
              </a:rPr>
              <a:t>cellular mechanisms</a:t>
            </a:r>
          </a:p>
          <a:p>
            <a:pPr eaLnBrk="1" hangingPunct="1"/>
            <a:r>
              <a:rPr lang="en-US" sz="2400" smtClean="0">
                <a:ea typeface="ＭＳ Ｐゴシック" charset="-128"/>
              </a:rPr>
              <a:t>regulate cells progression through cell cycle</a:t>
            </a:r>
          </a:p>
          <a:p>
            <a:pPr eaLnBrk="1" hangingPunct="1"/>
            <a:r>
              <a:rPr lang="en-US" sz="2400" smtClean="0">
                <a:ea typeface="ＭＳ Ｐゴシック" charset="-128"/>
              </a:rPr>
              <a:t>ensures each stage is completed accurately</a:t>
            </a:r>
          </a:p>
          <a:p>
            <a:pPr eaLnBrk="1" hangingPunct="1"/>
            <a:endParaRPr lang="en-US" sz="2400" smtClean="0">
              <a:ea typeface="ＭＳ Ｐゴシック" charset="-128"/>
            </a:endParaRPr>
          </a:p>
          <a:p>
            <a:pPr eaLnBrk="1" hangingPunct="1">
              <a:buFont typeface="Arial" charset="0"/>
              <a:buNone/>
            </a:pPr>
            <a:endParaRPr lang="en-US" sz="2400" b="1" smtClean="0">
              <a:ea typeface="ＭＳ Ｐゴシック" charset="-128"/>
            </a:endParaRPr>
          </a:p>
        </p:txBody>
      </p:sp>
      <p:pic>
        <p:nvPicPr>
          <p:cNvPr id="41988" name="Picture 4" descr="lect092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1625600"/>
            <a:ext cx="459422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Cell division is tightly regulated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74638" y="1600200"/>
            <a:ext cx="3733800" cy="4191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smtClean="0">
                <a:ea typeface="ＭＳ Ｐゴシック" charset="-128"/>
              </a:rPr>
              <a:t>Mutation occurs</a:t>
            </a:r>
          </a:p>
          <a:p>
            <a:pPr eaLnBrk="1" hangingPunct="1">
              <a:buFont typeface="Arial" charset="0"/>
              <a:buNone/>
            </a:pPr>
            <a:endParaRPr lang="en-US" sz="2800" smtClean="0">
              <a:ea typeface="ＭＳ Ｐゴシック" charset="-128"/>
            </a:endParaRPr>
          </a:p>
          <a:p>
            <a:pPr eaLnBrk="1" hangingPunct="1">
              <a:buFont typeface="Arial" charset="0"/>
              <a:buNone/>
            </a:pPr>
            <a:r>
              <a:rPr lang="en-US" sz="2800" b="1" smtClean="0">
                <a:ea typeface="ＭＳ Ｐゴシック" charset="-128"/>
              </a:rPr>
              <a:t>Cell cycle checkpoints</a:t>
            </a:r>
          </a:p>
          <a:p>
            <a:pPr eaLnBrk="1" hangingPunct="1"/>
            <a:r>
              <a:rPr lang="en-US" sz="2800" smtClean="0">
                <a:ea typeface="ＭＳ Ｐゴシック" charset="-128"/>
              </a:rPr>
              <a:t>either repair damage</a:t>
            </a:r>
          </a:p>
          <a:p>
            <a:pPr eaLnBrk="1" hangingPunct="1">
              <a:buFont typeface="Arial" charset="0"/>
              <a:buNone/>
            </a:pPr>
            <a:r>
              <a:rPr lang="en-US" sz="2800" smtClean="0">
                <a:ea typeface="ＭＳ Ｐゴシック" charset="-128"/>
              </a:rPr>
              <a:t>                 OR</a:t>
            </a:r>
          </a:p>
          <a:p>
            <a:pPr eaLnBrk="1" hangingPunct="1"/>
            <a:r>
              <a:rPr lang="en-US" sz="2800" smtClean="0">
                <a:ea typeface="ＭＳ Ｐゴシック" charset="-128"/>
              </a:rPr>
              <a:t>direct cell to commit suicide (</a:t>
            </a:r>
            <a:r>
              <a:rPr lang="en-US" sz="2800" b="1" smtClean="0">
                <a:ea typeface="ＭＳ Ｐゴシック" charset="-128"/>
              </a:rPr>
              <a:t>apoptosis</a:t>
            </a:r>
            <a:r>
              <a:rPr lang="en-US" sz="2800" smtClean="0">
                <a:ea typeface="ＭＳ Ｐゴシック" charset="-128"/>
              </a:rPr>
              <a:t>)</a:t>
            </a:r>
          </a:p>
          <a:p>
            <a:pPr eaLnBrk="1" hangingPunct="1">
              <a:buFont typeface="Arial" charset="0"/>
              <a:buNone/>
            </a:pPr>
            <a:endParaRPr lang="en-US" sz="2800" smtClean="0">
              <a:ea typeface="ＭＳ Ｐゴシック" charset="-128"/>
            </a:endParaRPr>
          </a:p>
          <a:p>
            <a:pPr eaLnBrk="1" hangingPunct="1">
              <a:buFont typeface="Arial" charset="0"/>
              <a:buNone/>
            </a:pPr>
            <a:endParaRPr lang="en-US" sz="2800" smtClean="0">
              <a:ea typeface="ＭＳ Ｐゴシック" charset="-128"/>
            </a:endParaRP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1752600"/>
            <a:ext cx="4910137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a typeface="ＭＳ Ｐゴシック" charset="-128"/>
              </a:rPr>
              <a:t>Driving Questions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800" smtClean="0">
                <a:ea typeface="ＭＳ Ｐゴシック" charset="-128"/>
              </a:rPr>
              <a:t>1. When and how does normal cell division occur in the</a:t>
            </a:r>
          </a:p>
          <a:p>
            <a:pPr marL="0" indent="0">
              <a:buFont typeface="Arial" charset="0"/>
              <a:buNone/>
            </a:pPr>
            <a:r>
              <a:rPr lang="en-US" sz="2800" smtClean="0">
                <a:ea typeface="ＭＳ Ｐゴシック" charset="-128"/>
              </a:rPr>
              <a:t>    body?</a:t>
            </a:r>
          </a:p>
          <a:p>
            <a:pPr marL="0" indent="0">
              <a:buFont typeface="Arial" charset="0"/>
              <a:buNone/>
            </a:pPr>
            <a:r>
              <a:rPr lang="en-US" sz="2800" smtClean="0">
                <a:ea typeface="ＭＳ Ｐゴシック" charset="-128"/>
              </a:rPr>
              <a:t>2. How do normal cells and cancer cells differ with</a:t>
            </a:r>
          </a:p>
          <a:p>
            <a:pPr marL="0" indent="0">
              <a:buFont typeface="Arial" charset="0"/>
              <a:buNone/>
            </a:pPr>
            <a:r>
              <a:rPr lang="en-US" sz="2800" smtClean="0">
                <a:ea typeface="ＭＳ Ｐゴシック" charset="-128"/>
              </a:rPr>
              <a:t>    respect to cell division?</a:t>
            </a:r>
          </a:p>
          <a:p>
            <a:pPr marL="0" indent="0">
              <a:buFont typeface="Arial" charset="0"/>
              <a:buNone/>
            </a:pPr>
            <a:r>
              <a:rPr lang="en-US" sz="2800" smtClean="0">
                <a:ea typeface="ＭＳ Ｐゴシック" charset="-128"/>
              </a:rPr>
              <a:t>3. How are cancer treatment decisions made for a given</a:t>
            </a:r>
          </a:p>
          <a:p>
            <a:pPr marL="0" indent="0">
              <a:buFont typeface="Arial" charset="0"/>
              <a:buNone/>
            </a:pPr>
            <a:r>
              <a:rPr lang="en-US" sz="2800" smtClean="0">
                <a:ea typeface="ＭＳ Ｐゴシック" charset="-128"/>
              </a:rPr>
              <a:t>    patient?</a:t>
            </a:r>
          </a:p>
          <a:p>
            <a:pPr marL="0" indent="0">
              <a:buFont typeface="Arial" charset="0"/>
              <a:buNone/>
            </a:pPr>
            <a:r>
              <a:rPr lang="en-US" sz="2800" smtClean="0">
                <a:ea typeface="ＭＳ Ｐゴシック" charset="-128"/>
              </a:rPr>
              <a:t>4. How are new cancer drugs developed?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Cancer: when checkpoints fail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20574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400" smtClean="0">
                <a:ea typeface="ＭＳ Ｐゴシック" charset="-128"/>
              </a:rPr>
              <a:t>If there’s enough DNA damage to interfere with multiple checkpoints:</a:t>
            </a:r>
          </a:p>
          <a:p>
            <a:pPr marL="0" indent="0"/>
            <a:r>
              <a:rPr lang="en-US" sz="2400" b="1" smtClean="0">
                <a:ea typeface="ＭＳ Ｐゴシック" charset="-128"/>
              </a:rPr>
              <a:t>cancer</a:t>
            </a:r>
            <a:r>
              <a:rPr lang="en-US" sz="2400" smtClean="0">
                <a:ea typeface="ＭＳ Ｐゴシック" charset="-128"/>
              </a:rPr>
              <a:t>: cells divide uncontrollably</a:t>
            </a:r>
          </a:p>
          <a:p>
            <a:pPr marL="0" indent="0"/>
            <a:r>
              <a:rPr lang="en-US" sz="2400" b="1" smtClean="0">
                <a:ea typeface="ＭＳ Ｐゴシック" charset="-128"/>
              </a:rPr>
              <a:t>tumor </a:t>
            </a:r>
            <a:r>
              <a:rPr lang="en-US" sz="2400" smtClean="0">
                <a:ea typeface="ＭＳ Ｐゴシック" charset="-128"/>
              </a:rPr>
              <a:t>may form </a:t>
            </a:r>
          </a:p>
        </p:txBody>
      </p:sp>
      <p:pic>
        <p:nvPicPr>
          <p:cNvPr id="44036" name="Picture 2" descr="infographic_09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71800"/>
            <a:ext cx="46482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Cancer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3276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ea typeface="ＭＳ Ｐゴシック" charset="-128"/>
              </a:rPr>
              <a:t>Kills by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crowding out normal cells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invading other organs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secreting poisonous chemicals </a:t>
            </a:r>
          </a:p>
        </p:txBody>
      </p:sp>
      <p:pic>
        <p:nvPicPr>
          <p:cNvPr id="45060" name="Picture 2" descr="unnumbered_09_p20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40163"/>
            <a:ext cx="3581400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Fighting cancer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3338" y="1257300"/>
            <a:ext cx="4114800" cy="5334000"/>
          </a:xfrm>
        </p:spPr>
        <p:txBody>
          <a:bodyPr/>
          <a:lstStyle/>
          <a:p>
            <a:pPr eaLnBrk="1" hangingPunct="1"/>
            <a:r>
              <a:rPr lang="en-US" sz="2400" b="1" smtClean="0">
                <a:ea typeface="ＭＳ Ｐゴシック" charset="-128"/>
              </a:rPr>
              <a:t>Surgery</a:t>
            </a:r>
            <a:r>
              <a:rPr lang="en-US" sz="2400" smtClean="0">
                <a:ea typeface="ＭＳ Ｐゴシック" charset="-128"/>
              </a:rPr>
              <a:t> to remove the cancerous tumor</a:t>
            </a:r>
          </a:p>
          <a:p>
            <a:pPr lvl="1" eaLnBrk="1" hangingPunct="1"/>
            <a:r>
              <a:rPr lang="en-US" sz="2400" smtClean="0">
                <a:ea typeface="ＭＳ Ｐゴシック" charset="-128"/>
              </a:rPr>
              <a:t>not effective if cancer </a:t>
            </a:r>
            <a:r>
              <a:rPr lang="en-US" sz="2400" b="1" smtClean="0">
                <a:ea typeface="ＭＳ Ｐゴシック" charset="-128"/>
              </a:rPr>
              <a:t>metastasized</a:t>
            </a:r>
          </a:p>
          <a:p>
            <a:pPr eaLnBrk="1" hangingPunct="1"/>
            <a:endParaRPr lang="en-US" sz="2400" smtClean="0">
              <a:ea typeface="ＭＳ Ｐゴシック" charset="-128"/>
            </a:endParaRPr>
          </a:p>
          <a:p>
            <a:pPr eaLnBrk="1" hangingPunct="1"/>
            <a:r>
              <a:rPr lang="en-US" sz="2400" b="1" smtClean="0">
                <a:ea typeface="ＭＳ Ｐゴシック" charset="-128"/>
              </a:rPr>
              <a:t>Radiation therapy</a:t>
            </a:r>
            <a:endParaRPr lang="en-US" sz="2400" smtClean="0">
              <a:ea typeface="ＭＳ Ｐゴシック" charset="-128"/>
            </a:endParaRPr>
          </a:p>
          <a:p>
            <a:pPr lvl="1" eaLnBrk="1" hangingPunct="1"/>
            <a:r>
              <a:rPr lang="en-US" sz="2400" smtClean="0">
                <a:ea typeface="ＭＳ Ｐゴシック" charset="-128"/>
              </a:rPr>
              <a:t>high-energy radiation beams</a:t>
            </a:r>
          </a:p>
          <a:p>
            <a:pPr lvl="1" eaLnBrk="1" hangingPunct="1"/>
            <a:r>
              <a:rPr lang="en-US" sz="2400" smtClean="0">
                <a:ea typeface="ＭＳ Ｐゴシック" charset="-128"/>
              </a:rPr>
              <a:t>kills dividing cells </a:t>
            </a:r>
          </a:p>
          <a:p>
            <a:pPr lvl="1" eaLnBrk="1" hangingPunct="1"/>
            <a:r>
              <a:rPr lang="en-US" sz="2400" smtClean="0">
                <a:ea typeface="ＭＳ Ｐゴシック" charset="-128"/>
              </a:rPr>
              <a:t>damages DNA </a:t>
            </a:r>
          </a:p>
          <a:p>
            <a:pPr lvl="1" eaLnBrk="1" hangingPunct="1"/>
            <a:r>
              <a:rPr lang="en-US" sz="2400" smtClean="0">
                <a:ea typeface="ＭＳ Ｐゴシック" charset="-128"/>
              </a:rPr>
              <a:t>triggers apoptosis</a:t>
            </a:r>
            <a:endParaRPr lang="en-US" smtClean="0">
              <a:ea typeface="ＭＳ Ｐゴシック" charset="-128"/>
            </a:endParaRPr>
          </a:p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pic>
        <p:nvPicPr>
          <p:cNvPr id="46084" name="Picture 2" descr="unnumbered_09_p20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62200"/>
            <a:ext cx="24892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2" descr="unnumbered_09_p208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895600"/>
            <a:ext cx="3071813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Fighting cancer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152400" y="1481138"/>
            <a:ext cx="8305800" cy="4527550"/>
          </a:xfrm>
        </p:spPr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Chemotherapy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Drugs interfere with cell division </a:t>
            </a:r>
          </a:p>
          <a:p>
            <a:pPr lvl="1" eaLnBrk="1" hangingPunct="1"/>
            <a:endParaRPr lang="en-US" smtClean="0">
              <a:ea typeface="ＭＳ Ｐゴシック" charset="-128"/>
            </a:endParaRPr>
          </a:p>
          <a:p>
            <a:pPr eaLnBrk="1" hangingPunct="1"/>
            <a:r>
              <a:rPr lang="en-US" b="1" smtClean="0">
                <a:ea typeface="ＭＳ Ｐゴシック" charset="-128"/>
              </a:rPr>
              <a:t>Taxol</a:t>
            </a:r>
            <a:endParaRPr lang="en-US" smtClean="0">
              <a:ea typeface="ＭＳ Ｐゴシック" charset="-128"/>
            </a:endParaRPr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2971800" y="3744913"/>
            <a:ext cx="281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47109" name="Picture 2" descr="infographic_09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2844800"/>
            <a:ext cx="6016625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a typeface="ＭＳ Ｐゴシック" charset="-128"/>
              </a:rPr>
              <a:t>Challenges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>
                <a:ea typeface="ＭＳ Ｐゴシック" charset="-128"/>
              </a:rPr>
              <a:t>Taxol is highly effective</a:t>
            </a:r>
          </a:p>
          <a:p>
            <a:r>
              <a:rPr lang="en-US" sz="2000" smtClean="0">
                <a:ea typeface="ＭＳ Ｐゴシック" charset="-128"/>
              </a:rPr>
              <a:t>demand increased</a:t>
            </a:r>
          </a:p>
          <a:p>
            <a:r>
              <a:rPr lang="en-US" sz="2000" smtClean="0">
                <a:ea typeface="ＭＳ Ｐゴシック" charset="-128"/>
              </a:rPr>
              <a:t>yew tree removed from forests</a:t>
            </a:r>
          </a:p>
          <a:p>
            <a:r>
              <a:rPr lang="en-US" sz="2000" smtClean="0">
                <a:ea typeface="ＭＳ Ｐゴシック" charset="-128"/>
              </a:rPr>
              <a:t>threatened spotted owl</a:t>
            </a:r>
          </a:p>
          <a:p>
            <a:r>
              <a:rPr lang="en-US" sz="2000" smtClean="0">
                <a:ea typeface="ＭＳ Ｐゴシック" charset="-128"/>
              </a:rPr>
              <a:t>development of synthetic taxol</a:t>
            </a:r>
          </a:p>
          <a:p>
            <a:endParaRPr lang="en-US" sz="2000" smtClean="0">
              <a:ea typeface="ＭＳ Ｐゴシック" charset="-128"/>
            </a:endParaRPr>
          </a:p>
          <a:p>
            <a:pPr>
              <a:buFont typeface="Arial" charset="0"/>
              <a:buNone/>
            </a:pPr>
            <a:endParaRPr lang="en-US" sz="2000" smtClean="0">
              <a:ea typeface="ＭＳ Ｐゴシック" charset="-128"/>
            </a:endParaRPr>
          </a:p>
          <a:p>
            <a:pPr>
              <a:buFont typeface="Arial" charset="0"/>
              <a:buNone/>
            </a:pPr>
            <a:endParaRPr lang="en-US" sz="2000" smtClean="0">
              <a:ea typeface="ＭＳ Ｐゴシック" charset="-128"/>
            </a:endParaRPr>
          </a:p>
        </p:txBody>
      </p:sp>
      <p:pic>
        <p:nvPicPr>
          <p:cNvPr id="48132" name="Picture 2" descr="unnumbered_09_p2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00288"/>
            <a:ext cx="2925763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2" descr="unnumbered_09_p2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79813"/>
            <a:ext cx="32004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a typeface="ＭＳ Ｐゴシック" charset="-128"/>
              </a:rPr>
              <a:t>Summary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>
                <a:ea typeface="ＭＳ Ｐゴシック" charset="-128"/>
              </a:rPr>
              <a:t>Cell division is, necessary for normal growth, development, and repair of the body.</a:t>
            </a:r>
          </a:p>
          <a:p>
            <a:r>
              <a:rPr lang="en-US" sz="2000" smtClean="0">
                <a:ea typeface="ＭＳ Ｐゴシック" charset="-128"/>
              </a:rPr>
              <a:t>The cell cycle is the sequence of steps that a cell undergoes in order to divide. Stages of the cell cycle include interphase, mitosis, and cytokinesis.</a:t>
            </a:r>
          </a:p>
          <a:p>
            <a:r>
              <a:rPr lang="en-US" sz="2000" smtClean="0">
                <a:ea typeface="ＭＳ Ｐゴシック" charset="-128"/>
              </a:rPr>
              <a:t>In mitosis, which takes place in several stages, replicated chromosomes segregate to opposite poles of the dividing cell; during cytokinesis, the cell physically divides into two daughter cells.</a:t>
            </a:r>
          </a:p>
          <a:p>
            <a:r>
              <a:rPr lang="en-US" sz="2000" smtClean="0">
                <a:ea typeface="ＭＳ Ｐゴシック" charset="-128"/>
              </a:rPr>
              <a:t>Cell cycle checkpoints ensure accurate progression through the cell cycle; repair mechanisms at each checkpoint can fix mistakes that occur, such as DNA damage.</a:t>
            </a:r>
          </a:p>
          <a:p>
            <a:r>
              <a:rPr lang="en-US" sz="2000" smtClean="0">
                <a:ea typeface="ＭＳ Ｐゴシック" charset="-128"/>
              </a:rPr>
              <a:t>Mistakes in the course of cell division can lead to cancer, which is unregulated cell division.</a:t>
            </a:r>
          </a:p>
          <a:p>
            <a:r>
              <a:rPr lang="en-US" sz="2000" smtClean="0">
                <a:ea typeface="ＭＳ Ｐゴシック" charset="-128"/>
              </a:rPr>
              <a:t>Chemotherapy drugs work by interfering with some part of the cell cycle.</a:t>
            </a:r>
          </a:p>
          <a:p>
            <a:endParaRPr lang="en-US" sz="2000" smtClean="0">
              <a:ea typeface="ＭＳ Ｐゴシック" charset="-128"/>
            </a:endParaRPr>
          </a:p>
          <a:p>
            <a:pPr>
              <a:buFont typeface="Arial" charset="0"/>
              <a:buNone/>
            </a:pPr>
            <a:endParaRPr lang="en-US" sz="2000" smtClean="0">
              <a:ea typeface="ＭＳ Ｐゴシック" charset="-128"/>
            </a:endParaRPr>
          </a:p>
          <a:p>
            <a:pPr>
              <a:buFont typeface="Arial" charset="0"/>
              <a:buNone/>
            </a:pPr>
            <a:endParaRPr lang="en-US" sz="2000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Cancer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disease of unregulated cell division: cells divide inappropriately and accumulate, in some instances forming a tumor</a:t>
            </a:r>
          </a:p>
          <a:p>
            <a:endParaRPr lang="en-US" b="1" smtClean="0">
              <a:ea typeface="ＭＳ Ｐゴシック" charset="-128"/>
            </a:endParaRPr>
          </a:p>
          <a:p>
            <a:r>
              <a:rPr lang="en-US" smtClean="0">
                <a:ea typeface="ＭＳ Ｐゴシック" charset="-128"/>
              </a:rPr>
              <a:t>treatment</a:t>
            </a:r>
          </a:p>
          <a:p>
            <a:pPr lvl="1"/>
            <a:r>
              <a:rPr lang="en-US" smtClean="0">
                <a:ea typeface="ＭＳ Ｐゴシック" charset="-128"/>
              </a:rPr>
              <a:t> surgery </a:t>
            </a:r>
          </a:p>
          <a:p>
            <a:pPr lvl="1"/>
            <a:r>
              <a:rPr lang="en-US" smtClean="0">
                <a:ea typeface="ＭＳ Ｐゴシック" charset="-128"/>
              </a:rPr>
              <a:t>administration of chemicals: </a:t>
            </a:r>
            <a:r>
              <a:rPr lang="en-US" b="1" smtClean="0">
                <a:ea typeface="ＭＳ Ｐゴシック" charset="-128"/>
              </a:rPr>
              <a:t>chemotherapy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Cancer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800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 smtClean="0">
                <a:ea typeface="ＭＳ Ｐゴシック" charset="-128"/>
              </a:rPr>
              <a:t>Taxol</a:t>
            </a:r>
          </a:p>
          <a:p>
            <a:r>
              <a:rPr lang="en-US" smtClean="0">
                <a:ea typeface="ＭＳ Ｐゴシック" charset="-128"/>
              </a:rPr>
              <a:t>highly effective chemotherapy agent</a:t>
            </a:r>
          </a:p>
          <a:p>
            <a:r>
              <a:rPr lang="en-US" smtClean="0">
                <a:ea typeface="ＭＳ Ｐゴシック" charset="-128"/>
              </a:rPr>
              <a:t>extracted from the Pacific yew tree</a:t>
            </a:r>
          </a:p>
        </p:txBody>
      </p:sp>
      <p:pic>
        <p:nvPicPr>
          <p:cNvPr id="18436" name="Picture 2" descr="unnumbered_09_p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33178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Cancer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722438"/>
            <a:ext cx="8229600" cy="4525962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charset="-128"/>
              </a:rPr>
              <a:t>Most chemotherapy drugs work by interfering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smtClean="0">
                <a:ea typeface="ＭＳ Ｐゴシック" charset="-128"/>
              </a:rPr>
              <a:t> 	with </a:t>
            </a:r>
            <a:r>
              <a:rPr lang="en-US" sz="2800" b="1" dirty="0" smtClean="0">
                <a:ea typeface="ＭＳ Ｐゴシック" charset="-128"/>
              </a:rPr>
              <a:t>cell division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process by which a cell reproduces itself</a:t>
            </a:r>
          </a:p>
          <a:p>
            <a:pPr marL="0" indent="0" eaLnBrk="1" hangingPunct="1">
              <a:buNone/>
            </a:pPr>
            <a:endParaRPr lang="en-US" sz="2800" b="1" dirty="0" smtClean="0">
              <a:ea typeface="ＭＳ Ｐゴシック" charset="-128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>
                <a:ea typeface="ＭＳ Ｐゴシック" charset="-128"/>
              </a:rPr>
              <a:t>Important for normal growth, development, and repair</a:t>
            </a:r>
          </a:p>
          <a:p>
            <a:pPr eaLnBrk="1" hangingPunct="1"/>
            <a:endParaRPr lang="en-US" b="1" dirty="0" smtClean="0">
              <a:ea typeface="ＭＳ Ｐゴシック" charset="-128"/>
            </a:endParaRPr>
          </a:p>
          <a:p>
            <a:pPr eaLnBrk="1" hangingPunct="1"/>
            <a:endParaRPr lang="en-US" dirty="0" smtClean="0">
              <a:ea typeface="ＭＳ Ｐゴシック" charset="-128"/>
            </a:endParaRPr>
          </a:p>
          <a:p>
            <a:pPr eaLnBrk="1" hangingPunct="1">
              <a:buFont typeface="Arial" charset="0"/>
              <a:buNone/>
            </a:pPr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ea typeface="ＭＳ Ｐゴシック" charset="-128"/>
              </a:rPr>
              <a:t>Why do normal, healthy cells divide?</a:t>
            </a:r>
          </a:p>
        </p:txBody>
      </p:sp>
      <p:pic>
        <p:nvPicPr>
          <p:cNvPr id="20483" name="Picture 2" descr="infographic_09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92238"/>
            <a:ext cx="57150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ea typeface="ＭＳ Ｐゴシック" charset="-128"/>
              </a:rPr>
              <a:t>Why do normal, healthy cells divide</a:t>
            </a:r>
            <a:r>
              <a:rPr lang="en-US" sz="4000" smtClean="0">
                <a:ea typeface="ＭＳ Ｐゴシック" charset="-128"/>
              </a:rPr>
              <a:t>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growth and development</a:t>
            </a:r>
          </a:p>
        </p:txBody>
      </p:sp>
      <p:pic>
        <p:nvPicPr>
          <p:cNvPr id="21508" name="Picture 2" descr="infographic_09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" r="1601" b="72018"/>
          <a:stretch>
            <a:fillRect/>
          </a:stretch>
        </p:blipFill>
        <p:spPr bwMode="auto">
          <a:xfrm>
            <a:off x="533400" y="3200400"/>
            <a:ext cx="83724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ea typeface="ＭＳ Ｐゴシック" charset="-128"/>
              </a:rPr>
              <a:t>Why do normal, healthy cells divide?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cell replacement</a:t>
            </a:r>
          </a:p>
        </p:txBody>
      </p:sp>
      <p:pic>
        <p:nvPicPr>
          <p:cNvPr id="22532" name="Picture 2" descr="infographic_09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t="29518" r="2412" b="38203"/>
          <a:stretch>
            <a:fillRect/>
          </a:stretch>
        </p:blipFill>
        <p:spPr bwMode="auto">
          <a:xfrm>
            <a:off x="533400" y="3124200"/>
            <a:ext cx="82296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EDEBE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EECDB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3435</TotalTime>
  <Words>1242</Words>
  <Application>Microsoft Office PowerPoint</Application>
  <PresentationFormat>On-screen Show (4:3)</PresentationFormat>
  <Paragraphs>217</Paragraphs>
  <Slides>35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Blank Presentation</vt:lpstr>
      <vt:lpstr>PowerPoint Presentation</vt:lpstr>
      <vt:lpstr>Chapter 9</vt:lpstr>
      <vt:lpstr>Driving Questions</vt:lpstr>
      <vt:lpstr>Cancer</vt:lpstr>
      <vt:lpstr>Cancer</vt:lpstr>
      <vt:lpstr>Cancer</vt:lpstr>
      <vt:lpstr>Why do normal, healthy cells divide?</vt:lpstr>
      <vt:lpstr>Why do normal, healthy cells divide?</vt:lpstr>
      <vt:lpstr>Why do normal, healthy cells divide?</vt:lpstr>
      <vt:lpstr>Why do normal, healthy cells divide?</vt:lpstr>
      <vt:lpstr>How do cells divide?</vt:lpstr>
      <vt:lpstr>How do cells divide?</vt:lpstr>
      <vt:lpstr>How do cells divide? Interphase</vt:lpstr>
      <vt:lpstr>How do cells divide?</vt:lpstr>
      <vt:lpstr>How do cells divide? Mitosis</vt:lpstr>
      <vt:lpstr>How do cells divide? Cytokinesis</vt:lpstr>
      <vt:lpstr>Up close: cell cycle and mitosis</vt:lpstr>
      <vt:lpstr>Up close: cell cycle and mitosis</vt:lpstr>
      <vt:lpstr>Up close: cell cycle and mitosis</vt:lpstr>
      <vt:lpstr>Up close: cell cycle and mitosis</vt:lpstr>
      <vt:lpstr>Up close: cell cycle and mitosis</vt:lpstr>
      <vt:lpstr>Up close: cell cycle and mitosis</vt:lpstr>
      <vt:lpstr>Up close: the phases of mitosis</vt:lpstr>
      <vt:lpstr>The mitotic spindle </vt:lpstr>
      <vt:lpstr>Cancer and cell division</vt:lpstr>
      <vt:lpstr>Cancer and cell division</vt:lpstr>
      <vt:lpstr>Cancer and cell division</vt:lpstr>
      <vt:lpstr>Cell division is tightly regulated</vt:lpstr>
      <vt:lpstr>Cell division is tightly regulated</vt:lpstr>
      <vt:lpstr>Cancer: when checkpoints fail</vt:lpstr>
      <vt:lpstr>Cancer</vt:lpstr>
      <vt:lpstr>Fighting cancer</vt:lpstr>
      <vt:lpstr>Fighting cancer</vt:lpstr>
      <vt:lpstr>Challenges</vt:lpstr>
      <vt:lpstr>Summary</vt:lpstr>
    </vt:vector>
  </TitlesOfParts>
  <Company>GVSU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</dc:title>
  <dc:creator>cymbolje</dc:creator>
  <cp:lastModifiedBy>hbadmin</cp:lastModifiedBy>
  <cp:revision>80</cp:revision>
  <dcterms:created xsi:type="dcterms:W3CDTF">2014-03-04T00:44:00Z</dcterms:created>
  <dcterms:modified xsi:type="dcterms:W3CDTF">2014-04-06T14:21:23Z</dcterms:modified>
</cp:coreProperties>
</file>