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56" r:id="rId3"/>
    <p:sldId id="288" r:id="rId4"/>
    <p:sldId id="259" r:id="rId5"/>
    <p:sldId id="257" r:id="rId6"/>
    <p:sldId id="258" r:id="rId7"/>
    <p:sldId id="263" r:id="rId8"/>
    <p:sldId id="265" r:id="rId9"/>
    <p:sldId id="269" r:id="rId10"/>
    <p:sldId id="289" r:id="rId11"/>
    <p:sldId id="270" r:id="rId12"/>
    <p:sldId id="271" r:id="rId13"/>
    <p:sldId id="272" r:id="rId14"/>
    <p:sldId id="273" r:id="rId15"/>
    <p:sldId id="276" r:id="rId16"/>
    <p:sldId id="286" r:id="rId17"/>
    <p:sldId id="277" r:id="rId18"/>
    <p:sldId id="278" r:id="rId19"/>
    <p:sldId id="279" r:id="rId20"/>
    <p:sldId id="280" r:id="rId21"/>
    <p:sldId id="281" r:id="rId22"/>
    <p:sldId id="290" r:id="rId23"/>
    <p:sldId id="282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ndy Malone" initials="" lastIdx="1" clrIdx="0"/>
  <p:cmAuthor id="1" name="Maria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30" autoAdjust="0"/>
  </p:normalViewPr>
  <p:slideViewPr>
    <p:cSldViewPr>
      <p:cViewPr varScale="1">
        <p:scale>
          <a:sx n="62" d="100"/>
          <a:sy n="6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46F78B-3C13-4F04-88B0-3F978E4CF579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96D148-4265-459D-997A-8A8710D90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0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96A8BE9-4312-4654-992A-02910C97F119}" type="slidenum">
              <a:rPr lang="en-US" smtClean="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a 2007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Staph bacteria cause no harm to most of the people who carry them. Between 30% and 40% of the population carries staph on their skin or in their noses, and about 1% of the population carries drug-resistant strains, according to the CDC.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young, whose immune systems are still developing, and the elderly are at especially high risk.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are already sick and fighting off other infections can be at high risk, too.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Ricky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Lannetti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was a healthy 21-year-old football player. Top right: Ricky with his mother, Theresa Drew.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Beta-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lactams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the most commonly prescribed class of antibiotics. They work by interfering with a bacterium’s ability to synthesize cell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Binary fission: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type of asexual reproduction in which one parental cell divides into two.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genetic changes ultimately altered bacterial proteins in ways that helped staph dodge antibiotic drugs.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Specifically, the altered or acquired genes either code for proteins that can disable antibiotics,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they code for proteins with altered shapes to which antibiotics can no longer bind.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ome bacteria produce enzymes called beta-lactamases that chew up beta-lactam antibiotics.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Adaptation: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process by which a population becomes better suited to its environment as a result of natural selection.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CDC teamed up with the National Collegiate Athlete Association to create a series of educational posters to raise awareness about infections.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Hand washing can reduce the spread of infections.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D148-4265-459D-997A-8A8710D9069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F990-D334-4956-84CE-695851000BAD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55D7E-3E85-4F34-8598-A936EB85C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4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9BDE-4AF5-421F-B721-FE08B99ED133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C4B6A-BA4B-4F9B-8B34-047E9C65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2FD1-1CB6-48EF-BA92-063B58446F0E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E3C1-47BB-4EF9-94B3-B913B2B2A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7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18A5-5E36-4A01-9C6F-507E0851DC81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0808-C4B7-43E2-B909-957497E8F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3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7C8F-BE05-4EB8-87F8-C3A90392397F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6986B-2C36-432F-B35F-DF924C703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9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C99C-1C02-4754-9AD7-B668D066F85E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D312-48A5-49EA-B93C-D49B20982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0B20-6856-4017-868A-812CE4077B70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7D963-F592-4894-8839-A911B63B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13B0F-8FFD-4BC4-8917-1D35FB64CB15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CD8F6-FDBE-4C9A-A08D-C14CABDD1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8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12FD-77FD-4A3D-A129-D1615C7AE86B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5338A-9990-4DCC-A056-721EAF0B0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5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46D7-CE18-4BD2-9D34-FCB404DF6821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5698-69B6-4CC1-B78B-DF4DA8C0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1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7C831-F0E7-4D65-B98B-88DEEF67B54A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D2B4-4DE8-4980-8ECE-72DA43683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292719-A442-43CC-A261-C838F54D8012}" type="datetimeFigureOut">
              <a:rPr lang="en-US"/>
              <a:pPr>
                <a:defRPr/>
              </a:pPr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10C91C-ADA4-408F-BF68-81953C516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/>
        </p:nvSpPr>
        <p:spPr bwMode="auto">
          <a:xfrm>
            <a:off x="495300" y="1447800"/>
            <a:ext cx="8153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Verdana" charset="0"/>
              </a:rPr>
              <a:t>Biology for a</a:t>
            </a:r>
          </a:p>
          <a:p>
            <a:pPr algn="ctr" eaLnBrk="0" hangingPunct="0">
              <a:lnSpc>
                <a:spcPct val="120000"/>
              </a:lnSpc>
            </a:pPr>
            <a:r>
              <a:rPr lang="en-US" sz="4400" b="1" dirty="0">
                <a:solidFill>
                  <a:schemeClr val="bg1"/>
                </a:solidFill>
                <a:latin typeface="Verdana" charset="0"/>
              </a:rPr>
              <a:t>Changing World</a:t>
            </a:r>
            <a:endParaRPr lang="en-US" sz="3400" b="1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400" b="1" dirty="0">
                <a:solidFill>
                  <a:schemeClr val="bg1"/>
                </a:solidFill>
                <a:latin typeface="Verdana" charset="0"/>
              </a:rPr>
              <a:t>SECOND EDITION</a:t>
            </a:r>
            <a:endParaRPr lang="en-US" sz="4400" dirty="0">
              <a:solidFill>
                <a:schemeClr val="bg1"/>
              </a:solidFill>
              <a:latin typeface="Times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Verdana" charset="0"/>
              </a:rPr>
              <a:t>Lecture PowerPoint</a:t>
            </a:r>
          </a:p>
          <a:p>
            <a:pPr algn="ctr" eaLnBrk="0" hangingPunct="0"/>
            <a:endParaRPr lang="en-US" sz="2800" b="1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/>
            <a:r>
              <a:rPr lang="en-US" sz="2800" b="1" dirty="0">
                <a:solidFill>
                  <a:schemeClr val="bg1"/>
                </a:solidFill>
                <a:latin typeface="Verdana" charset="0"/>
              </a:rPr>
              <a:t>CHAPTER </a:t>
            </a:r>
            <a:r>
              <a:rPr lang="en-US" sz="2800" b="1" dirty="0" smtClean="0">
                <a:solidFill>
                  <a:schemeClr val="bg1"/>
                </a:solidFill>
                <a:latin typeface="Verdana" charset="0"/>
              </a:rPr>
              <a:t>14</a:t>
            </a:r>
            <a:endParaRPr lang="en-US" sz="2800" b="1" dirty="0">
              <a:solidFill>
                <a:schemeClr val="bg1"/>
              </a:solidFill>
              <a:latin typeface="Verdana" charset="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Verdana" charset="0"/>
              </a:rPr>
              <a:t>Natural Selection and Adaptation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sz="1200" b="1" dirty="0">
                <a:solidFill>
                  <a:schemeClr val="bg1"/>
                </a:solidFill>
                <a:latin typeface="Verdana" charset="0"/>
              </a:rPr>
              <a:t>Copyright © 2014 by W. H. Freeman and Company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0" y="14478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sz="2000">
                <a:latin typeface="Verdana" charset="0"/>
              </a:rPr>
              <a:t> </a:t>
            </a:r>
            <a:endParaRPr lang="en-US">
              <a:latin typeface="Verdana" charset="0"/>
            </a:endParaRPr>
          </a:p>
          <a:p>
            <a:pPr algn="ctr"/>
            <a:endParaRPr lang="en-US" sz="1600">
              <a:latin typeface="Times" charset="0"/>
            </a:endParaRPr>
          </a:p>
        </p:txBody>
      </p:sp>
      <p:sp>
        <p:nvSpPr>
          <p:cNvPr id="14342" name="Rectangle 11"/>
          <p:cNvSpPr>
            <a:spLocks noGrp="1" noChangeArrowheads="1"/>
          </p:cNvSpPr>
          <p:nvPr/>
        </p:nvSpPr>
        <p:spPr bwMode="auto">
          <a:xfrm>
            <a:off x="152400" y="914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sz="2200" dirty="0" err="1">
                <a:solidFill>
                  <a:schemeClr val="bg1"/>
                </a:solidFill>
              </a:rPr>
              <a:t>Michèle</a:t>
            </a:r>
            <a:r>
              <a:rPr lang="en-US" sz="2200" dirty="0">
                <a:solidFill>
                  <a:schemeClr val="bg1"/>
                </a:solidFill>
              </a:rPr>
              <a:t> Shuster • Janet </a:t>
            </a:r>
            <a:r>
              <a:rPr lang="en-US" sz="2200" dirty="0" err="1">
                <a:solidFill>
                  <a:schemeClr val="bg1"/>
                </a:solidFill>
              </a:rPr>
              <a:t>Vigna</a:t>
            </a:r>
            <a:r>
              <a:rPr lang="en-US" sz="2200" dirty="0">
                <a:solidFill>
                  <a:schemeClr val="bg1"/>
                </a:solidFill>
              </a:rPr>
              <a:t> • </a:t>
            </a:r>
            <a:r>
              <a:rPr lang="en-US" sz="2200" dirty="0" err="1">
                <a:solidFill>
                  <a:schemeClr val="bg1"/>
                </a:solidFill>
              </a:rPr>
              <a:t>Gunjan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Sinha</a:t>
            </a:r>
            <a:r>
              <a:rPr lang="en-US" sz="2200" dirty="0">
                <a:solidFill>
                  <a:schemeClr val="bg1"/>
                </a:solidFill>
              </a:rPr>
              <a:t> • Matthew </a:t>
            </a:r>
            <a:r>
              <a:rPr lang="en-US" sz="2200" dirty="0" err="1">
                <a:solidFill>
                  <a:schemeClr val="bg1"/>
                </a:solidFill>
              </a:rPr>
              <a:t>Tontonoz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Antibiotic resistance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pPr eaLnBrk="1" hangingPunct="1"/>
            <a:r>
              <a:rPr lang="en-US" dirty="0" smtClean="0"/>
              <a:t>Acquisition of new alleles in bacteria may result in antibiotic resistance</a:t>
            </a:r>
          </a:p>
          <a:p>
            <a:pPr lvl="1" eaLnBrk="1" hangingPunct="1"/>
            <a:r>
              <a:rPr lang="en-US" dirty="0" smtClean="0"/>
              <a:t>random </a:t>
            </a:r>
            <a:r>
              <a:rPr lang="en-US" b="1" dirty="0" smtClean="0"/>
              <a:t>mutation</a:t>
            </a:r>
          </a:p>
          <a:p>
            <a:pPr lvl="1" eaLnBrk="1" hangingPunct="1"/>
            <a:r>
              <a:rPr lang="en-US" b="1" dirty="0" smtClean="0"/>
              <a:t>gene transfer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6" name="Picture 2" descr="unnumbered_14_p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43" y="2686594"/>
            <a:ext cx="338692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Antibiotic resistance</a:t>
            </a:r>
          </a:p>
        </p:txBody>
      </p:sp>
      <p:pic>
        <p:nvPicPr>
          <p:cNvPr id="4" name="Picture 2" descr="infographic_14_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421731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population</a:t>
            </a:r>
            <a:r>
              <a:rPr lang="en-US" dirty="0" smtClean="0"/>
              <a:t> is a group of organisms of the same species living together in the same geographic area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 entire population can change (</a:t>
            </a:r>
            <a:r>
              <a:rPr lang="en-US" b="1" dirty="0" smtClean="0"/>
              <a:t>evolve</a:t>
            </a:r>
            <a:r>
              <a:rPr lang="en-US" dirty="0" smtClean="0"/>
              <a:t>) when some traits are favored over others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For example, a drug-resistant trait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35052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Genetically diverse population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Varying allele frequency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Environment favors some alleles over others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Allele frequency changes over time (called </a:t>
            </a:r>
            <a:r>
              <a:rPr lang="en-US" sz="2400" b="1" dirty="0" smtClean="0"/>
              <a:t>evolution</a:t>
            </a:r>
            <a:r>
              <a:rPr lang="en-US" sz="2400" dirty="0" smtClean="0"/>
              <a:t>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6" name="Picture 2" descr="infographic_14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868" y="2514600"/>
            <a:ext cx="5301132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Fitness</a:t>
            </a:r>
            <a:r>
              <a:rPr lang="en-US" dirty="0" smtClean="0"/>
              <a:t>: organisms ability to survive and reproduce in a particular environment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Higher fitness = increased likelihood of alleles being passed to next generation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Alleles that confer resistance to antibiotics increase an organism’s 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Organism’s alleles, or genotype, determine phenotype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Interplay between phenotype and environment determine frequency of traits in a population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If traits improve fitness, traits become more common in population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Population evolves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Natural selection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581400" y="4572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524000"/>
          </a:xfrm>
        </p:spPr>
        <p:txBody>
          <a:bodyPr/>
          <a:lstStyle/>
          <a:p>
            <a:pPr eaLnBrk="1" hangingPunct="1"/>
            <a:r>
              <a:rPr lang="en-US" sz="2400" b="1" dirty="0" smtClean="0"/>
              <a:t>Natural selection: </a:t>
            </a:r>
            <a:r>
              <a:rPr lang="en-US" sz="2400" dirty="0" smtClean="0"/>
              <a:t>differential survival and reproduction of individuals within a population in response to environmental pressure </a:t>
            </a:r>
          </a:p>
          <a:p>
            <a:pPr eaLnBrk="1" hangingPunct="1"/>
            <a:r>
              <a:rPr lang="en-US" sz="2400" dirty="0" smtClean="0"/>
              <a:t>Advantageous traits become more common and population becomes better suited, or </a:t>
            </a:r>
            <a:r>
              <a:rPr lang="en-US" sz="2400" b="1" dirty="0" smtClean="0"/>
              <a:t>adapted</a:t>
            </a:r>
            <a:r>
              <a:rPr lang="en-US" sz="2400" dirty="0" smtClean="0"/>
              <a:t>,  to environment</a:t>
            </a: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581400" y="4572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7" name="Picture 3" descr="infographic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7" y="3352800"/>
            <a:ext cx="3946525" cy="348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546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populations evolve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Populations, not individuals, evolve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Populations experience changes in allele frequencies over time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581400" y="4572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selection occurs in patterns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305800" cy="4830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smtClean="0"/>
              <a:t>Directional selection</a:t>
            </a:r>
            <a:r>
              <a:rPr lang="en-US" dirty="0" smtClean="0"/>
              <a:t>: predominant phenotype shifts in a particular direction</a:t>
            </a:r>
          </a:p>
          <a:p>
            <a:pPr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Stabilizing selection</a:t>
            </a:r>
            <a:r>
              <a:rPr lang="en-US" dirty="0" smtClean="0"/>
              <a:t>: phenotype of populations settles near middle of range</a:t>
            </a:r>
          </a:p>
          <a:p>
            <a:pPr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b="1" dirty="0" smtClean="0"/>
              <a:t>Diversify selection</a:t>
            </a:r>
            <a:r>
              <a:rPr lang="en-US" dirty="0" smtClean="0"/>
              <a:t>: phenotype of population is at both extremes of range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selection occurs in patterns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Directional selection</a:t>
            </a:r>
          </a:p>
        </p:txBody>
      </p:sp>
      <p:pic>
        <p:nvPicPr>
          <p:cNvPr id="6" name="Picture 2" descr="infographic_14_07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010400" cy="41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3716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Natural Selection and Adaptation</a:t>
            </a:r>
            <a:endParaRPr lang="en-US" dirty="0"/>
          </a:p>
        </p:txBody>
      </p:sp>
      <p:pic>
        <p:nvPicPr>
          <p:cNvPr id="5" name="Picture 2" descr="chapter_14_ope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343399" cy="46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selection occurs in patterns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Stabilizing selection</a:t>
            </a:r>
          </a:p>
        </p:txBody>
      </p:sp>
      <p:pic>
        <p:nvPicPr>
          <p:cNvPr id="6" name="Picture 2" descr="infographic_14_07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848600" cy="441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Natural selection occurs in patterns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3000" b="1" dirty="0" smtClean="0"/>
              <a:t>Diversifying selection</a:t>
            </a:r>
          </a:p>
        </p:txBody>
      </p:sp>
      <p:pic>
        <p:nvPicPr>
          <p:cNvPr id="6" name="Picture 2" descr="infographic_14_07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696199" cy="488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Stopping superbugs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7363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Control resistance by changing practices that enable resistant strains to thrive</a:t>
            </a:r>
          </a:p>
          <a:p>
            <a:pPr eaLnBrk="1" hangingPunct="1"/>
            <a:r>
              <a:rPr lang="en-US" sz="2400" dirty="0" smtClean="0"/>
              <a:t>Wash hands, use hand sanitizers, stop misuse of antibiotics</a:t>
            </a:r>
          </a:p>
        </p:txBody>
      </p:sp>
      <p:pic>
        <p:nvPicPr>
          <p:cNvPr id="6" name="Picture 2" descr="unnumbered_14_p31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3048000" cy="41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unnumbered_14_p313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590800" cy="427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Stopping superbugs</a:t>
            </a:r>
          </a:p>
        </p:txBody>
      </p:sp>
      <p:pic>
        <p:nvPicPr>
          <p:cNvPr id="4" name="Picture 2" descr="infographic_1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696200" cy="504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Summary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363" y="1143000"/>
            <a:ext cx="82296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Populations are groups of individuals of the same species living together in the same geographic area.</a:t>
            </a:r>
          </a:p>
          <a:p>
            <a:pPr eaLnBrk="1" hangingPunct="1"/>
            <a:r>
              <a:rPr lang="en-US" sz="2400" dirty="0" smtClean="0"/>
              <a:t>Bacterial populations, which reproduce asexually, acquire genetic variation by mutation and gene transfer.</a:t>
            </a:r>
          </a:p>
          <a:p>
            <a:pPr eaLnBrk="1" hangingPunct="1"/>
            <a:r>
              <a:rPr lang="en-US" sz="2400" dirty="0" smtClean="0"/>
              <a:t>Individuals with different phenotypes will have differing abilities to survive and reproduce in a population; that is, they will differ in fitness.</a:t>
            </a:r>
          </a:p>
          <a:p>
            <a:pPr eaLnBrk="1" hangingPunct="1"/>
            <a:r>
              <a:rPr lang="en-US" sz="2400" smtClean="0"/>
              <a:t>The differential survival </a:t>
            </a:r>
            <a:r>
              <a:rPr lang="en-US" sz="2400" dirty="0" smtClean="0"/>
              <a:t>and reproduction of individuals in a population over time in response to environmental pressure is called natural selection.</a:t>
            </a:r>
          </a:p>
          <a:p>
            <a:pPr eaLnBrk="1" hangingPunct="1"/>
            <a:r>
              <a:rPr lang="en-US" sz="2400" dirty="0" smtClean="0"/>
              <a:t>Over time, natural selection leads to adaptation as advantageous traits become more common in the population.</a:t>
            </a:r>
          </a:p>
          <a:p>
            <a:pPr eaLnBrk="1" hangingPunct="1"/>
            <a:r>
              <a:rPr lang="en-US" sz="2400" i="1" dirty="0" smtClean="0"/>
              <a:t>Evolution</a:t>
            </a:r>
            <a:r>
              <a:rPr lang="en-US" sz="2400" dirty="0" smtClean="0"/>
              <a:t> is defined as a change in the allele frequency of a population over time.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1. What </a:t>
            </a:r>
            <a:r>
              <a:rPr lang="en-US" sz="2800" dirty="0"/>
              <a:t>is staph, and can it be present in the </a:t>
            </a:r>
            <a:r>
              <a:rPr lang="en-US" sz="2800" dirty="0" smtClean="0"/>
              <a:t>absence</a:t>
            </a:r>
          </a:p>
          <a:p>
            <a:pPr marL="0" indent="0">
              <a:buNone/>
            </a:pPr>
            <a:r>
              <a:rPr lang="en-US" sz="2800" dirty="0" smtClean="0"/>
              <a:t>    of </a:t>
            </a:r>
            <a:r>
              <a:rPr lang="en-US" sz="2800" dirty="0"/>
              <a:t>an infection?</a:t>
            </a:r>
          </a:p>
          <a:p>
            <a:pPr marL="0" indent="0">
              <a:buNone/>
            </a:pPr>
            <a:r>
              <a:rPr lang="en-US" sz="2800" dirty="0"/>
              <a:t>2. How do bacteria resist the effects of antibiotics?</a:t>
            </a:r>
          </a:p>
          <a:p>
            <a:pPr marL="0" indent="0">
              <a:buNone/>
            </a:pPr>
            <a:r>
              <a:rPr lang="en-US" sz="2800" dirty="0"/>
              <a:t>3. How do populations evolve, and what is the role of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evolution in antibiotic </a:t>
            </a:r>
            <a:r>
              <a:rPr lang="en-US" sz="2800" dirty="0"/>
              <a:t>resistance?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Methicillin</a:t>
            </a:r>
            <a:r>
              <a:rPr lang="en-US" b="1" dirty="0" smtClean="0"/>
              <a:t>-resistant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Staphylococcus </a:t>
            </a:r>
            <a:r>
              <a:rPr lang="en-US" b="1" i="1" dirty="0" err="1" smtClean="0"/>
              <a:t>aureus</a:t>
            </a:r>
            <a:r>
              <a:rPr lang="en-US" b="1" i="1" dirty="0" smtClean="0"/>
              <a:t> </a:t>
            </a:r>
            <a:r>
              <a:rPr lang="en-US" b="1" dirty="0" smtClean="0"/>
              <a:t>(MRSA</a:t>
            </a:r>
            <a:r>
              <a:rPr lang="en-US" dirty="0" smtClean="0"/>
              <a:t>)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Infectious bacterium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Difficult to treat with antibiotics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Kills 19,000 people in the United States each year</a:t>
            </a:r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Staphylococcus </a:t>
            </a:r>
            <a:r>
              <a:rPr lang="en-US" b="1" i="1" dirty="0" err="1" smtClean="0"/>
              <a:t>aureus</a:t>
            </a:r>
            <a:endParaRPr lang="en-US" b="1" i="1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17513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i="1" dirty="0" smtClean="0"/>
              <a:t>S. </a:t>
            </a:r>
            <a:r>
              <a:rPr lang="en-US" sz="2400" i="1" dirty="0" err="1" smtClean="0"/>
              <a:t>aureus</a:t>
            </a:r>
            <a:r>
              <a:rPr lang="en-US" sz="2400" i="1" dirty="0" smtClean="0"/>
              <a:t> </a:t>
            </a:r>
            <a:r>
              <a:rPr lang="en-US" sz="2400" dirty="0" smtClean="0"/>
              <a:t>(also known as “staph”)</a:t>
            </a:r>
          </a:p>
          <a:p>
            <a:pPr eaLnBrk="1" hangingPunct="1"/>
            <a:r>
              <a:rPr lang="en-US" sz="2400" dirty="0" smtClean="0"/>
              <a:t>Some strains are harmless, other cause disease</a:t>
            </a:r>
          </a:p>
          <a:p>
            <a:pPr eaLnBrk="1" hangingPunct="1"/>
            <a:r>
              <a:rPr lang="en-US" sz="2400" dirty="0" smtClean="0"/>
              <a:t>Drug-resistant strains exists</a:t>
            </a:r>
          </a:p>
        </p:txBody>
      </p:sp>
      <p:pic>
        <p:nvPicPr>
          <p:cNvPr id="6" name="Picture 2" descr="infographic_14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4965700" cy="416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Methicillin</a:t>
            </a:r>
            <a:r>
              <a:rPr lang="en-US" b="1" dirty="0" smtClean="0"/>
              <a:t>-resistant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Staphylococcus </a:t>
            </a:r>
            <a:r>
              <a:rPr lang="en-US" b="1" i="1" dirty="0" err="1" smtClean="0"/>
              <a:t>aureus</a:t>
            </a:r>
            <a:r>
              <a:rPr lang="en-US" b="1" i="1" dirty="0" smtClean="0"/>
              <a:t> </a:t>
            </a:r>
            <a:r>
              <a:rPr lang="en-US" b="1" dirty="0" smtClean="0"/>
              <a:t>(MRSA</a:t>
            </a:r>
            <a:r>
              <a:rPr lang="en-US" dirty="0" smtClean="0"/>
              <a:t>)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Developed resistance to antibiotic drugs</a:t>
            </a:r>
          </a:p>
          <a:p>
            <a:pPr eaLnBrk="1" hangingPunct="1"/>
            <a:r>
              <a:rPr lang="en-US" sz="2400" dirty="0" smtClean="0"/>
              <a:t>Adversely affects people with weakened immune system</a:t>
            </a:r>
          </a:p>
          <a:p>
            <a:pPr eaLnBrk="1" hangingPunct="1"/>
            <a:r>
              <a:rPr lang="en-US" sz="2400" dirty="0" smtClean="0"/>
              <a:t>Ricky </a:t>
            </a:r>
            <a:r>
              <a:rPr lang="en-US" sz="2400" dirty="0" err="1" smtClean="0"/>
              <a:t>Lannetti</a:t>
            </a:r>
            <a:r>
              <a:rPr lang="en-US" sz="2400" dirty="0" smtClean="0"/>
              <a:t> was already weakened by the flu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  <p:pic>
        <p:nvPicPr>
          <p:cNvPr id="4" name="Picture 2" descr="unnumbered_14_p3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91" y="3200140"/>
            <a:ext cx="3619500" cy="364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Antibiotics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2400" y="1524001"/>
            <a:ext cx="8686800" cy="1219200"/>
          </a:xfrm>
        </p:spPr>
        <p:txBody>
          <a:bodyPr/>
          <a:lstStyle/>
          <a:p>
            <a:pPr eaLnBrk="1" hangingPunct="1"/>
            <a:r>
              <a:rPr lang="en-US" dirty="0" smtClean="0"/>
              <a:t>Chemicals that either kill bacteria or slow their growth </a:t>
            </a:r>
          </a:p>
          <a:p>
            <a:pPr eaLnBrk="1" hangingPunct="1"/>
            <a:r>
              <a:rPr lang="en-US" dirty="0" smtClean="0"/>
              <a:t>Interfere with  function of essential bacterial cell structures</a:t>
            </a:r>
          </a:p>
        </p:txBody>
      </p:sp>
      <p:pic>
        <p:nvPicPr>
          <p:cNvPr id="6" name="Picture 2" descr="infographic_14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07751"/>
            <a:ext cx="5638800" cy="344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Antibiotic resistance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Bacteria emerge that survive antibiotics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Acquire random mutations when DNA replicates during asexual reproduction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Binary fission: </a:t>
            </a:r>
            <a:r>
              <a:rPr lang="en-US" dirty="0" smtClean="0"/>
              <a:t>one parental cell into two daughter cells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Binary fission </a:t>
            </a:r>
          </a:p>
        </p:txBody>
      </p:sp>
      <p:pic>
        <p:nvPicPr>
          <p:cNvPr id="4" name="Picture 2" descr="infographic_14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4977196" cy="528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891</Words>
  <Application>Microsoft Office PowerPoint</Application>
  <PresentationFormat>On-screen Show (4:3)</PresentationFormat>
  <Paragraphs>130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Chapter 14</vt:lpstr>
      <vt:lpstr>Driving Questions</vt:lpstr>
      <vt:lpstr>Methicillin-resistant Staphylococcus aureus (MRSA) </vt:lpstr>
      <vt:lpstr>Staphylococcus aureus</vt:lpstr>
      <vt:lpstr>Methicillin-resistant Staphylococcus aureus (MRSA) </vt:lpstr>
      <vt:lpstr>Antibiotics</vt:lpstr>
      <vt:lpstr>Antibiotic resistance</vt:lpstr>
      <vt:lpstr>Binary fission </vt:lpstr>
      <vt:lpstr>Antibiotic resistance</vt:lpstr>
      <vt:lpstr>Antibiotic resistance</vt:lpstr>
      <vt:lpstr>How populations evolve</vt:lpstr>
      <vt:lpstr>How populations evolve</vt:lpstr>
      <vt:lpstr>How populations evolve</vt:lpstr>
      <vt:lpstr>How populations evolve</vt:lpstr>
      <vt:lpstr>How populations evolve</vt:lpstr>
      <vt:lpstr>How populations evolve</vt:lpstr>
      <vt:lpstr>Natural selection occurs in patterns</vt:lpstr>
      <vt:lpstr>Natural selection occurs in patterns</vt:lpstr>
      <vt:lpstr>Natural selection occurs in patterns</vt:lpstr>
      <vt:lpstr>Natural selection occurs in patterns</vt:lpstr>
      <vt:lpstr>Stopping superbugs</vt:lpstr>
      <vt:lpstr>Stopping superbugs</vt:lpstr>
      <vt:lpstr>Summary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cymbolje</dc:creator>
  <cp:lastModifiedBy>hbadmin</cp:lastModifiedBy>
  <cp:revision>56</cp:revision>
  <dcterms:created xsi:type="dcterms:W3CDTF">2014-03-08T19:56:12Z</dcterms:created>
  <dcterms:modified xsi:type="dcterms:W3CDTF">2014-04-06T14:26:17Z</dcterms:modified>
</cp:coreProperties>
</file>