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6.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7.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8.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9.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10.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11.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12.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13.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14.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15.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16.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17.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notesSlides/notesSlide18.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19.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527" r:id="rId2"/>
    <p:sldId id="505" r:id="rId3"/>
    <p:sldId id="525" r:id="rId4"/>
    <p:sldId id="522" r:id="rId5"/>
    <p:sldId id="524" r:id="rId6"/>
    <p:sldId id="510" r:id="rId7"/>
    <p:sldId id="506" r:id="rId8"/>
    <p:sldId id="507" r:id="rId9"/>
    <p:sldId id="511" r:id="rId10"/>
    <p:sldId id="509" r:id="rId11"/>
    <p:sldId id="512" r:id="rId12"/>
    <p:sldId id="508" r:id="rId13"/>
    <p:sldId id="515" r:id="rId14"/>
    <p:sldId id="516" r:id="rId15"/>
    <p:sldId id="518" r:id="rId16"/>
    <p:sldId id="519" r:id="rId17"/>
    <p:sldId id="521" r:id="rId18"/>
    <p:sldId id="513" r:id="rId19"/>
    <p:sldId id="526" r:id="rId20"/>
    <p:sldId id="514"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sman, Jodi" initials="IJ"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DDDDDD"/>
    <a:srgbClr val="FFCCCC"/>
    <a:srgbClr val="CCE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648" autoAdjust="0"/>
  </p:normalViewPr>
  <p:slideViewPr>
    <p:cSldViewPr snapToGrid="0">
      <p:cViewPr varScale="1">
        <p:scale>
          <a:sx n="84" d="100"/>
          <a:sy n="84" d="100"/>
        </p:scale>
        <p:origin x="-1152"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890" y="33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5937B859-6C6B-3F43-8459-F88D301D038A}" type="datetime1">
              <a:rPr lang="en-US"/>
              <a:pPr>
                <a:defRPr/>
              </a:pPr>
              <a:t>4/28/2014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4F43A50B-35DA-1B4B-B5CB-C161B9D12536}" type="slidenum">
              <a:rPr lang="en-US"/>
              <a:pPr>
                <a:defRPr/>
              </a:pPr>
              <a:t>‹#›</a:t>
            </a:fld>
            <a:endParaRPr lang="en-US"/>
          </a:p>
        </p:txBody>
      </p:sp>
    </p:spTree>
    <p:extLst>
      <p:ext uri="{BB962C8B-B14F-4D97-AF65-F5344CB8AC3E}">
        <p14:creationId xmlns:p14="http://schemas.microsoft.com/office/powerpoint/2010/main" val="40135336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5364" name="Slide Number Placeholder 3"/>
          <p:cNvSpPr>
            <a:spLocks noGrp="1"/>
          </p:cNvSpPr>
          <p:nvPr>
            <p:ph type="sldNum" sz="quarter" idx="5"/>
          </p:nvPr>
        </p:nvSpPr>
        <p:spPr bwMode="auto">
          <a:noFill/>
          <a:ln>
            <a:miter lim="800000"/>
            <a:headEnd/>
            <a:tailEnd/>
          </a:ln>
        </p:spPr>
        <p:txBody>
          <a:bodyPr/>
          <a:lstStyle/>
          <a:p>
            <a:fld id="{39A2995E-8339-964B-8DF4-B1A2042E0D2C}"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D596C263-CD4E-9946-B510-5643026D63EE}" type="slidenum">
              <a:rPr lang="en-US" sz="1200"/>
              <a:pPr algn="r"/>
              <a:t>10</a:t>
            </a:fld>
            <a:endParaRPr lang="en-US" sz="1200"/>
          </a:p>
        </p:txBody>
      </p:sp>
      <p:sp>
        <p:nvSpPr>
          <p:cNvPr id="33795" name="Slide Image Placeholder 1"/>
          <p:cNvSpPr>
            <a:spLocks noGrp="1" noRot="1" noChangeAspect="1" noTextEdit="1"/>
          </p:cNvSpPr>
          <p:nvPr>
            <p:ph type="sldImg"/>
          </p:nvPr>
        </p:nvSpPr>
        <p:spPr bwMode="auto">
          <a:noFill/>
          <a:ln>
            <a:solidFill>
              <a:srgbClr val="000000"/>
            </a:solidFill>
            <a:miter lim="800000"/>
            <a:headEnd/>
            <a:tailEnd/>
          </a:ln>
        </p:spPr>
      </p:sp>
      <p:sp>
        <p:nvSpPr>
          <p:cNvPr id="3379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a:t>Answer: A</a:t>
            </a:r>
          </a:p>
          <a:p>
            <a:pPr eaLnBrk="1" hangingPunct="1"/>
            <a:r>
              <a:rPr lang="en-US" dirty="0" smtClean="0"/>
              <a:t>Driving </a:t>
            </a:r>
            <a:r>
              <a:rPr lang="en-US" dirty="0"/>
              <a:t>Question: 2</a:t>
            </a:r>
          </a:p>
        </p:txBody>
      </p:sp>
      <p:sp>
        <p:nvSpPr>
          <p:cNvPr id="3379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1934EA7-6BDE-BD40-AFA8-C92BA6CE627A}" type="slidenum">
              <a:rPr lang="en-US" sz="1200">
                <a:latin typeface="Calibri" charset="0"/>
              </a:rPr>
              <a:pPr algn="r"/>
              <a:t>10</a:t>
            </a:fld>
            <a:endParaRPr lang="en-US" sz="1200">
              <a:latin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5D432152-EA29-784B-B698-6A326E19A22A}" type="slidenum">
              <a:rPr lang="en-US" sz="1200"/>
              <a:pPr algn="r"/>
              <a:t>11</a:t>
            </a:fld>
            <a:endParaRPr lang="en-US" sz="1200"/>
          </a:p>
        </p:txBody>
      </p:sp>
      <p:sp>
        <p:nvSpPr>
          <p:cNvPr id="35843" name="Slide Image Placeholder 1"/>
          <p:cNvSpPr>
            <a:spLocks noGrp="1" noRot="1" noChangeAspect="1" noTextEdit="1"/>
          </p:cNvSpPr>
          <p:nvPr>
            <p:ph type="sldImg"/>
          </p:nvPr>
        </p:nvSpPr>
        <p:spPr bwMode="auto">
          <a:noFill/>
          <a:ln>
            <a:solidFill>
              <a:srgbClr val="000000"/>
            </a:solidFill>
            <a:miter lim="800000"/>
            <a:headEnd/>
            <a:tailEnd/>
          </a:ln>
        </p:spPr>
      </p:sp>
      <p:sp>
        <p:nvSpPr>
          <p:cNvPr id="3584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t>Answer: B</a:t>
            </a:r>
          </a:p>
          <a:p>
            <a:pPr eaLnBrk="1" hangingPunct="1"/>
            <a:r>
              <a:rPr lang="en-US"/>
              <a:t>Driving Question: 2</a:t>
            </a:r>
          </a:p>
        </p:txBody>
      </p:sp>
      <p:sp>
        <p:nvSpPr>
          <p:cNvPr id="3584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F43EE15-1271-604D-A1C8-ED13E4DBD7B0}" type="slidenum">
              <a:rPr lang="en-US" sz="1200">
                <a:latin typeface="Calibri" charset="0"/>
              </a:rPr>
              <a:pPr algn="r"/>
              <a:t>11</a:t>
            </a:fld>
            <a:endParaRPr lang="en-US" sz="1200">
              <a:latin typeface="Calibri"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B6BDC90E-7C0A-6A43-AD32-618CA28D0EDE}" type="slidenum">
              <a:rPr lang="en-US" sz="1200"/>
              <a:pPr algn="r"/>
              <a:t>12</a:t>
            </a:fld>
            <a:endParaRPr lang="en-US" sz="1200"/>
          </a:p>
        </p:txBody>
      </p:sp>
      <p:sp>
        <p:nvSpPr>
          <p:cNvPr id="37891" name="Slide Image Placeholder 1"/>
          <p:cNvSpPr>
            <a:spLocks noGrp="1" noRot="1" noChangeAspect="1" noTextEdit="1"/>
          </p:cNvSpPr>
          <p:nvPr>
            <p:ph type="sldImg"/>
          </p:nvPr>
        </p:nvSpPr>
        <p:spPr bwMode="auto">
          <a:noFill/>
          <a:ln>
            <a:solidFill>
              <a:srgbClr val="000000"/>
            </a:solidFill>
            <a:miter lim="800000"/>
            <a:headEnd/>
            <a:tailEnd/>
          </a:ln>
        </p:spPr>
      </p:sp>
      <p:sp>
        <p:nvSpPr>
          <p:cNvPr id="3789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t>Answer: E</a:t>
            </a:r>
          </a:p>
          <a:p>
            <a:pPr eaLnBrk="1" hangingPunct="1"/>
            <a:r>
              <a:rPr lang="en-US"/>
              <a:t>Driving Question: 3</a:t>
            </a:r>
          </a:p>
        </p:txBody>
      </p:sp>
      <p:sp>
        <p:nvSpPr>
          <p:cNvPr id="3789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02273E3-1F82-DD4E-B64F-814FA3CD6806}" type="slidenum">
              <a:rPr lang="en-US" sz="1200">
                <a:latin typeface="Calibri" charset="0"/>
              </a:rPr>
              <a:pPr algn="r"/>
              <a:t>12</a:t>
            </a:fld>
            <a:endParaRPr lang="en-US" sz="1200">
              <a:latin typeface="Calibri"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BBA001F4-6894-1C42-BB3F-2F61F7A7BD0E}" type="slidenum">
              <a:rPr lang="en-US" sz="1200"/>
              <a:pPr algn="r"/>
              <a:t>13</a:t>
            </a:fld>
            <a:endParaRPr lang="en-US" sz="1200"/>
          </a:p>
        </p:txBody>
      </p:sp>
      <p:sp>
        <p:nvSpPr>
          <p:cNvPr id="39939" name="Slide Image Placeholder 1"/>
          <p:cNvSpPr>
            <a:spLocks noGrp="1" noRot="1" noChangeAspect="1" noTextEdit="1"/>
          </p:cNvSpPr>
          <p:nvPr>
            <p:ph type="sldImg"/>
          </p:nvPr>
        </p:nvSpPr>
        <p:spPr bwMode="auto">
          <a:noFill/>
          <a:ln>
            <a:solidFill>
              <a:srgbClr val="000000"/>
            </a:solidFill>
            <a:miter lim="800000"/>
            <a:headEnd/>
            <a:tailEnd/>
          </a:ln>
        </p:spPr>
      </p:sp>
      <p:sp>
        <p:nvSpPr>
          <p:cNvPr id="3994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t>Answer: B</a:t>
            </a:r>
          </a:p>
          <a:p>
            <a:pPr eaLnBrk="1" hangingPunct="1"/>
            <a:r>
              <a:rPr lang="en-US"/>
              <a:t>Driving Question: 3</a:t>
            </a:r>
          </a:p>
        </p:txBody>
      </p:sp>
      <p:sp>
        <p:nvSpPr>
          <p:cNvPr id="3994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0CCD2A46-42BD-514B-818B-0A6276332BDC}" type="slidenum">
              <a:rPr lang="en-US" sz="1200">
                <a:latin typeface="Calibri" charset="0"/>
              </a:rPr>
              <a:pPr algn="r"/>
              <a:t>13</a:t>
            </a:fld>
            <a:endParaRPr lang="en-US" sz="1200">
              <a:latin typeface="Calibri"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5E1242A7-EC72-A443-94AF-09621A460D0D}" type="slidenum">
              <a:rPr lang="en-US" sz="1200"/>
              <a:pPr algn="r"/>
              <a:t>14</a:t>
            </a:fld>
            <a:endParaRPr lang="en-US" sz="1200"/>
          </a:p>
        </p:txBody>
      </p:sp>
      <p:sp>
        <p:nvSpPr>
          <p:cNvPr id="41987" name="Slide Image Placeholder 1"/>
          <p:cNvSpPr>
            <a:spLocks noGrp="1" noRot="1" noChangeAspect="1" noTextEdit="1"/>
          </p:cNvSpPr>
          <p:nvPr>
            <p:ph type="sldImg"/>
          </p:nvPr>
        </p:nvSpPr>
        <p:spPr bwMode="auto">
          <a:noFill/>
          <a:ln>
            <a:solidFill>
              <a:srgbClr val="000000"/>
            </a:solidFill>
            <a:miter lim="800000"/>
            <a:headEnd/>
            <a:tailEnd/>
          </a:ln>
        </p:spPr>
      </p:sp>
      <p:sp>
        <p:nvSpPr>
          <p:cNvPr id="4198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t>Answer: C</a:t>
            </a:r>
          </a:p>
          <a:p>
            <a:pPr eaLnBrk="1" hangingPunct="1"/>
            <a:r>
              <a:rPr lang="en-US"/>
              <a:t>Driving Question: 3</a:t>
            </a:r>
          </a:p>
        </p:txBody>
      </p:sp>
      <p:sp>
        <p:nvSpPr>
          <p:cNvPr id="4198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F22191BA-6EB3-BC4F-8A38-4357748DD045}" type="slidenum">
              <a:rPr lang="en-US" sz="1200">
                <a:latin typeface="Calibri" charset="0"/>
              </a:rPr>
              <a:pPr algn="r"/>
              <a:t>14</a:t>
            </a:fld>
            <a:endParaRPr lang="en-US" sz="1200">
              <a:latin typeface="Calibri"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E3F3F62B-F374-8044-A7AD-F102F9D868BD}" type="slidenum">
              <a:rPr lang="en-US" sz="1200"/>
              <a:pPr algn="r"/>
              <a:t>15</a:t>
            </a:fld>
            <a:endParaRPr lang="en-US" sz="1200"/>
          </a:p>
        </p:txBody>
      </p:sp>
      <p:sp>
        <p:nvSpPr>
          <p:cNvPr id="44035" name="Slide Image Placeholder 1"/>
          <p:cNvSpPr>
            <a:spLocks noGrp="1" noRot="1" noChangeAspect="1" noTextEdit="1"/>
          </p:cNvSpPr>
          <p:nvPr>
            <p:ph type="sldImg"/>
          </p:nvPr>
        </p:nvSpPr>
        <p:spPr bwMode="auto">
          <a:noFill/>
          <a:ln>
            <a:solidFill>
              <a:srgbClr val="000000"/>
            </a:solidFill>
            <a:miter lim="800000"/>
            <a:headEnd/>
            <a:tailEnd/>
          </a:ln>
        </p:spPr>
      </p:sp>
      <p:sp>
        <p:nvSpPr>
          <p:cNvPr id="4403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t>Answer: A</a:t>
            </a:r>
          </a:p>
          <a:p>
            <a:pPr eaLnBrk="1" hangingPunct="1"/>
            <a:r>
              <a:rPr lang="en-US"/>
              <a:t>Driving Question: 3</a:t>
            </a:r>
          </a:p>
        </p:txBody>
      </p:sp>
      <p:sp>
        <p:nvSpPr>
          <p:cNvPr id="4403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5522A1C5-8896-1C45-B419-7D533EE78D77}" type="slidenum">
              <a:rPr lang="en-US" sz="1200">
                <a:latin typeface="Calibri" charset="0"/>
              </a:rPr>
              <a:pPr algn="r"/>
              <a:t>15</a:t>
            </a:fld>
            <a:endParaRPr lang="en-US" sz="1200">
              <a:latin typeface="Calibri"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1EB3F4AA-A4E1-BC4E-98FF-ED7E71FA060A}" type="slidenum">
              <a:rPr lang="en-US" sz="1200"/>
              <a:pPr algn="r"/>
              <a:t>16</a:t>
            </a:fld>
            <a:endParaRPr lang="en-US" sz="1200"/>
          </a:p>
        </p:txBody>
      </p:sp>
      <p:sp>
        <p:nvSpPr>
          <p:cNvPr id="46083" name="Slide Image Placeholder 1"/>
          <p:cNvSpPr>
            <a:spLocks noGrp="1" noRot="1" noChangeAspect="1" noTextEdit="1"/>
          </p:cNvSpPr>
          <p:nvPr>
            <p:ph type="sldImg"/>
          </p:nvPr>
        </p:nvSpPr>
        <p:spPr bwMode="auto">
          <a:noFill/>
          <a:ln>
            <a:solidFill>
              <a:srgbClr val="000000"/>
            </a:solidFill>
            <a:miter lim="800000"/>
            <a:headEnd/>
            <a:tailEnd/>
          </a:ln>
        </p:spPr>
      </p:sp>
      <p:sp>
        <p:nvSpPr>
          <p:cNvPr id="4608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t>Answer: B</a:t>
            </a:r>
          </a:p>
          <a:p>
            <a:pPr eaLnBrk="1" hangingPunct="1"/>
            <a:r>
              <a:rPr lang="en-US"/>
              <a:t>Driving Question: 3</a:t>
            </a:r>
          </a:p>
        </p:txBody>
      </p:sp>
      <p:sp>
        <p:nvSpPr>
          <p:cNvPr id="4608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81D2A83-EFAB-744E-A85B-87D85F3D4FCC}" type="slidenum">
              <a:rPr lang="en-US" sz="1200">
                <a:latin typeface="Calibri" charset="0"/>
              </a:rPr>
              <a:pPr algn="r"/>
              <a:t>16</a:t>
            </a:fld>
            <a:endParaRPr lang="en-US" sz="1200">
              <a:latin typeface="Calibri"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2E142FC4-24A6-6F42-B122-65C7E4F1DD67}" type="slidenum">
              <a:rPr lang="en-US" sz="1200"/>
              <a:pPr algn="r"/>
              <a:t>17</a:t>
            </a:fld>
            <a:endParaRPr lang="en-US" sz="1200"/>
          </a:p>
        </p:txBody>
      </p:sp>
      <p:sp>
        <p:nvSpPr>
          <p:cNvPr id="48131" name="Slide Image Placeholder 1"/>
          <p:cNvSpPr>
            <a:spLocks noGrp="1" noRot="1" noChangeAspect="1" noTextEdit="1"/>
          </p:cNvSpPr>
          <p:nvPr>
            <p:ph type="sldImg"/>
          </p:nvPr>
        </p:nvSpPr>
        <p:spPr bwMode="auto">
          <a:noFill/>
          <a:ln>
            <a:solidFill>
              <a:srgbClr val="000000"/>
            </a:solidFill>
            <a:miter lim="800000"/>
            <a:headEnd/>
            <a:tailEnd/>
          </a:ln>
        </p:spPr>
      </p:sp>
      <p:sp>
        <p:nvSpPr>
          <p:cNvPr id="4813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t>Answer: A</a:t>
            </a:r>
          </a:p>
          <a:p>
            <a:pPr eaLnBrk="1" hangingPunct="1"/>
            <a:r>
              <a:rPr lang="en-US"/>
              <a:t>Driving Question: 4</a:t>
            </a:r>
          </a:p>
          <a:p>
            <a:pPr eaLnBrk="1" hangingPunct="1"/>
            <a:endParaRPr lang="en-US"/>
          </a:p>
        </p:txBody>
      </p:sp>
      <p:sp>
        <p:nvSpPr>
          <p:cNvPr id="4813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B48F4D0-FE87-914C-A397-4DBADB2574F1}" type="slidenum">
              <a:rPr lang="en-US" sz="1200">
                <a:latin typeface="Calibri" charset="0"/>
              </a:rPr>
              <a:pPr algn="r"/>
              <a:t>17</a:t>
            </a:fld>
            <a:endParaRPr lang="en-US" sz="1200">
              <a:latin typeface="Calibri"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F50A5784-E562-D64E-A506-19F726F553BA}" type="slidenum">
              <a:rPr lang="en-US" sz="1200"/>
              <a:pPr algn="r"/>
              <a:t>18</a:t>
            </a:fld>
            <a:endParaRPr lang="en-US" sz="1200"/>
          </a:p>
        </p:txBody>
      </p:sp>
      <p:sp>
        <p:nvSpPr>
          <p:cNvPr id="50179" name="Slide Image Placeholder 1"/>
          <p:cNvSpPr>
            <a:spLocks noGrp="1" noRot="1" noChangeAspect="1" noTextEdit="1"/>
          </p:cNvSpPr>
          <p:nvPr>
            <p:ph type="sldImg"/>
          </p:nvPr>
        </p:nvSpPr>
        <p:spPr bwMode="auto">
          <a:noFill/>
          <a:ln>
            <a:solidFill>
              <a:srgbClr val="000000"/>
            </a:solidFill>
            <a:miter lim="800000"/>
            <a:headEnd/>
            <a:tailEnd/>
          </a:ln>
        </p:spPr>
      </p:sp>
      <p:sp>
        <p:nvSpPr>
          <p:cNvPr id="5018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t>Answer: B</a:t>
            </a:r>
          </a:p>
          <a:p>
            <a:pPr eaLnBrk="1" hangingPunct="1"/>
            <a:r>
              <a:rPr lang="en-US"/>
              <a:t>Driving Question: 4</a:t>
            </a:r>
          </a:p>
        </p:txBody>
      </p:sp>
      <p:sp>
        <p:nvSpPr>
          <p:cNvPr id="5018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8AF1011-C474-9C49-990C-D55994B7B581}" type="slidenum">
              <a:rPr lang="en-US" sz="1200">
                <a:latin typeface="Calibri" charset="0"/>
              </a:rPr>
              <a:pPr algn="r"/>
              <a:t>18</a:t>
            </a:fld>
            <a:endParaRPr lang="en-US" sz="1200">
              <a:latin typeface="Calibri"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0E6BA8A-2DB6-8243-B404-1EA47EE2A0EE}" type="slidenum">
              <a:rPr lang="en-US" sz="1200"/>
              <a:pPr algn="r"/>
              <a:t>19</a:t>
            </a:fld>
            <a:endParaRPr lang="en-US" sz="1200"/>
          </a:p>
        </p:txBody>
      </p:sp>
      <p:sp>
        <p:nvSpPr>
          <p:cNvPr id="52227" name="Slide Image Placeholder 1"/>
          <p:cNvSpPr>
            <a:spLocks noGrp="1" noRot="1" noChangeAspect="1" noTextEdit="1"/>
          </p:cNvSpPr>
          <p:nvPr>
            <p:ph type="sldImg"/>
          </p:nvPr>
        </p:nvSpPr>
        <p:spPr bwMode="auto">
          <a:noFill/>
          <a:ln>
            <a:solidFill>
              <a:srgbClr val="000000"/>
            </a:solidFill>
            <a:miter lim="800000"/>
            <a:headEnd/>
            <a:tailEnd/>
          </a:ln>
        </p:spPr>
      </p:sp>
      <p:sp>
        <p:nvSpPr>
          <p:cNvPr id="5222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t>Answer: E</a:t>
            </a:r>
          </a:p>
          <a:p>
            <a:pPr eaLnBrk="1" hangingPunct="1"/>
            <a:r>
              <a:rPr lang="en-US"/>
              <a:t>Driving Question: 4</a:t>
            </a:r>
          </a:p>
        </p:txBody>
      </p:sp>
      <p:sp>
        <p:nvSpPr>
          <p:cNvPr id="5222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E9DA7895-708F-9C41-B919-AAB8AD48BA98}" type="slidenum">
              <a:rPr lang="en-US" sz="1200">
                <a:latin typeface="Calibri" charset="0"/>
              </a:rPr>
              <a:pPr algn="r"/>
              <a:t>19</a:t>
            </a:fld>
            <a:endParaRPr lang="en-US" sz="1200">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FE4F7923-7510-FA4F-9D66-6556441CDE6B}" type="slidenum">
              <a:rPr lang="en-US" sz="1200"/>
              <a:pPr algn="r"/>
              <a:t>2</a:t>
            </a:fld>
            <a:endParaRPr lang="en-US" sz="1200"/>
          </a:p>
        </p:txBody>
      </p:sp>
      <p:sp>
        <p:nvSpPr>
          <p:cNvPr id="17411" name="Slide Image Placeholder 1"/>
          <p:cNvSpPr>
            <a:spLocks noGrp="1" noRot="1" noChangeAspect="1" noTextEdit="1"/>
          </p:cNvSpPr>
          <p:nvPr>
            <p:ph type="sldImg"/>
          </p:nvPr>
        </p:nvSpPr>
        <p:spPr bwMode="auto">
          <a:noFill/>
          <a:ln>
            <a:solidFill>
              <a:srgbClr val="000000"/>
            </a:solidFill>
            <a:miter lim="800000"/>
            <a:headEnd/>
            <a:tailEnd/>
          </a:ln>
        </p:spPr>
      </p:sp>
      <p:sp>
        <p:nvSpPr>
          <p:cNvPr id="1741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t>Answer: C</a:t>
            </a:r>
          </a:p>
          <a:p>
            <a:pPr eaLnBrk="1" hangingPunct="1"/>
            <a:r>
              <a:rPr lang="en-US"/>
              <a:t>Driving Question: 3</a:t>
            </a:r>
          </a:p>
        </p:txBody>
      </p:sp>
      <p:sp>
        <p:nvSpPr>
          <p:cNvPr id="1741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6A824843-B7D7-B542-89DE-AE28174107F3}" type="slidenum">
              <a:rPr lang="en-US" sz="1200">
                <a:latin typeface="Calibri" charset="0"/>
              </a:rPr>
              <a:pPr algn="r"/>
              <a:t>2</a:t>
            </a:fld>
            <a:endParaRPr lang="en-US" sz="1200">
              <a:latin typeface="Calibri"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5BDDD827-D66C-6B4F-B857-5B7DC15B64F6}" type="slidenum">
              <a:rPr lang="en-US" sz="1200"/>
              <a:pPr algn="r"/>
              <a:t>20</a:t>
            </a:fld>
            <a:endParaRPr lang="en-US" sz="1200"/>
          </a:p>
        </p:txBody>
      </p:sp>
      <p:sp>
        <p:nvSpPr>
          <p:cNvPr id="54275" name="Slide Image Placeholder 1"/>
          <p:cNvSpPr>
            <a:spLocks noGrp="1" noRot="1" noChangeAspect="1" noTextEdit="1"/>
          </p:cNvSpPr>
          <p:nvPr>
            <p:ph type="sldImg"/>
          </p:nvPr>
        </p:nvSpPr>
        <p:spPr bwMode="auto">
          <a:noFill/>
          <a:ln>
            <a:solidFill>
              <a:srgbClr val="000000"/>
            </a:solidFill>
            <a:miter lim="800000"/>
            <a:headEnd/>
            <a:tailEnd/>
          </a:ln>
        </p:spPr>
      </p:sp>
      <p:sp>
        <p:nvSpPr>
          <p:cNvPr id="5427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t>Answer: D</a:t>
            </a:r>
          </a:p>
          <a:p>
            <a:pPr eaLnBrk="1" hangingPunct="1"/>
            <a:r>
              <a:rPr lang="en-US"/>
              <a:t>Driving Question: 4</a:t>
            </a:r>
          </a:p>
        </p:txBody>
      </p:sp>
      <p:sp>
        <p:nvSpPr>
          <p:cNvPr id="5427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D36CFA90-CB25-DD46-96FE-6445C6B235F3}" type="slidenum">
              <a:rPr lang="en-US" sz="1200">
                <a:latin typeface="Calibri" charset="0"/>
              </a:rPr>
              <a:pPr algn="r"/>
              <a:t>20</a:t>
            </a:fld>
            <a:endParaRPr lang="en-US" sz="1200">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8B08AB7-19B1-4F49-95FF-269534CA5897}" type="slidenum">
              <a:rPr lang="en-US" sz="1200"/>
              <a:pPr algn="r"/>
              <a:t>3</a:t>
            </a:fld>
            <a:endParaRPr lang="en-US" sz="1200"/>
          </a:p>
        </p:txBody>
      </p:sp>
      <p:sp>
        <p:nvSpPr>
          <p:cNvPr id="19459" name="Slide Image Placeholder 1"/>
          <p:cNvSpPr>
            <a:spLocks noGrp="1" noRot="1" noChangeAspect="1" noTextEdit="1"/>
          </p:cNvSpPr>
          <p:nvPr>
            <p:ph type="sldImg"/>
          </p:nvPr>
        </p:nvSpPr>
        <p:spPr bwMode="auto">
          <a:noFill/>
          <a:ln>
            <a:solidFill>
              <a:srgbClr val="000000"/>
            </a:solidFill>
            <a:miter lim="800000"/>
            <a:headEnd/>
            <a:tailEnd/>
          </a:ln>
        </p:spPr>
      </p:sp>
      <p:sp>
        <p:nvSpPr>
          <p:cNvPr id="1946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t>Answer: D</a:t>
            </a:r>
          </a:p>
          <a:p>
            <a:pPr eaLnBrk="1" hangingPunct="1"/>
            <a:r>
              <a:rPr lang="en-US"/>
              <a:t>Driving Question: 1</a:t>
            </a:r>
          </a:p>
        </p:txBody>
      </p:sp>
      <p:sp>
        <p:nvSpPr>
          <p:cNvPr id="1946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E4B4BA2B-F290-694C-8E87-5D975CD8770A}" type="slidenum">
              <a:rPr lang="en-US" sz="1200">
                <a:latin typeface="Calibri" charset="0"/>
              </a:rPr>
              <a:pPr algn="r"/>
              <a:t>3</a:t>
            </a:fld>
            <a:endParaRPr lang="en-US" sz="1200">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65E5D94-6215-9F45-B2B6-C0885F693B22}" type="slidenum">
              <a:rPr lang="en-US" sz="1200"/>
              <a:pPr algn="r"/>
              <a:t>4</a:t>
            </a:fld>
            <a:endParaRPr lang="en-US" sz="1200"/>
          </a:p>
        </p:txBody>
      </p:sp>
      <p:sp>
        <p:nvSpPr>
          <p:cNvPr id="21507" name="Slide Image Placeholder 1"/>
          <p:cNvSpPr>
            <a:spLocks noGrp="1" noRot="1" noChangeAspect="1" noTextEdit="1"/>
          </p:cNvSpPr>
          <p:nvPr>
            <p:ph type="sldImg"/>
          </p:nvPr>
        </p:nvSpPr>
        <p:spPr bwMode="auto">
          <a:noFill/>
          <a:ln>
            <a:solidFill>
              <a:srgbClr val="000000"/>
            </a:solidFill>
            <a:miter lim="800000"/>
            <a:headEnd/>
            <a:tailEnd/>
          </a:ln>
        </p:spPr>
      </p:sp>
      <p:sp>
        <p:nvSpPr>
          <p:cNvPr id="2150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a:t>Answer: B</a:t>
            </a:r>
          </a:p>
          <a:p>
            <a:pPr eaLnBrk="1" hangingPunct="1"/>
            <a:r>
              <a:rPr lang="en-US" dirty="0"/>
              <a:t>Driving Question: </a:t>
            </a:r>
            <a:r>
              <a:rPr lang="en-US" dirty="0" smtClean="0"/>
              <a:t>1</a:t>
            </a:r>
            <a:endParaRPr lang="en-US" dirty="0"/>
          </a:p>
        </p:txBody>
      </p:sp>
      <p:sp>
        <p:nvSpPr>
          <p:cNvPr id="2150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B7C0D981-9C69-A743-8B9C-0D553E4AD6E7}" type="slidenum">
              <a:rPr lang="en-US" sz="1200">
                <a:latin typeface="Calibri" charset="0"/>
              </a:rPr>
              <a:pPr algn="r"/>
              <a:t>4</a:t>
            </a:fld>
            <a:endParaRPr lang="en-US" sz="1200">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F534093E-C15A-6444-829F-50782EA2D937}" type="slidenum">
              <a:rPr lang="en-US" sz="1200"/>
              <a:pPr algn="r"/>
              <a:t>5</a:t>
            </a:fld>
            <a:endParaRPr lang="en-US" sz="1200"/>
          </a:p>
        </p:txBody>
      </p:sp>
      <p:sp>
        <p:nvSpPr>
          <p:cNvPr id="23555" name="Slide Image Placeholder 1"/>
          <p:cNvSpPr>
            <a:spLocks noGrp="1" noRot="1" noChangeAspect="1" noTextEdit="1"/>
          </p:cNvSpPr>
          <p:nvPr>
            <p:ph type="sldImg"/>
          </p:nvPr>
        </p:nvSpPr>
        <p:spPr bwMode="auto">
          <a:noFill/>
          <a:ln>
            <a:solidFill>
              <a:srgbClr val="000000"/>
            </a:solidFill>
            <a:miter lim="800000"/>
            <a:headEnd/>
            <a:tailEnd/>
          </a:ln>
        </p:spPr>
      </p:sp>
      <p:sp>
        <p:nvSpPr>
          <p:cNvPr id="2355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t>Answer: A</a:t>
            </a:r>
          </a:p>
          <a:p>
            <a:pPr eaLnBrk="1" hangingPunct="1"/>
            <a:r>
              <a:rPr lang="en-US"/>
              <a:t>Driving Question: 1</a:t>
            </a:r>
          </a:p>
        </p:txBody>
      </p:sp>
      <p:sp>
        <p:nvSpPr>
          <p:cNvPr id="2355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03057AB-DC0D-2E44-AFDF-BD83220D7A7B}" type="slidenum">
              <a:rPr lang="en-US" sz="1200">
                <a:latin typeface="Calibri" charset="0"/>
              </a:rPr>
              <a:pPr algn="r"/>
              <a:t>5</a:t>
            </a:fld>
            <a:endParaRPr lang="en-US" sz="1200">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F89E3EEC-6217-7440-92AA-3D4CE6698B2C}" type="slidenum">
              <a:rPr lang="en-US" sz="1200"/>
              <a:pPr algn="r"/>
              <a:t>6</a:t>
            </a:fld>
            <a:endParaRPr lang="en-US" sz="1200"/>
          </a:p>
        </p:txBody>
      </p:sp>
      <p:sp>
        <p:nvSpPr>
          <p:cNvPr id="25603" name="Slide Image Placeholder 1"/>
          <p:cNvSpPr>
            <a:spLocks noGrp="1" noRot="1" noChangeAspect="1" noTextEdit="1"/>
          </p:cNvSpPr>
          <p:nvPr>
            <p:ph type="sldImg"/>
          </p:nvPr>
        </p:nvSpPr>
        <p:spPr bwMode="auto">
          <a:noFill/>
          <a:ln>
            <a:solidFill>
              <a:srgbClr val="000000"/>
            </a:solidFill>
            <a:miter lim="800000"/>
            <a:headEnd/>
            <a:tailEnd/>
          </a:ln>
        </p:spPr>
      </p:sp>
      <p:sp>
        <p:nvSpPr>
          <p:cNvPr id="2560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a:t>Answer: A</a:t>
            </a:r>
          </a:p>
          <a:p>
            <a:pPr eaLnBrk="1" hangingPunct="1"/>
            <a:r>
              <a:rPr lang="en-US" dirty="0"/>
              <a:t>Driving Question: </a:t>
            </a:r>
            <a:r>
              <a:rPr lang="en-US" dirty="0" smtClean="0"/>
              <a:t>2</a:t>
            </a:r>
            <a:endParaRPr lang="en-US" dirty="0"/>
          </a:p>
        </p:txBody>
      </p:sp>
      <p:sp>
        <p:nvSpPr>
          <p:cNvPr id="2560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27690508-148C-454A-A7AA-CAA5120E890C}" type="slidenum">
              <a:rPr lang="en-US" sz="1200">
                <a:latin typeface="Calibri" charset="0"/>
              </a:rPr>
              <a:pPr algn="r"/>
              <a:t>6</a:t>
            </a:fld>
            <a:endParaRPr lang="en-US" sz="1200">
              <a:latin typeface="Calibr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9984ABC6-B8B4-A24C-AF1A-4636FE1D8DB2}" type="slidenum">
              <a:rPr lang="en-US" sz="1200"/>
              <a:pPr algn="r"/>
              <a:t>7</a:t>
            </a:fld>
            <a:endParaRPr lang="en-US" sz="1200"/>
          </a:p>
        </p:txBody>
      </p:sp>
      <p:sp>
        <p:nvSpPr>
          <p:cNvPr id="27651" name="Slide Image Placeholder 1"/>
          <p:cNvSpPr>
            <a:spLocks noGrp="1" noRot="1" noChangeAspect="1" noTextEdit="1"/>
          </p:cNvSpPr>
          <p:nvPr>
            <p:ph type="sldImg"/>
          </p:nvPr>
        </p:nvSpPr>
        <p:spPr bwMode="auto">
          <a:noFill/>
          <a:ln>
            <a:solidFill>
              <a:srgbClr val="000000"/>
            </a:solidFill>
            <a:miter lim="800000"/>
            <a:headEnd/>
            <a:tailEnd/>
          </a:ln>
        </p:spPr>
      </p:sp>
      <p:sp>
        <p:nvSpPr>
          <p:cNvPr id="2765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t>Answer: E</a:t>
            </a:r>
          </a:p>
          <a:p>
            <a:pPr eaLnBrk="1" hangingPunct="1"/>
            <a:r>
              <a:rPr lang="en-US"/>
              <a:t>Driving Question: 2</a:t>
            </a:r>
          </a:p>
        </p:txBody>
      </p:sp>
      <p:sp>
        <p:nvSpPr>
          <p:cNvPr id="2765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5BEC075-1F52-B94C-8C79-F67768E67EF1}" type="slidenum">
              <a:rPr lang="en-US" sz="1200">
                <a:latin typeface="Calibri" charset="0"/>
              </a:rPr>
              <a:pPr algn="r"/>
              <a:t>7</a:t>
            </a:fld>
            <a:endParaRPr lang="en-US" sz="1200">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4856FB29-DE01-6849-9A03-608DCDC3667A}" type="slidenum">
              <a:rPr lang="en-US" sz="1200"/>
              <a:pPr algn="r"/>
              <a:t>8</a:t>
            </a:fld>
            <a:endParaRPr lang="en-US" sz="1200"/>
          </a:p>
        </p:txBody>
      </p:sp>
      <p:sp>
        <p:nvSpPr>
          <p:cNvPr id="29699" name="Slide Image Placeholder 1"/>
          <p:cNvSpPr>
            <a:spLocks noGrp="1" noRot="1" noChangeAspect="1" noTextEdit="1"/>
          </p:cNvSpPr>
          <p:nvPr>
            <p:ph type="sldImg"/>
          </p:nvPr>
        </p:nvSpPr>
        <p:spPr bwMode="auto">
          <a:noFill/>
          <a:ln>
            <a:solidFill>
              <a:srgbClr val="000000"/>
            </a:solidFill>
            <a:miter lim="800000"/>
            <a:headEnd/>
            <a:tailEnd/>
          </a:ln>
        </p:spPr>
      </p:sp>
      <p:sp>
        <p:nvSpPr>
          <p:cNvPr id="2970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t>Answer: A</a:t>
            </a:r>
          </a:p>
          <a:p>
            <a:pPr eaLnBrk="1" hangingPunct="1"/>
            <a:r>
              <a:rPr lang="en-US"/>
              <a:t>Driving Question: 2</a:t>
            </a:r>
          </a:p>
        </p:txBody>
      </p:sp>
      <p:sp>
        <p:nvSpPr>
          <p:cNvPr id="2970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BC17C9D5-7B9E-F44D-8632-FE99FDF2C15A}" type="slidenum">
              <a:rPr lang="en-US" sz="1200">
                <a:latin typeface="Calibri" charset="0"/>
              </a:rPr>
              <a:pPr algn="r"/>
              <a:t>8</a:t>
            </a:fld>
            <a:endParaRPr lang="en-US" sz="1200">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EF6135B0-8697-494C-AACE-FADA67719149}" type="slidenum">
              <a:rPr lang="en-US" sz="1200"/>
              <a:pPr algn="r"/>
              <a:t>9</a:t>
            </a:fld>
            <a:endParaRPr lang="en-US" sz="1200"/>
          </a:p>
        </p:txBody>
      </p:sp>
      <p:sp>
        <p:nvSpPr>
          <p:cNvPr id="31747" name="Slide Image Placeholder 1"/>
          <p:cNvSpPr>
            <a:spLocks noGrp="1" noRot="1" noChangeAspect="1" noTextEdit="1"/>
          </p:cNvSpPr>
          <p:nvPr>
            <p:ph type="sldImg"/>
          </p:nvPr>
        </p:nvSpPr>
        <p:spPr bwMode="auto">
          <a:noFill/>
          <a:ln>
            <a:solidFill>
              <a:srgbClr val="000000"/>
            </a:solidFill>
            <a:miter lim="800000"/>
            <a:headEnd/>
            <a:tailEnd/>
          </a:ln>
        </p:spPr>
      </p:sp>
      <p:sp>
        <p:nvSpPr>
          <p:cNvPr id="3174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t>Answer: A</a:t>
            </a:r>
          </a:p>
          <a:p>
            <a:pPr eaLnBrk="1" hangingPunct="1"/>
            <a:r>
              <a:rPr lang="en-US"/>
              <a:t>Driving Question: 2</a:t>
            </a:r>
          </a:p>
        </p:txBody>
      </p:sp>
      <p:sp>
        <p:nvSpPr>
          <p:cNvPr id="3174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510649D5-9360-7745-9071-C90EEB5A9697}" type="slidenum">
              <a:rPr lang="en-US" sz="1200">
                <a:latin typeface="Calibri" charset="0"/>
              </a:rPr>
              <a:pPr algn="r"/>
              <a:t>9</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F4E6EA5-1145-8947-A8CD-356D3F70808B}" type="datetime1">
              <a:rPr lang="en-US"/>
              <a:pPr>
                <a:defRPr/>
              </a:pPr>
              <a:t>4/28/2014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BC2E00-3497-8348-AF0D-1A6E0DBE451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3B07539-BD23-E24C-8D60-79709D3CCD9A}" type="datetime1">
              <a:rPr lang="en-US"/>
              <a:pPr>
                <a:defRPr/>
              </a:pPr>
              <a:t>4/28/2014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872AC3-E8EA-3140-8661-FF348C70093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ADAF3DD-CF2A-3848-B9D1-BD33DD870064}" type="datetime1">
              <a:rPr lang="en-US"/>
              <a:pPr>
                <a:defRPr/>
              </a:pPr>
              <a:t>4/28/2014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45BE609-4C5E-784A-93A8-15DD6D56B3D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3AC30A9-4B45-D044-A8F4-FB3B401A40FF}" type="datetime1">
              <a:rPr lang="en-US"/>
              <a:pPr>
                <a:defRPr/>
              </a:pPr>
              <a:t>4/28/2014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062F872-4E48-404C-8339-243E73E9BA2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B0AFD53-DA79-5746-A622-B77E97B4B895}" type="datetime1">
              <a:rPr lang="en-US"/>
              <a:pPr>
                <a:defRPr/>
              </a:pPr>
              <a:t>4/28/2014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1320A9-A6AE-BB4F-94FB-2A93F48B241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59098D9-DBA4-6D41-A53A-568B75AC4A0D}" type="datetime1">
              <a:rPr lang="en-US"/>
              <a:pPr>
                <a:defRPr/>
              </a:pPr>
              <a:t>4/28/2014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0598049-DEC9-0B40-AD5A-A437368A4F4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824371E-F335-6E49-AB66-8BDE11BBF0EF}" type="datetime1">
              <a:rPr lang="en-US"/>
              <a:pPr>
                <a:defRPr/>
              </a:pPr>
              <a:t>4/28/2014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4B9FE21-27CD-9649-A13B-1EDF55CE134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1C46926-7501-C74B-BE33-1BD48A309C8D}" type="datetime1">
              <a:rPr lang="en-US"/>
              <a:pPr>
                <a:defRPr/>
              </a:pPr>
              <a:t>4/28/2014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0DBEE5F-5EF9-B747-9B22-83B0D9A7A90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068075B-E06F-0F45-9162-136E38505143}" type="datetime1">
              <a:rPr lang="en-US"/>
              <a:pPr>
                <a:defRPr/>
              </a:pPr>
              <a:t>4/28/2014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55241FC-D64D-234C-AE0F-4C7080B3C74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3C60C1C-0476-2945-9E63-AC4DF6E101E4}" type="datetime1">
              <a:rPr lang="en-US"/>
              <a:pPr>
                <a:defRPr/>
              </a:pPr>
              <a:t>4/28/2014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8C564BA-352D-BF41-9B48-B2AC056DD1C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2E7AA68-0DCC-6342-9C6A-9EF4A8CB4693}" type="datetime1">
              <a:rPr lang="en-US"/>
              <a:pPr>
                <a:defRPr/>
              </a:pPr>
              <a:t>4/28/2014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9DF313B-32B8-9F42-8731-E269FA33F45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pPr>
              <a:defRPr/>
            </a:pPr>
            <a:fld id="{54E1F437-F18E-D64D-BCB0-5CEAEDF8C51E}" type="datetime1">
              <a:rPr lang="en-US"/>
              <a:pPr>
                <a:defRPr/>
              </a:pPr>
              <a:t>4/28/2014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74D6A712-6DE0-9E4D-AEBE-A361542919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notesSlide" Target="../notesSlides/notesSlide14.xml"/><Relationship Id="rId4"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notesSlide" Target="../notesSlides/notesSlide15.xml"/><Relationship Id="rId4"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notesSlide" Target="../notesSlides/notesSlide16.xml"/><Relationship Id="rId4"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image" Target="../media/image1.jpeg"/><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image" Target="../media/image2.jpeg"/><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685800" y="1600200"/>
            <a:ext cx="7772400" cy="3581400"/>
          </a:xfrm>
        </p:spPr>
        <p:txBody>
          <a:bodyPr/>
          <a:lstStyle/>
          <a:p>
            <a:pPr eaLnBrk="1" hangingPunct="1"/>
            <a:r>
              <a:rPr lang="en-US" sz="6000" b="1"/>
              <a:t/>
            </a:r>
            <a:br>
              <a:rPr lang="en-US" sz="6000" b="1"/>
            </a:br>
            <a:r>
              <a:rPr lang="en-US" sz="6000" b="1" i="1"/>
              <a:t>Biology for a Changing World, 2e </a:t>
            </a:r>
            <a:r>
              <a:rPr lang="en-US" sz="6000" b="1"/>
              <a:t/>
            </a:r>
            <a:br>
              <a:rPr lang="en-US" sz="6000" b="1"/>
            </a:br>
            <a:r>
              <a:rPr lang="en-US" sz="6000" b="1"/>
              <a:t/>
            </a:r>
            <a:br>
              <a:rPr lang="en-US" sz="6000" b="1"/>
            </a:br>
            <a:r>
              <a:rPr lang="en-US" sz="6000"/>
              <a:t>Clicker Questions </a:t>
            </a:r>
            <a:br>
              <a:rPr lang="en-US" sz="6000"/>
            </a:br>
            <a:r>
              <a:rPr lang="en-US" sz="6000"/>
              <a:t/>
            </a:r>
            <a:br>
              <a:rPr lang="en-US" sz="6000"/>
            </a:br>
            <a:r>
              <a:rPr lang="en-US" sz="6000"/>
              <a:t>Chapter 15</a:t>
            </a:r>
            <a:r>
              <a:rPr lang="en-US" b="1"/>
              <a:t/>
            </a:r>
            <a:br>
              <a:rPr lang="en-US" b="1"/>
            </a:br>
            <a:r>
              <a:rPr lang="en-US"/>
              <a:t/>
            </a:r>
            <a:br>
              <a:rPr lang="en-US"/>
            </a:b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PQuestion"/>
          <p:cNvSpPr>
            <a:spLocks noGrp="1"/>
          </p:cNvSpPr>
          <p:nvPr>
            <p:ph type="title" idx="4294967295"/>
          </p:nvPr>
        </p:nvSpPr>
        <p:spPr>
          <a:xfrm>
            <a:off x="381000" y="381000"/>
            <a:ext cx="8458200" cy="1905000"/>
          </a:xfrm>
        </p:spPr>
        <p:txBody>
          <a:bodyPr/>
          <a:lstStyle/>
          <a:p>
            <a:pPr algn="l" eaLnBrk="1" hangingPunct="1"/>
            <a:r>
              <a:rPr lang="en-US" sz="4000"/>
              <a:t>Inbreeding tends to</a:t>
            </a:r>
            <a:endParaRPr lang="en-US" sz="3200"/>
          </a:p>
        </p:txBody>
      </p:sp>
      <p:sp>
        <p:nvSpPr>
          <p:cNvPr id="32771" name="TPAnswers"/>
          <p:cNvSpPr>
            <a:spLocks noGrp="1"/>
          </p:cNvSpPr>
          <p:nvPr>
            <p:ph type="body" idx="4294967295"/>
            <p:custDataLst>
              <p:tags r:id="rId2"/>
            </p:custDataLst>
          </p:nvPr>
        </p:nvSpPr>
        <p:spPr>
          <a:xfrm>
            <a:off x="630238" y="1898650"/>
            <a:ext cx="7772400" cy="4702175"/>
          </a:xfrm>
        </p:spPr>
        <p:txBody>
          <a:bodyPr/>
          <a:lstStyle/>
          <a:p>
            <a:pPr marL="609600" indent="-609600" eaLnBrk="1" hangingPunct="1">
              <a:spcBef>
                <a:spcPct val="40000"/>
              </a:spcBef>
              <a:buFontTx/>
              <a:buNone/>
            </a:pPr>
            <a:endParaRPr lang="en-US" sz="2800">
              <a:latin typeface="Tahoma" charset="0"/>
            </a:endParaRPr>
          </a:p>
          <a:p>
            <a:pPr marL="609600" indent="-609600" eaLnBrk="1" hangingPunct="1">
              <a:spcBef>
                <a:spcPct val="40000"/>
              </a:spcBef>
              <a:buFont typeface="Calibri" charset="0"/>
              <a:buAutoNum type="alphaUcPeriod"/>
            </a:pPr>
            <a:r>
              <a:rPr lang="en-US" sz="2800" b="1">
                <a:solidFill>
                  <a:srgbClr val="FF0000"/>
                </a:solidFill>
              </a:rPr>
              <a:t>increase the proportion of homozygous individuals.</a:t>
            </a:r>
          </a:p>
          <a:p>
            <a:pPr marL="609600" indent="-609600" eaLnBrk="1" hangingPunct="1">
              <a:spcBef>
                <a:spcPct val="40000"/>
              </a:spcBef>
              <a:buFont typeface="Calibri" charset="0"/>
              <a:buAutoNum type="alphaUcPeriod"/>
            </a:pPr>
            <a:r>
              <a:rPr lang="en-US" sz="2800"/>
              <a:t>decrease the frequency of recessive alleles.</a:t>
            </a:r>
          </a:p>
          <a:p>
            <a:pPr marL="609600" indent="-609600" eaLnBrk="1" hangingPunct="1">
              <a:spcBef>
                <a:spcPct val="40000"/>
              </a:spcBef>
              <a:buFont typeface="Calibri" charset="0"/>
              <a:buAutoNum type="alphaUcPeriod"/>
            </a:pPr>
            <a:r>
              <a:rPr lang="en-US" sz="2800"/>
              <a:t>increase the frequency of recessive alleles.</a:t>
            </a:r>
          </a:p>
          <a:p>
            <a:pPr marL="609600" indent="-609600" eaLnBrk="1" hangingPunct="1">
              <a:spcBef>
                <a:spcPct val="40000"/>
              </a:spcBef>
              <a:buFont typeface="Calibri" charset="0"/>
              <a:buAutoNum type="alphaUcPeriod"/>
            </a:pPr>
            <a:r>
              <a:rPr lang="en-US" sz="2800"/>
              <a:t>Both A and B.</a:t>
            </a:r>
          </a:p>
          <a:p>
            <a:pPr marL="609600" indent="-609600" eaLnBrk="1" hangingPunct="1">
              <a:spcBef>
                <a:spcPct val="40000"/>
              </a:spcBef>
              <a:buFont typeface="Calibri" charset="0"/>
              <a:buAutoNum type="alphaUcPeriod"/>
            </a:pPr>
            <a:r>
              <a:rPr lang="en-US" sz="2800"/>
              <a:t>Both A and C.</a:t>
            </a: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PQuestion"/>
          <p:cNvSpPr>
            <a:spLocks noGrp="1"/>
          </p:cNvSpPr>
          <p:nvPr>
            <p:ph type="title" idx="4294967295"/>
          </p:nvPr>
        </p:nvSpPr>
        <p:spPr>
          <a:xfrm>
            <a:off x="381000" y="381000"/>
            <a:ext cx="8458200" cy="1905000"/>
          </a:xfrm>
        </p:spPr>
        <p:txBody>
          <a:bodyPr/>
          <a:lstStyle/>
          <a:p>
            <a:pPr algn="l" eaLnBrk="1" hangingPunct="1">
              <a:defRPr/>
            </a:pPr>
            <a:r>
              <a:rPr lang="en-US" altLang="en-US" sz="3600" dirty="0" smtClean="0">
                <a:latin typeface="+mn-lt"/>
                <a:ea typeface="+mj-ea"/>
                <a:cs typeface="+mj-cs"/>
              </a:rPr>
              <a:t>When mice from one population breed with other mice from a second population, this is an example of</a:t>
            </a:r>
          </a:p>
        </p:txBody>
      </p:sp>
      <p:sp>
        <p:nvSpPr>
          <p:cNvPr id="34819" name="TPAnswers"/>
          <p:cNvSpPr>
            <a:spLocks noGrp="1"/>
          </p:cNvSpPr>
          <p:nvPr>
            <p:ph type="body" idx="4294967295"/>
            <p:custDataLst>
              <p:tags r:id="rId2"/>
            </p:custDataLst>
          </p:nvPr>
        </p:nvSpPr>
        <p:spPr>
          <a:xfrm>
            <a:off x="630238" y="1898650"/>
            <a:ext cx="7772400" cy="4702175"/>
          </a:xfrm>
        </p:spPr>
        <p:txBody>
          <a:bodyPr/>
          <a:lstStyle/>
          <a:p>
            <a:pPr marL="609600" indent="-609600" eaLnBrk="1" hangingPunct="1">
              <a:spcBef>
                <a:spcPct val="40000"/>
              </a:spcBef>
              <a:buFontTx/>
              <a:buNone/>
            </a:pPr>
            <a:endParaRPr lang="en-US">
              <a:latin typeface="Tahoma" charset="0"/>
            </a:endParaRPr>
          </a:p>
          <a:p>
            <a:pPr marL="609600" indent="-609600" eaLnBrk="1" hangingPunct="1">
              <a:spcBef>
                <a:spcPct val="40000"/>
              </a:spcBef>
              <a:buFont typeface="Calibri" charset="0"/>
              <a:buAutoNum type="alphaUcPeriod"/>
            </a:pPr>
            <a:r>
              <a:rPr lang="en-US"/>
              <a:t>adaptive evolution.</a:t>
            </a:r>
          </a:p>
          <a:p>
            <a:pPr marL="609600" indent="-609600" eaLnBrk="1" hangingPunct="1">
              <a:spcBef>
                <a:spcPct val="40000"/>
              </a:spcBef>
              <a:buFont typeface="Calibri" charset="0"/>
              <a:buAutoNum type="alphaUcPeriod"/>
            </a:pPr>
            <a:r>
              <a:rPr lang="en-US" b="1">
                <a:solidFill>
                  <a:srgbClr val="FF0000"/>
                </a:solidFill>
              </a:rPr>
              <a:t>gene flow.</a:t>
            </a:r>
          </a:p>
          <a:p>
            <a:pPr marL="609600" indent="-609600" eaLnBrk="1" hangingPunct="1">
              <a:spcBef>
                <a:spcPct val="40000"/>
              </a:spcBef>
              <a:buFont typeface="Calibri" charset="0"/>
              <a:buAutoNum type="alphaUcPeriod"/>
            </a:pPr>
            <a:r>
              <a:rPr lang="en-US"/>
              <a:t>heterozygosity.</a:t>
            </a:r>
          </a:p>
          <a:p>
            <a:pPr marL="609600" indent="-609600" eaLnBrk="1" hangingPunct="1">
              <a:spcBef>
                <a:spcPct val="40000"/>
              </a:spcBef>
              <a:buFont typeface="Calibri" charset="0"/>
              <a:buAutoNum type="alphaUcPeriod"/>
            </a:pPr>
            <a:r>
              <a:rPr lang="en-US"/>
              <a:t>the founder effect.</a:t>
            </a:r>
          </a:p>
          <a:p>
            <a:pPr marL="609600" indent="-609600" eaLnBrk="1" hangingPunct="1">
              <a:spcBef>
                <a:spcPct val="40000"/>
              </a:spcBef>
              <a:buFont typeface="Calibri" charset="0"/>
              <a:buAutoNum type="alphaUcPeriod"/>
            </a:pPr>
            <a:r>
              <a:rPr lang="en-US"/>
              <a:t>inbreeding.</a:t>
            </a: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PQuestion"/>
          <p:cNvSpPr>
            <a:spLocks noGrp="1"/>
          </p:cNvSpPr>
          <p:nvPr>
            <p:ph type="title" idx="4294967295"/>
          </p:nvPr>
        </p:nvSpPr>
        <p:spPr>
          <a:xfrm>
            <a:off x="381000" y="192088"/>
            <a:ext cx="8458200" cy="1360487"/>
          </a:xfrm>
        </p:spPr>
        <p:txBody>
          <a:bodyPr/>
          <a:lstStyle/>
          <a:p>
            <a:pPr algn="l" eaLnBrk="1" hangingPunct="1"/>
            <a:r>
              <a:rPr lang="en-US" sz="4000"/>
              <a:t>Which population will be in Hardy-Weinberg equilibrium?</a:t>
            </a:r>
            <a:endParaRPr lang="en-US" sz="3200"/>
          </a:p>
        </p:txBody>
      </p:sp>
      <p:sp>
        <p:nvSpPr>
          <p:cNvPr id="36867" name="TPAnswers"/>
          <p:cNvSpPr>
            <a:spLocks noGrp="1"/>
          </p:cNvSpPr>
          <p:nvPr>
            <p:ph type="body" idx="4294967295"/>
            <p:custDataLst>
              <p:tags r:id="rId2"/>
            </p:custDataLst>
          </p:nvPr>
        </p:nvSpPr>
        <p:spPr>
          <a:xfrm>
            <a:off x="601663" y="1709738"/>
            <a:ext cx="7772400" cy="4310062"/>
          </a:xfrm>
        </p:spPr>
        <p:txBody>
          <a:bodyPr/>
          <a:lstStyle/>
          <a:p>
            <a:pPr marL="609600" indent="-609600" eaLnBrk="1" hangingPunct="1">
              <a:spcBef>
                <a:spcPct val="40000"/>
              </a:spcBef>
              <a:buFont typeface="Calibri" charset="0"/>
              <a:buAutoNum type="alphaUcPeriod"/>
            </a:pPr>
            <a:r>
              <a:rPr lang="en-US" sz="2800"/>
              <a:t>a population in which mates are chosen based on their fur color</a:t>
            </a:r>
          </a:p>
          <a:p>
            <a:pPr marL="609600" indent="-609600" eaLnBrk="1" hangingPunct="1">
              <a:spcBef>
                <a:spcPct val="40000"/>
              </a:spcBef>
              <a:buFont typeface="Calibri" charset="0"/>
              <a:buAutoNum type="alphaUcPeriod"/>
            </a:pPr>
            <a:r>
              <a:rPr lang="en-US" sz="2800"/>
              <a:t>a population in which individuals with black fur survive and breed more often than individuals with white fur</a:t>
            </a:r>
          </a:p>
          <a:p>
            <a:pPr marL="609600" indent="-609600" eaLnBrk="1" hangingPunct="1">
              <a:spcBef>
                <a:spcPct val="40000"/>
              </a:spcBef>
              <a:buFont typeface="Calibri" charset="0"/>
              <a:buAutoNum type="alphaUcPeriod"/>
            </a:pPr>
            <a:r>
              <a:rPr lang="en-US" sz="2800"/>
              <a:t>a population undergoing a bottleneck effect</a:t>
            </a:r>
          </a:p>
          <a:p>
            <a:pPr marL="609600" indent="-609600" eaLnBrk="1" hangingPunct="1">
              <a:spcBef>
                <a:spcPct val="40000"/>
              </a:spcBef>
              <a:buFont typeface="Calibri" charset="0"/>
              <a:buAutoNum type="alphaUcPeriod"/>
            </a:pPr>
            <a:r>
              <a:rPr lang="en-US" sz="2800"/>
              <a:t>a population undergoing genetic drift</a:t>
            </a:r>
          </a:p>
          <a:p>
            <a:pPr marL="609600" indent="-609600" eaLnBrk="1" hangingPunct="1">
              <a:spcBef>
                <a:spcPct val="40000"/>
              </a:spcBef>
              <a:buFont typeface="Calibri" charset="0"/>
              <a:buAutoNum type="alphaUcPeriod"/>
            </a:pPr>
            <a:r>
              <a:rPr lang="en-US" sz="2800" b="1">
                <a:solidFill>
                  <a:srgbClr val="FF0000"/>
                </a:solidFill>
              </a:rPr>
              <a:t>No population is ever in perfect Hardy-Weinberg equilibrium.</a:t>
            </a: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PQuestion"/>
          <p:cNvSpPr>
            <a:spLocks noGrp="1"/>
          </p:cNvSpPr>
          <p:nvPr>
            <p:ph type="title" idx="4294967295"/>
          </p:nvPr>
        </p:nvSpPr>
        <p:spPr>
          <a:xfrm>
            <a:off x="411163" y="477838"/>
            <a:ext cx="8458200" cy="1858962"/>
          </a:xfrm>
        </p:spPr>
        <p:txBody>
          <a:bodyPr/>
          <a:lstStyle/>
          <a:p>
            <a:pPr algn="l" eaLnBrk="1" hangingPunct="1">
              <a:defRPr/>
            </a:pPr>
            <a:r>
              <a:rPr lang="en-US" altLang="en-US" sz="2800" dirty="0" smtClean="0">
                <a:latin typeface="+mn-lt"/>
                <a:ea typeface="+mj-ea"/>
                <a:cs typeface="+mj-cs"/>
              </a:rPr>
              <a:t>If a recessive disease affects 1 out of 10,000 people, using the Hardy-Weinberg equilibrium equation, what is the approximate expected frequency of carriers for this disease in the human population?</a:t>
            </a:r>
            <a:r>
              <a:rPr lang="en-US" altLang="en-US" sz="3200" dirty="0" smtClean="0">
                <a:latin typeface="+mn-lt"/>
                <a:ea typeface="+mj-ea"/>
                <a:cs typeface="+mj-cs"/>
              </a:rPr>
              <a:t> </a:t>
            </a:r>
          </a:p>
        </p:txBody>
      </p:sp>
      <p:sp>
        <p:nvSpPr>
          <p:cNvPr id="38915" name="TPAnswers"/>
          <p:cNvSpPr>
            <a:spLocks noGrp="1"/>
          </p:cNvSpPr>
          <p:nvPr>
            <p:ph type="body" idx="4294967295"/>
            <p:custDataLst>
              <p:tags r:id="rId2"/>
            </p:custDataLst>
          </p:nvPr>
        </p:nvSpPr>
        <p:spPr>
          <a:xfrm>
            <a:off x="585788" y="2452688"/>
            <a:ext cx="7772400" cy="4260850"/>
          </a:xfrm>
        </p:spPr>
        <p:txBody>
          <a:bodyPr/>
          <a:lstStyle/>
          <a:p>
            <a:pPr marL="609600" indent="-609600" eaLnBrk="1" hangingPunct="1">
              <a:spcBef>
                <a:spcPct val="40000"/>
              </a:spcBef>
              <a:buFontTx/>
              <a:buNone/>
              <a:tabLst>
                <a:tab pos="3425825" algn="l"/>
              </a:tabLst>
            </a:pPr>
            <a:endParaRPr lang="en-US">
              <a:latin typeface="Tahoma" charset="0"/>
            </a:endParaRPr>
          </a:p>
          <a:p>
            <a:pPr marL="609600" indent="-609600" eaLnBrk="1" hangingPunct="1">
              <a:spcBef>
                <a:spcPct val="40000"/>
              </a:spcBef>
              <a:buFont typeface="Calibri" charset="0"/>
              <a:buAutoNum type="alphaUcPeriod"/>
              <a:tabLst>
                <a:tab pos="3425825" algn="l"/>
              </a:tabLst>
            </a:pPr>
            <a:r>
              <a:rPr lang="en-US"/>
              <a:t>99 out of 100</a:t>
            </a:r>
          </a:p>
          <a:p>
            <a:pPr marL="609600" indent="-609600" eaLnBrk="1" hangingPunct="1">
              <a:spcBef>
                <a:spcPct val="40000"/>
              </a:spcBef>
              <a:buFont typeface="Calibri" charset="0"/>
              <a:buAutoNum type="alphaUcPeriod"/>
              <a:tabLst>
                <a:tab pos="3425825" algn="l"/>
              </a:tabLst>
            </a:pPr>
            <a:r>
              <a:rPr lang="en-US" b="1">
                <a:solidFill>
                  <a:srgbClr val="FF0000"/>
                </a:solidFill>
              </a:rPr>
              <a:t>2 out of 100</a:t>
            </a:r>
          </a:p>
          <a:p>
            <a:pPr marL="609600" indent="-609600" eaLnBrk="1" hangingPunct="1">
              <a:spcBef>
                <a:spcPct val="40000"/>
              </a:spcBef>
              <a:buFont typeface="Calibri" charset="0"/>
              <a:buAutoNum type="alphaUcPeriod"/>
              <a:tabLst>
                <a:tab pos="3425825" algn="l"/>
              </a:tabLst>
            </a:pPr>
            <a:r>
              <a:rPr lang="en-US"/>
              <a:t>1 out of 100</a:t>
            </a:r>
          </a:p>
          <a:p>
            <a:pPr marL="609600" indent="-609600" eaLnBrk="1" hangingPunct="1">
              <a:spcBef>
                <a:spcPct val="40000"/>
              </a:spcBef>
              <a:buFont typeface="Calibri" charset="0"/>
              <a:buAutoNum type="alphaUcPeriod"/>
              <a:tabLst>
                <a:tab pos="3425825" algn="l"/>
              </a:tabLst>
            </a:pPr>
            <a:r>
              <a:rPr lang="en-US"/>
              <a:t>2 out of 10,000</a:t>
            </a:r>
          </a:p>
          <a:p>
            <a:pPr marL="609600" indent="-609600" eaLnBrk="1" hangingPunct="1">
              <a:spcBef>
                <a:spcPct val="40000"/>
              </a:spcBef>
              <a:buFont typeface="Calibri" charset="0"/>
              <a:buAutoNum type="alphaUcPeriod"/>
              <a:tabLst>
                <a:tab pos="3425825" algn="l"/>
              </a:tabLst>
            </a:pPr>
            <a:r>
              <a:rPr lang="en-US"/>
              <a:t>1 out of 10,000</a:t>
            </a:r>
          </a:p>
          <a:p>
            <a:pPr marL="609600" indent="-609600" eaLnBrk="1" hangingPunct="1">
              <a:spcBef>
                <a:spcPct val="40000"/>
              </a:spcBef>
              <a:buFontTx/>
              <a:buNone/>
              <a:tabLst>
                <a:tab pos="3425825" algn="l"/>
              </a:tabLst>
            </a:pPr>
            <a:endParaRPr lang="en-US">
              <a:latin typeface="Tahoma" charset="0"/>
            </a:endParaRP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PQuestion"/>
          <p:cNvSpPr>
            <a:spLocks noGrp="1"/>
          </p:cNvSpPr>
          <p:nvPr>
            <p:ph type="title" idx="4294967295"/>
          </p:nvPr>
        </p:nvSpPr>
        <p:spPr>
          <a:xfrm>
            <a:off x="295275" y="1408113"/>
            <a:ext cx="8848725" cy="1905000"/>
          </a:xfrm>
        </p:spPr>
        <p:txBody>
          <a:bodyPr/>
          <a:lstStyle/>
          <a:p>
            <a:pPr algn="l" eaLnBrk="1" hangingPunct="1"/>
            <a:r>
              <a:rPr lang="en-US" sz="2600"/>
              <a:t>Researchers want to know if a population of monkeys might be inbreeding.  They observe one trait for eye color.  Brown eye color (B) is dominant to blue eye color (b).  Genotyping of 250 monkeys reveals the following:</a:t>
            </a:r>
            <a:r>
              <a:rPr lang="en-US" sz="600"/>
              <a:t/>
            </a:r>
            <a:br>
              <a:rPr lang="en-US" sz="600"/>
            </a:br>
            <a:r>
              <a:rPr lang="en-US" sz="600"/>
              <a:t/>
            </a:r>
            <a:br>
              <a:rPr lang="en-US" sz="600"/>
            </a:br>
            <a:r>
              <a:rPr lang="en-US" sz="2600"/>
              <a:t>	99 monkeys are BB</a:t>
            </a:r>
            <a:br>
              <a:rPr lang="en-US" sz="2600"/>
            </a:br>
            <a:r>
              <a:rPr lang="en-US" sz="2600"/>
              <a:t>	100 monkeys are Bb</a:t>
            </a:r>
            <a:br>
              <a:rPr lang="en-US" sz="2600"/>
            </a:br>
            <a:r>
              <a:rPr lang="en-US" sz="2600"/>
              <a:t>	51 monkeys are bb</a:t>
            </a:r>
            <a:r>
              <a:rPr lang="en-US" sz="2600">
                <a:latin typeface="Tahoma" charset="0"/>
              </a:rPr>
              <a:t>	</a:t>
            </a:r>
            <a:br>
              <a:rPr lang="en-US" sz="2600">
                <a:latin typeface="Tahoma" charset="0"/>
              </a:rPr>
            </a:br>
            <a:r>
              <a:rPr lang="en-US" sz="1200">
                <a:latin typeface="Tahoma" charset="0"/>
              </a:rPr>
              <a:t/>
            </a:r>
            <a:br>
              <a:rPr lang="en-US" sz="1200">
                <a:latin typeface="Tahoma" charset="0"/>
              </a:rPr>
            </a:br>
            <a:r>
              <a:rPr lang="en-US" sz="2600"/>
              <a:t>What is the expected number of homozygous dominant monkeys in this population?</a:t>
            </a:r>
          </a:p>
        </p:txBody>
      </p:sp>
      <p:sp>
        <p:nvSpPr>
          <p:cNvPr id="40963" name="TPAnswers"/>
          <p:cNvSpPr>
            <a:spLocks noGrp="1"/>
          </p:cNvSpPr>
          <p:nvPr>
            <p:ph type="body" idx="4294967295"/>
            <p:custDataLst>
              <p:tags r:id="rId2"/>
            </p:custDataLst>
          </p:nvPr>
        </p:nvSpPr>
        <p:spPr>
          <a:xfrm>
            <a:off x="600075" y="4595813"/>
            <a:ext cx="7772400" cy="3743325"/>
          </a:xfrm>
        </p:spPr>
        <p:txBody>
          <a:bodyPr/>
          <a:lstStyle/>
          <a:p>
            <a:pPr marL="609600" indent="-609600" eaLnBrk="1" hangingPunct="1">
              <a:spcBef>
                <a:spcPct val="40000"/>
              </a:spcBef>
              <a:buFontTx/>
              <a:buNone/>
              <a:tabLst>
                <a:tab pos="3425825" algn="l"/>
              </a:tabLst>
            </a:pPr>
            <a:endParaRPr lang="en-US">
              <a:latin typeface="Tahoma" charset="0"/>
            </a:endParaRPr>
          </a:p>
          <a:p>
            <a:pPr marL="609600" indent="-609600" eaLnBrk="1" hangingPunct="1">
              <a:spcBef>
                <a:spcPct val="40000"/>
              </a:spcBef>
              <a:buFontTx/>
              <a:buChar char="•"/>
              <a:tabLst>
                <a:tab pos="3425825" algn="l"/>
              </a:tabLst>
            </a:pPr>
            <a:endParaRPr lang="en-US">
              <a:latin typeface="Tahoma" charset="0"/>
            </a:endParaRPr>
          </a:p>
        </p:txBody>
      </p:sp>
      <p:sp>
        <p:nvSpPr>
          <p:cNvPr id="40964" name="TPAnswers"/>
          <p:cNvSpPr>
            <a:spLocks/>
          </p:cNvSpPr>
          <p:nvPr>
            <p:custDataLst>
              <p:tags r:id="rId3"/>
            </p:custDataLst>
          </p:nvPr>
        </p:nvSpPr>
        <p:spPr bwMode="auto">
          <a:xfrm>
            <a:off x="1181100" y="3751263"/>
            <a:ext cx="7772400" cy="4702175"/>
          </a:xfrm>
          <a:prstGeom prst="rect">
            <a:avLst/>
          </a:prstGeom>
          <a:noFill/>
          <a:ln w="9525">
            <a:noFill/>
            <a:miter lim="800000"/>
            <a:headEnd/>
            <a:tailEnd/>
          </a:ln>
        </p:spPr>
        <p:txBody>
          <a:bodyPr>
            <a:prstTxWarp prst="textNoShape">
              <a:avLst/>
            </a:prstTxWarp>
          </a:bodyPr>
          <a:lstStyle/>
          <a:p>
            <a:pPr marL="609600" indent="-609600">
              <a:spcBef>
                <a:spcPct val="40000"/>
              </a:spcBef>
              <a:tabLst>
                <a:tab pos="3425825" algn="l"/>
              </a:tabLst>
            </a:pPr>
            <a:endParaRPr lang="en-US" sz="3200">
              <a:latin typeface="Tahoma" charset="0"/>
            </a:endParaRPr>
          </a:p>
          <a:p>
            <a:pPr marL="609600" indent="-609600">
              <a:spcBef>
                <a:spcPct val="40000"/>
              </a:spcBef>
              <a:buFont typeface="Calibri" charset="0"/>
              <a:buAutoNum type="alphaUcPeriod"/>
              <a:tabLst>
                <a:tab pos="3425825" algn="l"/>
              </a:tabLst>
            </a:pPr>
            <a:r>
              <a:rPr lang="en-US" sz="2600">
                <a:latin typeface="Calibri" charset="0"/>
              </a:rPr>
              <a:t>39 out of 250</a:t>
            </a:r>
          </a:p>
          <a:p>
            <a:pPr marL="609600" indent="-609600">
              <a:spcBef>
                <a:spcPct val="40000"/>
              </a:spcBef>
              <a:buFont typeface="Calibri" charset="0"/>
              <a:buAutoNum type="alphaUcPeriod"/>
              <a:tabLst>
                <a:tab pos="3425825" algn="l"/>
              </a:tabLst>
            </a:pPr>
            <a:r>
              <a:rPr lang="en-US" sz="2600">
                <a:latin typeface="Calibri" charset="0"/>
              </a:rPr>
              <a:t>40 out of 250</a:t>
            </a:r>
          </a:p>
          <a:p>
            <a:pPr marL="609600" indent="-609600">
              <a:spcBef>
                <a:spcPct val="40000"/>
              </a:spcBef>
              <a:buFont typeface="Calibri" charset="0"/>
              <a:buAutoNum type="alphaUcPeriod"/>
              <a:tabLst>
                <a:tab pos="3425825" algn="l"/>
              </a:tabLst>
            </a:pPr>
            <a:r>
              <a:rPr lang="en-US" sz="2600" b="1">
                <a:solidFill>
                  <a:srgbClr val="FF0000"/>
                </a:solidFill>
                <a:latin typeface="Calibri" charset="0"/>
              </a:rPr>
              <a:t>89 out of 250</a:t>
            </a:r>
          </a:p>
          <a:p>
            <a:pPr marL="609600" indent="-609600">
              <a:spcBef>
                <a:spcPct val="40000"/>
              </a:spcBef>
              <a:buFont typeface="Calibri" charset="0"/>
              <a:buAutoNum type="alphaUcPeriod"/>
              <a:tabLst>
                <a:tab pos="3425825" algn="l"/>
              </a:tabLst>
            </a:pPr>
            <a:r>
              <a:rPr lang="en-US" sz="2600">
                <a:latin typeface="Calibri" charset="0"/>
              </a:rPr>
              <a:t>99 out of 250</a:t>
            </a:r>
          </a:p>
          <a:p>
            <a:pPr marL="609600" indent="-609600">
              <a:spcBef>
                <a:spcPct val="40000"/>
              </a:spcBef>
              <a:buFontTx/>
              <a:buChar char="•"/>
              <a:tabLst>
                <a:tab pos="3425825" algn="l"/>
              </a:tabLst>
            </a:pPr>
            <a:endParaRPr lang="en-US" sz="2600">
              <a:latin typeface="Tahoma" charset="0"/>
            </a:endParaRPr>
          </a:p>
          <a:p>
            <a:pPr marL="609600" indent="-609600">
              <a:spcBef>
                <a:spcPct val="40000"/>
              </a:spcBef>
              <a:tabLst>
                <a:tab pos="3425825" algn="l"/>
              </a:tabLst>
            </a:pPr>
            <a:endParaRPr lang="en-US" sz="3200">
              <a:latin typeface="Tahoma" charset="0"/>
            </a:endParaRPr>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PQuestion"/>
          <p:cNvSpPr>
            <a:spLocks noGrp="1"/>
          </p:cNvSpPr>
          <p:nvPr>
            <p:ph type="title" idx="4294967295"/>
          </p:nvPr>
        </p:nvSpPr>
        <p:spPr>
          <a:xfrm>
            <a:off x="295275" y="1408113"/>
            <a:ext cx="8848725" cy="1905000"/>
          </a:xfrm>
        </p:spPr>
        <p:txBody>
          <a:bodyPr/>
          <a:lstStyle/>
          <a:p>
            <a:pPr algn="l" eaLnBrk="1" hangingPunct="1"/>
            <a:r>
              <a:rPr lang="en-US" sz="2600"/>
              <a:t>Researchers want to know if a population of monkeys might be inbreeding.  They observe one trait for eye color.  Brown eye color (B) is dominant to blue eye color (b).  Genotyping of 250 monkeys reveals the following:</a:t>
            </a:r>
            <a:r>
              <a:rPr lang="en-US" sz="600"/>
              <a:t/>
            </a:r>
            <a:br>
              <a:rPr lang="en-US" sz="600"/>
            </a:br>
            <a:r>
              <a:rPr lang="en-US" sz="600"/>
              <a:t/>
            </a:r>
            <a:br>
              <a:rPr lang="en-US" sz="600"/>
            </a:br>
            <a:r>
              <a:rPr lang="en-US" sz="2600"/>
              <a:t>	99 monkeys are BB</a:t>
            </a:r>
            <a:br>
              <a:rPr lang="en-US" sz="2600"/>
            </a:br>
            <a:r>
              <a:rPr lang="en-US" sz="2600"/>
              <a:t>	100 monkeys are Bb</a:t>
            </a:r>
            <a:br>
              <a:rPr lang="en-US" sz="2600"/>
            </a:br>
            <a:r>
              <a:rPr lang="en-US" sz="2600"/>
              <a:t>	51 monkeys are bb</a:t>
            </a:r>
            <a:r>
              <a:rPr lang="en-US" sz="2600">
                <a:latin typeface="Tahoma" charset="0"/>
              </a:rPr>
              <a:t>	</a:t>
            </a:r>
            <a:br>
              <a:rPr lang="en-US" sz="2600">
                <a:latin typeface="Tahoma" charset="0"/>
              </a:rPr>
            </a:br>
            <a:r>
              <a:rPr lang="en-US" sz="1200">
                <a:latin typeface="Tahoma" charset="0"/>
              </a:rPr>
              <a:t/>
            </a:r>
            <a:br>
              <a:rPr lang="en-US" sz="1200">
                <a:latin typeface="Tahoma" charset="0"/>
              </a:rPr>
            </a:br>
            <a:r>
              <a:rPr lang="en-US" sz="2600"/>
              <a:t>Is there evidence that these monkeys might be inbreeding?</a:t>
            </a:r>
          </a:p>
        </p:txBody>
      </p:sp>
      <p:sp>
        <p:nvSpPr>
          <p:cNvPr id="43011" name="TPAnswers"/>
          <p:cNvSpPr>
            <a:spLocks noGrp="1"/>
          </p:cNvSpPr>
          <p:nvPr>
            <p:ph type="body" idx="4294967295"/>
            <p:custDataLst>
              <p:tags r:id="rId2"/>
            </p:custDataLst>
          </p:nvPr>
        </p:nvSpPr>
        <p:spPr>
          <a:xfrm>
            <a:off x="600075" y="4595813"/>
            <a:ext cx="7772400" cy="3743325"/>
          </a:xfrm>
        </p:spPr>
        <p:txBody>
          <a:bodyPr/>
          <a:lstStyle/>
          <a:p>
            <a:pPr marL="609600" indent="-609600" eaLnBrk="1" hangingPunct="1">
              <a:spcBef>
                <a:spcPct val="40000"/>
              </a:spcBef>
              <a:buFontTx/>
              <a:buNone/>
              <a:tabLst>
                <a:tab pos="3425825" algn="l"/>
              </a:tabLst>
            </a:pPr>
            <a:endParaRPr lang="en-US">
              <a:latin typeface="Tahoma" charset="0"/>
            </a:endParaRPr>
          </a:p>
          <a:p>
            <a:pPr marL="609600" indent="-609600" eaLnBrk="1" hangingPunct="1">
              <a:spcBef>
                <a:spcPct val="40000"/>
              </a:spcBef>
              <a:buFontTx/>
              <a:buChar char="•"/>
              <a:tabLst>
                <a:tab pos="3425825" algn="l"/>
              </a:tabLst>
            </a:pPr>
            <a:endParaRPr lang="en-US">
              <a:latin typeface="Tahoma" charset="0"/>
            </a:endParaRPr>
          </a:p>
        </p:txBody>
      </p:sp>
      <p:sp>
        <p:nvSpPr>
          <p:cNvPr id="43012" name="TPAnswers"/>
          <p:cNvSpPr>
            <a:spLocks/>
          </p:cNvSpPr>
          <p:nvPr>
            <p:custDataLst>
              <p:tags r:id="rId3"/>
            </p:custDataLst>
          </p:nvPr>
        </p:nvSpPr>
        <p:spPr bwMode="auto">
          <a:xfrm>
            <a:off x="1181100" y="3867150"/>
            <a:ext cx="7772400" cy="4702175"/>
          </a:xfrm>
          <a:prstGeom prst="rect">
            <a:avLst/>
          </a:prstGeom>
          <a:noFill/>
          <a:ln w="9525">
            <a:noFill/>
            <a:miter lim="800000"/>
            <a:headEnd/>
            <a:tailEnd/>
          </a:ln>
        </p:spPr>
        <p:txBody>
          <a:bodyPr>
            <a:prstTxWarp prst="textNoShape">
              <a:avLst/>
            </a:prstTxWarp>
          </a:bodyPr>
          <a:lstStyle/>
          <a:p>
            <a:pPr marL="609600" indent="-609600">
              <a:spcBef>
                <a:spcPct val="40000"/>
              </a:spcBef>
              <a:tabLst>
                <a:tab pos="3425825" algn="l"/>
              </a:tabLst>
            </a:pPr>
            <a:endParaRPr lang="en-US" sz="3200">
              <a:latin typeface="Tahoma" charset="0"/>
            </a:endParaRPr>
          </a:p>
          <a:p>
            <a:pPr marL="609600" indent="-609600">
              <a:spcBef>
                <a:spcPct val="40000"/>
              </a:spcBef>
              <a:buFont typeface="Calibri" charset="0"/>
              <a:buAutoNum type="alphaUcPeriod"/>
              <a:tabLst>
                <a:tab pos="3425825" algn="l"/>
              </a:tabLst>
            </a:pPr>
            <a:r>
              <a:rPr lang="en-US" sz="2600" b="1">
                <a:solidFill>
                  <a:srgbClr val="FF0000"/>
                </a:solidFill>
                <a:latin typeface="Calibri" charset="0"/>
              </a:rPr>
              <a:t>Yes</a:t>
            </a:r>
          </a:p>
          <a:p>
            <a:pPr marL="609600" indent="-609600">
              <a:spcBef>
                <a:spcPct val="40000"/>
              </a:spcBef>
              <a:buFont typeface="Calibri" charset="0"/>
              <a:buAutoNum type="alphaUcPeriod"/>
              <a:tabLst>
                <a:tab pos="3425825" algn="l"/>
              </a:tabLst>
            </a:pPr>
            <a:r>
              <a:rPr lang="en-US" sz="2600">
                <a:latin typeface="Calibri" charset="0"/>
              </a:rPr>
              <a:t>No</a:t>
            </a:r>
          </a:p>
          <a:p>
            <a:pPr marL="609600" indent="-609600">
              <a:spcBef>
                <a:spcPct val="40000"/>
              </a:spcBef>
              <a:buFont typeface="Calibri" charset="0"/>
              <a:buAutoNum type="alphaUcPeriod"/>
              <a:tabLst>
                <a:tab pos="3425825" algn="l"/>
              </a:tabLst>
            </a:pPr>
            <a:r>
              <a:rPr lang="en-US" sz="2600">
                <a:latin typeface="Calibri" charset="0"/>
              </a:rPr>
              <a:t>I don’t know.</a:t>
            </a:r>
          </a:p>
          <a:p>
            <a:pPr marL="609600" indent="-609600">
              <a:spcBef>
                <a:spcPct val="40000"/>
              </a:spcBef>
              <a:buFontTx/>
              <a:buChar char="•"/>
              <a:tabLst>
                <a:tab pos="3425825" algn="l"/>
              </a:tabLst>
            </a:pPr>
            <a:endParaRPr lang="en-US" sz="2600">
              <a:latin typeface="Tahoma" charset="0"/>
            </a:endParaRPr>
          </a:p>
          <a:p>
            <a:pPr marL="609600" indent="-609600">
              <a:spcBef>
                <a:spcPct val="40000"/>
              </a:spcBef>
              <a:tabLst>
                <a:tab pos="3425825" algn="l"/>
              </a:tabLst>
            </a:pPr>
            <a:endParaRPr lang="en-US" sz="3200">
              <a:latin typeface="Tahoma" charset="0"/>
            </a:endParaRP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PQuestion"/>
          <p:cNvSpPr>
            <a:spLocks noGrp="1"/>
          </p:cNvSpPr>
          <p:nvPr>
            <p:ph type="title" idx="4294967295"/>
          </p:nvPr>
        </p:nvSpPr>
        <p:spPr>
          <a:xfrm>
            <a:off x="295275" y="536575"/>
            <a:ext cx="8848725" cy="2776538"/>
          </a:xfrm>
        </p:spPr>
        <p:txBody>
          <a:bodyPr/>
          <a:lstStyle/>
          <a:p>
            <a:pPr algn="l" eaLnBrk="1" hangingPunct="1"/>
            <a:r>
              <a:rPr lang="en-US" sz="2600"/>
              <a:t>Researchers want to know if a population of monkeys might be inbreeding.  They observe one trait for eye color.  Brown eye color (B) is dominant to blue eye color (b).  Genotyping of 250 monkeys reveals the following:</a:t>
            </a:r>
            <a:r>
              <a:rPr lang="en-US" sz="600"/>
              <a:t/>
            </a:r>
            <a:br>
              <a:rPr lang="en-US" sz="600"/>
            </a:br>
            <a:r>
              <a:rPr lang="en-US" sz="600"/>
              <a:t/>
            </a:r>
            <a:br>
              <a:rPr lang="en-US" sz="600"/>
            </a:br>
            <a:r>
              <a:rPr lang="en-US" sz="2600"/>
              <a:t>	99 monkeys are BB</a:t>
            </a:r>
            <a:br>
              <a:rPr lang="en-US" sz="2600"/>
            </a:br>
            <a:r>
              <a:rPr lang="en-US" sz="2600"/>
              <a:t>	100 monkeys are Bb</a:t>
            </a:r>
            <a:br>
              <a:rPr lang="en-US" sz="2600"/>
            </a:br>
            <a:r>
              <a:rPr lang="en-US" sz="2600"/>
              <a:t>	51 monkeys are bb</a:t>
            </a:r>
            <a:r>
              <a:rPr lang="en-US" sz="2600">
                <a:latin typeface="Tahoma" charset="0"/>
              </a:rPr>
              <a:t>	</a:t>
            </a:r>
            <a:br>
              <a:rPr lang="en-US" sz="2600">
                <a:latin typeface="Tahoma" charset="0"/>
              </a:rPr>
            </a:br>
            <a:r>
              <a:rPr lang="en-US" sz="1200"/>
              <a:t/>
            </a:r>
            <a:br>
              <a:rPr lang="en-US" sz="1200"/>
            </a:br>
            <a:r>
              <a:rPr lang="en-US" sz="2600"/>
              <a:t>What is the evidence that these monkeys might be inbreeding?</a:t>
            </a:r>
          </a:p>
        </p:txBody>
      </p:sp>
      <p:sp>
        <p:nvSpPr>
          <p:cNvPr id="45059" name="TPAnswers"/>
          <p:cNvSpPr>
            <a:spLocks noGrp="1"/>
          </p:cNvSpPr>
          <p:nvPr>
            <p:ph type="body" idx="4294967295"/>
            <p:custDataLst>
              <p:tags r:id="rId2"/>
            </p:custDataLst>
          </p:nvPr>
        </p:nvSpPr>
        <p:spPr>
          <a:xfrm>
            <a:off x="600075" y="4595813"/>
            <a:ext cx="7772400" cy="3743325"/>
          </a:xfrm>
        </p:spPr>
        <p:txBody>
          <a:bodyPr/>
          <a:lstStyle/>
          <a:p>
            <a:pPr marL="609600" indent="-609600" eaLnBrk="1" hangingPunct="1">
              <a:spcBef>
                <a:spcPct val="40000"/>
              </a:spcBef>
              <a:buFontTx/>
              <a:buNone/>
              <a:tabLst>
                <a:tab pos="3425825" algn="l"/>
              </a:tabLst>
            </a:pPr>
            <a:endParaRPr lang="en-US">
              <a:latin typeface="Tahoma" charset="0"/>
            </a:endParaRPr>
          </a:p>
          <a:p>
            <a:pPr marL="609600" indent="-609600" eaLnBrk="1" hangingPunct="1">
              <a:spcBef>
                <a:spcPct val="40000"/>
              </a:spcBef>
              <a:buFontTx/>
              <a:buChar char="•"/>
              <a:tabLst>
                <a:tab pos="3425825" algn="l"/>
              </a:tabLst>
            </a:pPr>
            <a:endParaRPr lang="en-US">
              <a:latin typeface="Tahoma" charset="0"/>
            </a:endParaRPr>
          </a:p>
        </p:txBody>
      </p:sp>
      <p:sp>
        <p:nvSpPr>
          <p:cNvPr id="45060" name="TPAnswers"/>
          <p:cNvSpPr>
            <a:spLocks/>
          </p:cNvSpPr>
          <p:nvPr>
            <p:custDataLst>
              <p:tags r:id="rId3"/>
            </p:custDataLst>
          </p:nvPr>
        </p:nvSpPr>
        <p:spPr bwMode="auto">
          <a:xfrm>
            <a:off x="280988" y="3208338"/>
            <a:ext cx="8672512" cy="5056187"/>
          </a:xfrm>
          <a:prstGeom prst="rect">
            <a:avLst/>
          </a:prstGeom>
          <a:noFill/>
          <a:ln w="9525">
            <a:noFill/>
            <a:miter lim="800000"/>
            <a:headEnd/>
            <a:tailEnd/>
          </a:ln>
        </p:spPr>
        <p:txBody>
          <a:bodyPr>
            <a:prstTxWarp prst="textNoShape">
              <a:avLst/>
            </a:prstTxWarp>
          </a:bodyPr>
          <a:lstStyle/>
          <a:p>
            <a:pPr marL="609600" indent="-609600">
              <a:spcBef>
                <a:spcPct val="40000"/>
              </a:spcBef>
              <a:tabLst>
                <a:tab pos="3425825" algn="l"/>
              </a:tabLst>
            </a:pPr>
            <a:endParaRPr lang="en-US" sz="3200">
              <a:latin typeface="Tahoma" charset="0"/>
            </a:endParaRPr>
          </a:p>
          <a:p>
            <a:pPr marL="609600" indent="-609600">
              <a:spcBef>
                <a:spcPct val="40000"/>
              </a:spcBef>
              <a:buFont typeface="Calibri" charset="0"/>
              <a:buAutoNum type="alphaUcPeriod"/>
              <a:tabLst>
                <a:tab pos="3425825" algn="l"/>
              </a:tabLst>
            </a:pPr>
            <a:r>
              <a:rPr lang="en-US" sz="2400">
                <a:latin typeface="Calibri" charset="0"/>
              </a:rPr>
              <a:t>There are more heterozygotes than expected.</a:t>
            </a:r>
          </a:p>
          <a:p>
            <a:pPr marL="609600" indent="-609600">
              <a:spcBef>
                <a:spcPct val="40000"/>
              </a:spcBef>
              <a:buFont typeface="Calibri" charset="0"/>
              <a:buAutoNum type="alphaUcPeriod"/>
              <a:tabLst>
                <a:tab pos="3425825" algn="l"/>
              </a:tabLst>
            </a:pPr>
            <a:r>
              <a:rPr lang="en-US" sz="2400" b="1">
                <a:solidFill>
                  <a:srgbClr val="FF0000"/>
                </a:solidFill>
                <a:latin typeface="Calibri" charset="0"/>
              </a:rPr>
              <a:t>There are fewer heterozygotes than expected.</a:t>
            </a:r>
          </a:p>
          <a:p>
            <a:pPr marL="609600" indent="-609600">
              <a:spcBef>
                <a:spcPct val="40000"/>
              </a:spcBef>
              <a:buFont typeface="Calibri" charset="0"/>
              <a:buAutoNum type="alphaUcPeriod"/>
              <a:tabLst>
                <a:tab pos="3425825" algn="l"/>
              </a:tabLst>
            </a:pPr>
            <a:r>
              <a:rPr lang="en-US" sz="2400">
                <a:latin typeface="Calibri" charset="0"/>
              </a:rPr>
              <a:t>There are fewer homozygous dominant monkeys than expected.</a:t>
            </a:r>
          </a:p>
          <a:p>
            <a:pPr marL="609600" indent="-609600">
              <a:spcBef>
                <a:spcPct val="40000"/>
              </a:spcBef>
              <a:buFont typeface="Calibri" charset="0"/>
              <a:buAutoNum type="alphaUcPeriod"/>
              <a:tabLst>
                <a:tab pos="3425825" algn="l"/>
              </a:tabLst>
            </a:pPr>
            <a:r>
              <a:rPr lang="en-US" sz="2400" i="1">
                <a:latin typeface="Calibri" charset="0"/>
              </a:rPr>
              <a:t>p</a:t>
            </a:r>
            <a:r>
              <a:rPr lang="en-US" sz="2400">
                <a:latin typeface="Calibri" charset="0"/>
              </a:rPr>
              <a:t> + </a:t>
            </a:r>
            <a:r>
              <a:rPr lang="en-US" sz="2400" i="1">
                <a:latin typeface="Calibri" charset="0"/>
              </a:rPr>
              <a:t>q</a:t>
            </a:r>
            <a:r>
              <a:rPr lang="en-US" sz="2400">
                <a:latin typeface="Calibri" charset="0"/>
              </a:rPr>
              <a:t> &gt; 1</a:t>
            </a:r>
          </a:p>
          <a:p>
            <a:pPr marL="609600" indent="-609600">
              <a:spcBef>
                <a:spcPct val="40000"/>
              </a:spcBef>
              <a:buFont typeface="Calibri" charset="0"/>
              <a:buAutoNum type="alphaUcPeriod"/>
              <a:tabLst>
                <a:tab pos="3425825" algn="l"/>
              </a:tabLst>
            </a:pPr>
            <a:r>
              <a:rPr lang="en-US" sz="2400" i="1">
                <a:latin typeface="Calibri" charset="0"/>
              </a:rPr>
              <a:t>p</a:t>
            </a:r>
            <a:r>
              <a:rPr lang="en-US" sz="2400">
                <a:latin typeface="Calibri" charset="0"/>
              </a:rPr>
              <a:t> + </a:t>
            </a:r>
            <a:r>
              <a:rPr lang="en-US" sz="2400" i="1">
                <a:latin typeface="Calibri" charset="0"/>
              </a:rPr>
              <a:t>q</a:t>
            </a:r>
            <a:r>
              <a:rPr lang="en-US" sz="2400">
                <a:latin typeface="Calibri" charset="0"/>
              </a:rPr>
              <a:t> &lt; 1</a:t>
            </a:r>
          </a:p>
          <a:p>
            <a:pPr marL="609600" indent="-609600">
              <a:spcBef>
                <a:spcPct val="40000"/>
              </a:spcBef>
              <a:buFontTx/>
              <a:buChar char="•"/>
              <a:tabLst>
                <a:tab pos="3425825" algn="l"/>
              </a:tabLst>
            </a:pPr>
            <a:endParaRPr lang="en-US" sz="2200">
              <a:latin typeface="Tahoma" charset="0"/>
            </a:endParaRPr>
          </a:p>
          <a:p>
            <a:pPr marL="609600" indent="-609600">
              <a:spcBef>
                <a:spcPct val="40000"/>
              </a:spcBef>
              <a:tabLst>
                <a:tab pos="3425825" algn="l"/>
              </a:tabLst>
            </a:pPr>
            <a:endParaRPr lang="en-US" sz="3200">
              <a:latin typeface="Tahoma" charset="0"/>
            </a:endParaRPr>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PQuestion"/>
          <p:cNvSpPr>
            <a:spLocks noGrp="1"/>
          </p:cNvSpPr>
          <p:nvPr>
            <p:ph type="title" idx="4294967295"/>
          </p:nvPr>
        </p:nvSpPr>
        <p:spPr>
          <a:xfrm>
            <a:off x="381000" y="0"/>
            <a:ext cx="8458200" cy="1481138"/>
          </a:xfrm>
        </p:spPr>
        <p:txBody>
          <a:bodyPr/>
          <a:lstStyle/>
          <a:p>
            <a:pPr algn="l" eaLnBrk="1" hangingPunct="1">
              <a:defRPr/>
            </a:pPr>
            <a:r>
              <a:rPr lang="en-US" altLang="en-US" sz="3200" dirty="0" smtClean="0">
                <a:latin typeface="+mn-lt"/>
                <a:ea typeface="+mj-ea"/>
                <a:cs typeface="+mj-cs"/>
              </a:rPr>
              <a:t>In which of the following cases would the biological species concept NOT be useful in identifying a species?</a:t>
            </a:r>
          </a:p>
        </p:txBody>
      </p:sp>
      <p:sp>
        <p:nvSpPr>
          <p:cNvPr id="632835" name="TPAnswers"/>
          <p:cNvSpPr>
            <a:spLocks noGrp="1"/>
          </p:cNvSpPr>
          <p:nvPr>
            <p:ph type="body" idx="4294967295"/>
            <p:custDataLst>
              <p:tags r:id="rId2"/>
            </p:custDataLst>
          </p:nvPr>
        </p:nvSpPr>
        <p:spPr>
          <a:xfrm>
            <a:off x="644525" y="1044575"/>
            <a:ext cx="7772400" cy="5294313"/>
          </a:xfrm>
        </p:spPr>
        <p:txBody>
          <a:bodyPr/>
          <a:lstStyle/>
          <a:p>
            <a:pPr marL="609600" indent="-609600" eaLnBrk="1" hangingPunct="1">
              <a:spcBef>
                <a:spcPct val="40000"/>
              </a:spcBef>
              <a:buFontTx/>
              <a:buNone/>
              <a:defRPr/>
            </a:pPr>
            <a:endParaRPr lang="en-US" sz="2400" dirty="0" smtClean="0">
              <a:latin typeface="Tahoma" pitchFamily="34" charset="0"/>
              <a:ea typeface="+mn-ea"/>
              <a:cs typeface="+mn-cs"/>
            </a:endParaRPr>
          </a:p>
          <a:p>
            <a:pPr marL="609600" indent="-609600" eaLnBrk="1" hangingPunct="1">
              <a:spcBef>
                <a:spcPct val="40000"/>
              </a:spcBef>
              <a:buFont typeface="+mj-lt"/>
              <a:buAutoNum type="alphaUcPeriod"/>
              <a:defRPr/>
            </a:pPr>
            <a:r>
              <a:rPr lang="en-US" sz="2800" b="1" dirty="0">
                <a:solidFill>
                  <a:srgbClr val="FF0000"/>
                </a:solidFill>
                <a:ea typeface="+mn-ea"/>
                <a:cs typeface="+mn-cs"/>
              </a:rPr>
              <a:t>A scientist has fossils of two </a:t>
            </a:r>
            <a:r>
              <a:rPr lang="en-US" sz="2800" b="1" dirty="0" smtClean="0">
                <a:solidFill>
                  <a:srgbClr val="FF0000"/>
                </a:solidFill>
                <a:ea typeface="+mn-ea"/>
                <a:cs typeface="+mn-cs"/>
              </a:rPr>
              <a:t>dinosaurs.</a:t>
            </a:r>
            <a:endParaRPr lang="en-US" sz="2800" b="1" dirty="0">
              <a:solidFill>
                <a:srgbClr val="FF0000"/>
              </a:solidFill>
              <a:ea typeface="+mn-ea"/>
              <a:cs typeface="+mn-cs"/>
            </a:endParaRPr>
          </a:p>
          <a:p>
            <a:pPr marL="609600" indent="-609600" eaLnBrk="1" hangingPunct="1">
              <a:spcBef>
                <a:spcPct val="40000"/>
              </a:spcBef>
              <a:buFont typeface="+mj-lt"/>
              <a:buAutoNum type="alphaUcPeriod"/>
              <a:defRPr/>
            </a:pPr>
            <a:r>
              <a:rPr lang="en-US" sz="2800" dirty="0" smtClean="0">
                <a:ea typeface="+mn-ea"/>
                <a:cs typeface="+mn-cs"/>
              </a:rPr>
              <a:t>Two zoos in different cities have a similar looking mammal.</a:t>
            </a:r>
            <a:endParaRPr lang="en-US" sz="2800" dirty="0">
              <a:ea typeface="+mn-ea"/>
              <a:cs typeface="+mn-cs"/>
            </a:endParaRPr>
          </a:p>
          <a:p>
            <a:pPr marL="609600" indent="-609600" eaLnBrk="1" hangingPunct="1">
              <a:spcBef>
                <a:spcPct val="40000"/>
              </a:spcBef>
              <a:buFont typeface="+mj-lt"/>
              <a:buAutoNum type="alphaUcPeriod"/>
              <a:defRPr/>
            </a:pPr>
            <a:r>
              <a:rPr lang="en-US" sz="2800" dirty="0" smtClean="0">
                <a:ea typeface="+mn-ea"/>
                <a:cs typeface="+mn-cs"/>
              </a:rPr>
              <a:t>Two frog populations have slightly different color patterns.</a:t>
            </a:r>
          </a:p>
          <a:p>
            <a:pPr marL="514350" indent="-514350" eaLnBrk="1" hangingPunct="1">
              <a:spcBef>
                <a:spcPct val="40000"/>
              </a:spcBef>
              <a:buFont typeface="+mj-lt"/>
              <a:buAutoNum type="alphaUcPeriod"/>
              <a:defRPr/>
            </a:pPr>
            <a:r>
              <a:rPr lang="en-US" sz="2800" dirty="0" smtClean="0">
                <a:ea typeface="+mn-ea"/>
                <a:cs typeface="+mn-cs"/>
              </a:rPr>
              <a:t>Two groups of foxes live in slightly different environments.</a:t>
            </a:r>
          </a:p>
          <a:p>
            <a:pPr marL="508000" indent="-508000" eaLnBrk="1" hangingPunct="1">
              <a:spcBef>
                <a:spcPct val="40000"/>
              </a:spcBef>
              <a:buFont typeface="+mj-lt"/>
              <a:buAutoNum type="alphaUcPeriod"/>
              <a:defRPr/>
            </a:pPr>
            <a:r>
              <a:rPr lang="en-US" sz="2800" dirty="0" smtClean="0">
                <a:ea typeface="+mn-ea"/>
                <a:cs typeface="+mn-cs"/>
              </a:rPr>
              <a:t>The biological species definition would not be useful in identifying whether any of the above are separate species.</a:t>
            </a: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PQuestion"/>
          <p:cNvSpPr>
            <a:spLocks noGrp="1"/>
          </p:cNvSpPr>
          <p:nvPr>
            <p:ph type="title" idx="4294967295"/>
          </p:nvPr>
        </p:nvSpPr>
        <p:spPr>
          <a:xfrm>
            <a:off x="381000" y="381000"/>
            <a:ext cx="8458200" cy="1905000"/>
          </a:xfrm>
        </p:spPr>
        <p:txBody>
          <a:bodyPr/>
          <a:lstStyle/>
          <a:p>
            <a:pPr algn="l" eaLnBrk="1" hangingPunct="1">
              <a:defRPr/>
            </a:pPr>
            <a:r>
              <a:rPr lang="en-US" altLang="en-US" sz="3600" dirty="0" smtClean="0">
                <a:latin typeface="+mn-lt"/>
                <a:ea typeface="+mj-ea"/>
                <a:cs typeface="+mj-cs"/>
              </a:rPr>
              <a:t>If two groups of flowers can mate and produce fertile offspring, then they are</a:t>
            </a:r>
          </a:p>
        </p:txBody>
      </p:sp>
      <p:sp>
        <p:nvSpPr>
          <p:cNvPr id="632835" name="TPAnswers"/>
          <p:cNvSpPr>
            <a:spLocks noGrp="1"/>
          </p:cNvSpPr>
          <p:nvPr>
            <p:ph type="body" idx="4294967295"/>
            <p:custDataLst>
              <p:tags r:id="rId2"/>
            </p:custDataLst>
          </p:nvPr>
        </p:nvSpPr>
        <p:spPr>
          <a:xfrm>
            <a:off x="601663" y="1651000"/>
            <a:ext cx="7772400" cy="4702175"/>
          </a:xfrm>
        </p:spPr>
        <p:txBody>
          <a:bodyPr/>
          <a:lstStyle/>
          <a:p>
            <a:pPr marL="609600" indent="-609600" eaLnBrk="1" hangingPunct="1">
              <a:spcBef>
                <a:spcPct val="40000"/>
              </a:spcBef>
              <a:buFontTx/>
              <a:buNone/>
              <a:defRPr/>
            </a:pPr>
            <a:endParaRPr lang="en-US" dirty="0" smtClean="0">
              <a:latin typeface="Tahoma" pitchFamily="34" charset="0"/>
              <a:ea typeface="+mn-ea"/>
              <a:cs typeface="+mn-cs"/>
            </a:endParaRPr>
          </a:p>
          <a:p>
            <a:pPr marL="609600" indent="-609600" eaLnBrk="1" hangingPunct="1">
              <a:spcBef>
                <a:spcPct val="40000"/>
              </a:spcBef>
              <a:buFont typeface="+mj-lt"/>
              <a:buAutoNum type="alphaUcPeriod"/>
              <a:defRPr/>
            </a:pPr>
            <a:r>
              <a:rPr lang="en-US" dirty="0" smtClean="0">
                <a:ea typeface="+mn-ea"/>
                <a:cs typeface="+mn-cs"/>
              </a:rPr>
              <a:t>inbreeding.</a:t>
            </a:r>
          </a:p>
          <a:p>
            <a:pPr marL="609600" indent="-609600" eaLnBrk="1" hangingPunct="1">
              <a:spcBef>
                <a:spcPct val="40000"/>
              </a:spcBef>
              <a:buFont typeface="+mj-lt"/>
              <a:buAutoNum type="alphaUcPeriod"/>
              <a:defRPr/>
            </a:pPr>
            <a:r>
              <a:rPr lang="en-US" b="1" dirty="0" smtClean="0">
                <a:solidFill>
                  <a:srgbClr val="FF0000"/>
                </a:solidFill>
                <a:ea typeface="+mn-ea"/>
                <a:cs typeface="+mn-cs"/>
              </a:rPr>
              <a:t>the same species.</a:t>
            </a:r>
          </a:p>
          <a:p>
            <a:pPr marL="609600" indent="-609600" eaLnBrk="1" hangingPunct="1">
              <a:spcBef>
                <a:spcPct val="40000"/>
              </a:spcBef>
              <a:buFont typeface="+mj-lt"/>
              <a:buAutoNum type="alphaUcPeriod"/>
              <a:defRPr/>
            </a:pPr>
            <a:r>
              <a:rPr lang="en-US" dirty="0" smtClean="0">
                <a:ea typeface="+mn-ea"/>
                <a:cs typeface="+mn-cs"/>
              </a:rPr>
              <a:t>different species.</a:t>
            </a:r>
          </a:p>
          <a:p>
            <a:pPr marL="566738" indent="-566738" eaLnBrk="1" hangingPunct="1">
              <a:spcBef>
                <a:spcPct val="40000"/>
              </a:spcBef>
              <a:buFont typeface="+mj-lt"/>
              <a:buAutoNum type="alphaUcPeriod"/>
              <a:tabLst>
                <a:tab pos="566738" algn="l"/>
              </a:tabLst>
              <a:defRPr/>
            </a:pPr>
            <a:r>
              <a:rPr lang="en-US" dirty="0" smtClean="0">
                <a:ea typeface="+mn-ea"/>
                <a:cs typeface="+mn-cs"/>
              </a:rPr>
              <a:t>possibly the same species, but it is not clear.</a:t>
            </a:r>
          </a:p>
          <a:p>
            <a:pPr marL="609600" indent="-609600" eaLnBrk="1" hangingPunct="1">
              <a:spcBef>
                <a:spcPct val="40000"/>
              </a:spcBef>
              <a:buFont typeface="+mj-lt"/>
              <a:buAutoNum type="alphaUcPeriod"/>
              <a:defRPr/>
            </a:pPr>
            <a:r>
              <a:rPr lang="en-US" dirty="0" smtClean="0">
                <a:ea typeface="+mn-ea"/>
                <a:cs typeface="+mn-cs"/>
              </a:rPr>
              <a:t>Both A and D.</a:t>
            </a: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PQuestion"/>
          <p:cNvSpPr>
            <a:spLocks noGrp="1"/>
          </p:cNvSpPr>
          <p:nvPr>
            <p:ph type="title" idx="4294967295"/>
          </p:nvPr>
        </p:nvSpPr>
        <p:spPr>
          <a:xfrm>
            <a:off x="381000" y="381000"/>
            <a:ext cx="8472488" cy="1905000"/>
          </a:xfrm>
        </p:spPr>
        <p:txBody>
          <a:bodyPr/>
          <a:lstStyle/>
          <a:p>
            <a:pPr algn="l" eaLnBrk="1" hangingPunct="1"/>
            <a:r>
              <a:rPr lang="en-US" sz="3600"/>
              <a:t>If ant populations living in the same median strip have mating organs that are incompatible, which of the following is true?</a:t>
            </a:r>
            <a:endParaRPr lang="en-US" sz="3200"/>
          </a:p>
        </p:txBody>
      </p:sp>
      <p:sp>
        <p:nvSpPr>
          <p:cNvPr id="51203" name="TPAnswers"/>
          <p:cNvSpPr>
            <a:spLocks noGrp="1"/>
          </p:cNvSpPr>
          <p:nvPr>
            <p:ph type="body" idx="4294967295"/>
            <p:custDataLst>
              <p:tags r:id="rId2"/>
            </p:custDataLst>
          </p:nvPr>
        </p:nvSpPr>
        <p:spPr>
          <a:xfrm>
            <a:off x="600075" y="1898650"/>
            <a:ext cx="7772400" cy="4310063"/>
          </a:xfrm>
        </p:spPr>
        <p:txBody>
          <a:bodyPr/>
          <a:lstStyle/>
          <a:p>
            <a:pPr marL="609600" indent="-609600" eaLnBrk="1" hangingPunct="1">
              <a:spcBef>
                <a:spcPct val="40000"/>
              </a:spcBef>
              <a:buFontTx/>
              <a:buAutoNum type="arabicPeriod"/>
            </a:pPr>
            <a:endParaRPr lang="en-US">
              <a:latin typeface="Tahoma" charset="0"/>
            </a:endParaRPr>
          </a:p>
          <a:p>
            <a:pPr marL="609600" indent="-609600" eaLnBrk="1" hangingPunct="1">
              <a:spcBef>
                <a:spcPct val="40000"/>
              </a:spcBef>
              <a:buFont typeface="Calibri" charset="0"/>
              <a:buAutoNum type="alphaUcPeriod"/>
            </a:pPr>
            <a:r>
              <a:rPr lang="en-US"/>
              <a:t>They are separate species.</a:t>
            </a:r>
          </a:p>
          <a:p>
            <a:pPr marL="609600" indent="-609600" eaLnBrk="1" hangingPunct="1">
              <a:spcBef>
                <a:spcPct val="40000"/>
              </a:spcBef>
              <a:buFont typeface="Calibri" charset="0"/>
              <a:buAutoNum type="alphaUcPeriod"/>
            </a:pPr>
            <a:r>
              <a:rPr lang="en-US"/>
              <a:t>They would most likely produce hybrid offspring.</a:t>
            </a:r>
          </a:p>
          <a:p>
            <a:pPr marL="609600" indent="-609600" eaLnBrk="1" hangingPunct="1">
              <a:spcBef>
                <a:spcPct val="40000"/>
              </a:spcBef>
              <a:buFont typeface="Calibri" charset="0"/>
              <a:buAutoNum type="alphaUcPeriod"/>
            </a:pPr>
            <a:r>
              <a:rPr lang="en-US"/>
              <a:t>They are ecologically isolated.</a:t>
            </a:r>
          </a:p>
          <a:p>
            <a:pPr marL="609600" indent="-609600" eaLnBrk="1" hangingPunct="1">
              <a:spcBef>
                <a:spcPct val="40000"/>
              </a:spcBef>
              <a:buFont typeface="Calibri" charset="0"/>
              <a:buAutoNum type="alphaUcPeriod"/>
            </a:pPr>
            <a:r>
              <a:rPr lang="en-US"/>
              <a:t>All of the above.</a:t>
            </a:r>
          </a:p>
          <a:p>
            <a:pPr marL="609600" indent="-609600" eaLnBrk="1" hangingPunct="1">
              <a:spcBef>
                <a:spcPct val="40000"/>
              </a:spcBef>
              <a:buFont typeface="Calibri" charset="0"/>
              <a:buAutoNum type="alphaUcPeriod"/>
            </a:pPr>
            <a:r>
              <a:rPr lang="en-US" b="1">
                <a:solidFill>
                  <a:srgbClr val="FF0000"/>
                </a:solidFill>
              </a:rPr>
              <a:t>Both A and B.</a:t>
            </a: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PQuestion"/>
          <p:cNvSpPr>
            <a:spLocks noGrp="1"/>
          </p:cNvSpPr>
          <p:nvPr>
            <p:ph type="title" idx="4294967295"/>
          </p:nvPr>
        </p:nvSpPr>
        <p:spPr>
          <a:xfrm>
            <a:off x="496888" y="395288"/>
            <a:ext cx="8458200" cy="1905000"/>
          </a:xfrm>
        </p:spPr>
        <p:txBody>
          <a:bodyPr/>
          <a:lstStyle/>
          <a:p>
            <a:pPr algn="l" eaLnBrk="1" hangingPunct="1">
              <a:defRPr/>
            </a:pPr>
            <a:r>
              <a:rPr lang="en-US" altLang="en-US" sz="4000" dirty="0" smtClean="0">
                <a:latin typeface="+mn-lt"/>
                <a:ea typeface="+mj-ea"/>
                <a:cs typeface="+mj-cs"/>
              </a:rPr>
              <a:t>Evolution is</a:t>
            </a:r>
          </a:p>
        </p:txBody>
      </p:sp>
      <p:sp>
        <p:nvSpPr>
          <p:cNvPr id="16387" name="TPAnswers"/>
          <p:cNvSpPr>
            <a:spLocks noGrp="1"/>
          </p:cNvSpPr>
          <p:nvPr>
            <p:ph type="body" idx="4294967295"/>
            <p:custDataLst>
              <p:tags r:id="rId2"/>
            </p:custDataLst>
          </p:nvPr>
        </p:nvSpPr>
        <p:spPr>
          <a:xfrm>
            <a:off x="600075" y="1898650"/>
            <a:ext cx="7772400" cy="4310063"/>
          </a:xfrm>
        </p:spPr>
        <p:txBody>
          <a:bodyPr/>
          <a:lstStyle/>
          <a:p>
            <a:pPr marL="609600" indent="-609600" eaLnBrk="1" hangingPunct="1">
              <a:lnSpc>
                <a:spcPct val="90000"/>
              </a:lnSpc>
              <a:spcBef>
                <a:spcPct val="40000"/>
              </a:spcBef>
              <a:buFontTx/>
              <a:buAutoNum type="arabicPeriod"/>
            </a:pPr>
            <a:endParaRPr lang="en-US" sz="2800">
              <a:latin typeface="Tahoma" charset="0"/>
            </a:endParaRPr>
          </a:p>
          <a:p>
            <a:pPr marL="609600" indent="-609600" eaLnBrk="1" hangingPunct="1">
              <a:lnSpc>
                <a:spcPct val="90000"/>
              </a:lnSpc>
              <a:spcBef>
                <a:spcPct val="40000"/>
              </a:spcBef>
              <a:buFont typeface="Calibri" charset="0"/>
              <a:buAutoNum type="alphaUcPeriod"/>
            </a:pPr>
            <a:r>
              <a:rPr lang="en-US" sz="2800"/>
              <a:t>a change within an individual organism.</a:t>
            </a:r>
          </a:p>
          <a:p>
            <a:pPr marL="609600" indent="-609600" eaLnBrk="1" hangingPunct="1">
              <a:lnSpc>
                <a:spcPct val="90000"/>
              </a:lnSpc>
              <a:spcBef>
                <a:spcPct val="40000"/>
              </a:spcBef>
              <a:buFont typeface="Calibri" charset="0"/>
              <a:buAutoNum type="alphaUcPeriod"/>
            </a:pPr>
            <a:r>
              <a:rPr lang="en-US" sz="2800"/>
              <a:t>more frequently seen in populations that live in urban areas.</a:t>
            </a:r>
          </a:p>
          <a:p>
            <a:pPr marL="609600" indent="-609600" eaLnBrk="1" hangingPunct="1">
              <a:lnSpc>
                <a:spcPct val="90000"/>
              </a:lnSpc>
              <a:spcBef>
                <a:spcPct val="40000"/>
              </a:spcBef>
              <a:buFont typeface="Calibri" charset="0"/>
              <a:buAutoNum type="alphaUcPeriod"/>
            </a:pPr>
            <a:r>
              <a:rPr lang="en-US" sz="2800" b="1">
                <a:solidFill>
                  <a:srgbClr val="FF0000"/>
                </a:solidFill>
              </a:rPr>
              <a:t>always occurring to some degree in any population.</a:t>
            </a:r>
          </a:p>
          <a:p>
            <a:pPr marL="609600" indent="-609600" eaLnBrk="1" hangingPunct="1">
              <a:lnSpc>
                <a:spcPct val="90000"/>
              </a:lnSpc>
              <a:spcBef>
                <a:spcPct val="40000"/>
              </a:spcBef>
              <a:buFont typeface="Calibri" charset="0"/>
              <a:buAutoNum type="alphaUcPeriod"/>
            </a:pPr>
            <a:r>
              <a:rPr lang="en-US" sz="2800"/>
              <a:t>always beneficial to an organism.</a:t>
            </a:r>
          </a:p>
          <a:p>
            <a:pPr marL="609600" indent="-609600" eaLnBrk="1" hangingPunct="1">
              <a:lnSpc>
                <a:spcPct val="90000"/>
              </a:lnSpc>
              <a:spcBef>
                <a:spcPct val="40000"/>
              </a:spcBef>
              <a:buFont typeface="Calibri" charset="0"/>
              <a:buAutoNum type="alphaUcPeriod"/>
            </a:pPr>
            <a:r>
              <a:rPr lang="en-US" sz="2800"/>
              <a:t>Both B and C.</a:t>
            </a:r>
          </a:p>
          <a:p>
            <a:pPr marL="609600" indent="-609600" eaLnBrk="1" hangingPunct="1">
              <a:lnSpc>
                <a:spcPct val="90000"/>
              </a:lnSpc>
              <a:buFontTx/>
              <a:buAutoNum type="alphaUcPeriod"/>
            </a:pPr>
            <a:endParaRPr lang="en-US" sz="2400">
              <a:solidFill>
                <a:srgbClr val="FF0000"/>
              </a:solidFill>
              <a:latin typeface="Tahoma" charset="0"/>
            </a:endParaRP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PQuestion"/>
          <p:cNvSpPr>
            <a:spLocks noGrp="1"/>
          </p:cNvSpPr>
          <p:nvPr>
            <p:ph type="title" idx="4294967295"/>
          </p:nvPr>
        </p:nvSpPr>
        <p:spPr>
          <a:xfrm>
            <a:off x="411163" y="477838"/>
            <a:ext cx="8458200" cy="1905000"/>
          </a:xfrm>
        </p:spPr>
        <p:txBody>
          <a:bodyPr/>
          <a:lstStyle/>
          <a:p>
            <a:pPr algn="l" eaLnBrk="1" hangingPunct="1">
              <a:defRPr/>
            </a:pPr>
            <a:r>
              <a:rPr lang="en-US" altLang="en-US" sz="3200" dirty="0" smtClean="0">
                <a:latin typeface="+mn-lt"/>
                <a:ea typeface="+mj-ea"/>
                <a:cs typeface="+mj-cs"/>
              </a:rPr>
              <a:t>Two groups of flowers can no longer mate and produce fertile offspring.  Originally both were part the same population but were separated by a geographical boundary.  </a:t>
            </a:r>
            <a:br>
              <a:rPr lang="en-US" altLang="en-US" sz="3200" dirty="0" smtClean="0">
                <a:latin typeface="+mn-lt"/>
                <a:ea typeface="+mj-ea"/>
                <a:cs typeface="+mj-cs"/>
              </a:rPr>
            </a:br>
            <a:r>
              <a:rPr lang="en-US" altLang="en-US" sz="3200" dirty="0" smtClean="0">
                <a:latin typeface="+mn-lt"/>
                <a:ea typeface="+mj-ea"/>
                <a:cs typeface="+mj-cs"/>
              </a:rPr>
              <a:t>What has happened?</a:t>
            </a:r>
          </a:p>
        </p:txBody>
      </p:sp>
      <p:sp>
        <p:nvSpPr>
          <p:cNvPr id="53251" name="TPAnswers"/>
          <p:cNvSpPr>
            <a:spLocks noGrp="1"/>
          </p:cNvSpPr>
          <p:nvPr>
            <p:ph type="body" idx="4294967295"/>
            <p:custDataLst>
              <p:tags r:id="rId2"/>
            </p:custDataLst>
          </p:nvPr>
        </p:nvSpPr>
        <p:spPr>
          <a:xfrm>
            <a:off x="614363" y="2359025"/>
            <a:ext cx="7772400" cy="4702175"/>
          </a:xfrm>
        </p:spPr>
        <p:txBody>
          <a:bodyPr/>
          <a:lstStyle/>
          <a:p>
            <a:pPr marL="609600" indent="-609600" eaLnBrk="1" hangingPunct="1">
              <a:spcBef>
                <a:spcPct val="40000"/>
              </a:spcBef>
              <a:buFontTx/>
              <a:buNone/>
              <a:tabLst>
                <a:tab pos="3425825" algn="l"/>
              </a:tabLst>
            </a:pPr>
            <a:endParaRPr lang="en-US">
              <a:latin typeface="Tahoma" charset="0"/>
            </a:endParaRPr>
          </a:p>
          <a:p>
            <a:pPr marL="609600" indent="-609600" eaLnBrk="1" hangingPunct="1">
              <a:spcBef>
                <a:spcPct val="40000"/>
              </a:spcBef>
              <a:buFont typeface="Calibri" charset="0"/>
              <a:buAutoNum type="alphaUcPeriod"/>
              <a:tabLst>
                <a:tab pos="3425825" algn="l"/>
              </a:tabLst>
            </a:pPr>
            <a:r>
              <a:rPr lang="en-US"/>
              <a:t>speciation</a:t>
            </a:r>
          </a:p>
          <a:p>
            <a:pPr marL="609600" indent="-609600" eaLnBrk="1" hangingPunct="1">
              <a:spcBef>
                <a:spcPct val="40000"/>
              </a:spcBef>
              <a:buFont typeface="Calibri" charset="0"/>
              <a:buAutoNum type="alphaUcPeriod"/>
              <a:tabLst>
                <a:tab pos="3425825" algn="l"/>
              </a:tabLst>
            </a:pPr>
            <a:r>
              <a:rPr lang="en-US"/>
              <a:t>allopatry</a:t>
            </a:r>
          </a:p>
          <a:p>
            <a:pPr marL="609600" indent="-609600" eaLnBrk="1" hangingPunct="1">
              <a:spcBef>
                <a:spcPct val="40000"/>
              </a:spcBef>
              <a:buFont typeface="Calibri" charset="0"/>
              <a:buAutoNum type="alphaUcPeriod"/>
              <a:tabLst>
                <a:tab pos="3425825" algn="l"/>
              </a:tabLst>
            </a:pPr>
            <a:r>
              <a:rPr lang="en-US"/>
              <a:t>reproductive isolation</a:t>
            </a:r>
          </a:p>
          <a:p>
            <a:pPr marL="609600" indent="-609600" eaLnBrk="1" hangingPunct="1">
              <a:spcBef>
                <a:spcPct val="40000"/>
              </a:spcBef>
              <a:buFont typeface="Calibri" charset="0"/>
              <a:buAutoNum type="alphaUcPeriod"/>
              <a:tabLst>
                <a:tab pos="3425825" algn="l"/>
              </a:tabLst>
            </a:pPr>
            <a:r>
              <a:rPr lang="en-US" b="1">
                <a:solidFill>
                  <a:srgbClr val="FF0000"/>
                </a:solidFill>
              </a:rPr>
              <a:t>All of the above.</a:t>
            </a:r>
          </a:p>
          <a:p>
            <a:pPr marL="609600" indent="-609600" eaLnBrk="1" hangingPunct="1">
              <a:spcBef>
                <a:spcPct val="40000"/>
              </a:spcBef>
              <a:buFont typeface="Calibri" charset="0"/>
              <a:buAutoNum type="alphaUcPeriod"/>
              <a:tabLst>
                <a:tab pos="3425825" algn="l"/>
              </a:tabLst>
            </a:pPr>
            <a:r>
              <a:rPr lang="en-US"/>
              <a:t>None of the above.</a:t>
            </a:r>
          </a:p>
          <a:p>
            <a:pPr marL="609600" indent="-609600" eaLnBrk="1" hangingPunct="1">
              <a:spcBef>
                <a:spcPct val="40000"/>
              </a:spcBef>
              <a:buFontTx/>
              <a:buNone/>
              <a:tabLst>
                <a:tab pos="3425825" algn="l"/>
              </a:tabLst>
            </a:pPr>
            <a:endParaRPr lang="en-US">
              <a:latin typeface="Tahoma" charset="0"/>
            </a:endParaRP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PQuestion"/>
          <p:cNvSpPr>
            <a:spLocks noGrp="1"/>
          </p:cNvSpPr>
          <p:nvPr>
            <p:ph type="title" idx="4294967295"/>
          </p:nvPr>
        </p:nvSpPr>
        <p:spPr>
          <a:xfrm>
            <a:off x="381000" y="381000"/>
            <a:ext cx="8472488" cy="1905000"/>
          </a:xfrm>
        </p:spPr>
        <p:txBody>
          <a:bodyPr/>
          <a:lstStyle/>
          <a:p>
            <a:pPr algn="l" eaLnBrk="1" hangingPunct="1">
              <a:defRPr/>
            </a:pPr>
            <a:r>
              <a:rPr lang="en-US" altLang="en-US" sz="3600" dirty="0" smtClean="0">
                <a:latin typeface="+mn-lt"/>
                <a:ea typeface="+mj-ea"/>
                <a:cs typeface="+mj-cs"/>
              </a:rPr>
              <a:t>In a population of 25 mice there are ___ alleles in the gene pool and ___ alleles in each individual.</a:t>
            </a:r>
            <a:r>
              <a:rPr lang="en-US" altLang="en-US" sz="3200" dirty="0" smtClean="0">
                <a:latin typeface="+mn-lt"/>
                <a:ea typeface="+mj-ea"/>
                <a:cs typeface="+mj-cs"/>
              </a:rPr>
              <a:t> </a:t>
            </a:r>
          </a:p>
        </p:txBody>
      </p:sp>
      <p:sp>
        <p:nvSpPr>
          <p:cNvPr id="18435" name="TPAnswers"/>
          <p:cNvSpPr>
            <a:spLocks noGrp="1"/>
          </p:cNvSpPr>
          <p:nvPr>
            <p:ph type="body" idx="4294967295"/>
            <p:custDataLst>
              <p:tags r:id="rId2"/>
            </p:custDataLst>
          </p:nvPr>
        </p:nvSpPr>
        <p:spPr>
          <a:xfrm>
            <a:off x="600075" y="1898650"/>
            <a:ext cx="7772400" cy="4310063"/>
          </a:xfrm>
        </p:spPr>
        <p:txBody>
          <a:bodyPr/>
          <a:lstStyle/>
          <a:p>
            <a:pPr marL="609600" indent="-609600" eaLnBrk="1" hangingPunct="1">
              <a:spcBef>
                <a:spcPct val="40000"/>
              </a:spcBef>
              <a:buFontTx/>
              <a:buAutoNum type="arabicPeriod"/>
            </a:pPr>
            <a:endParaRPr lang="en-US">
              <a:latin typeface="Tahoma" charset="0"/>
            </a:endParaRPr>
          </a:p>
          <a:p>
            <a:pPr marL="609600" indent="-609600" eaLnBrk="1" hangingPunct="1">
              <a:spcBef>
                <a:spcPct val="40000"/>
              </a:spcBef>
              <a:buFont typeface="Calibri" charset="0"/>
              <a:buAutoNum type="alphaUcPeriod"/>
            </a:pPr>
            <a:r>
              <a:rPr lang="en-US"/>
              <a:t>25; 4</a:t>
            </a:r>
          </a:p>
          <a:p>
            <a:pPr marL="609600" indent="-609600" eaLnBrk="1" hangingPunct="1">
              <a:spcBef>
                <a:spcPct val="40000"/>
              </a:spcBef>
              <a:buFont typeface="Calibri" charset="0"/>
              <a:buAutoNum type="alphaUcPeriod"/>
            </a:pPr>
            <a:r>
              <a:rPr lang="en-US"/>
              <a:t>100; 2</a:t>
            </a:r>
          </a:p>
          <a:p>
            <a:pPr marL="609600" indent="-609600" eaLnBrk="1" hangingPunct="1">
              <a:spcBef>
                <a:spcPct val="40000"/>
              </a:spcBef>
              <a:buFont typeface="Calibri" charset="0"/>
              <a:buAutoNum type="alphaUcPeriod"/>
            </a:pPr>
            <a:r>
              <a:rPr lang="en-US"/>
              <a:t>50; 25</a:t>
            </a:r>
          </a:p>
          <a:p>
            <a:pPr marL="609600" indent="-609600" eaLnBrk="1" hangingPunct="1">
              <a:spcBef>
                <a:spcPct val="40000"/>
              </a:spcBef>
              <a:buFont typeface="Calibri" charset="0"/>
              <a:buAutoNum type="alphaUcPeriod"/>
            </a:pPr>
            <a:r>
              <a:rPr lang="en-US" b="1">
                <a:solidFill>
                  <a:srgbClr val="FF0000"/>
                </a:solidFill>
              </a:rPr>
              <a:t>50; 2</a:t>
            </a:r>
          </a:p>
          <a:p>
            <a:pPr marL="609600" indent="-609600" eaLnBrk="1" hangingPunct="1">
              <a:spcBef>
                <a:spcPct val="40000"/>
              </a:spcBef>
              <a:buFont typeface="Calibri" charset="0"/>
              <a:buAutoNum type="alphaUcPeriod"/>
            </a:pPr>
            <a:r>
              <a:rPr lang="en-US"/>
              <a:t>Not enough information to know the number of alleles.</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PQuestion"/>
          <p:cNvSpPr>
            <a:spLocks noGrp="1"/>
          </p:cNvSpPr>
          <p:nvPr>
            <p:ph type="title" idx="4294967295"/>
          </p:nvPr>
        </p:nvSpPr>
        <p:spPr>
          <a:xfrm>
            <a:off x="381000" y="0"/>
            <a:ext cx="8472488" cy="2286000"/>
          </a:xfrm>
        </p:spPr>
        <p:txBody>
          <a:bodyPr/>
          <a:lstStyle/>
          <a:p>
            <a:pPr algn="l" eaLnBrk="1" hangingPunct="1">
              <a:defRPr/>
            </a:pPr>
            <a:r>
              <a:rPr lang="en-US" altLang="en-US" sz="3200" dirty="0" smtClean="0">
                <a:latin typeface="+mn-lt"/>
                <a:ea typeface="+mj-ea"/>
                <a:cs typeface="+mj-cs"/>
              </a:rPr>
              <a:t>Which of the two populations shown is more likely to survive environmental change?</a:t>
            </a:r>
          </a:p>
        </p:txBody>
      </p:sp>
      <p:sp>
        <p:nvSpPr>
          <p:cNvPr id="20483" name="TPAnswers"/>
          <p:cNvSpPr>
            <a:spLocks noGrp="1"/>
          </p:cNvSpPr>
          <p:nvPr>
            <p:ph type="body" idx="4294967295"/>
            <p:custDataLst>
              <p:tags r:id="rId2"/>
            </p:custDataLst>
          </p:nvPr>
        </p:nvSpPr>
        <p:spPr>
          <a:xfrm>
            <a:off x="600075" y="4673600"/>
            <a:ext cx="7772400" cy="2044700"/>
          </a:xfrm>
        </p:spPr>
        <p:txBody>
          <a:bodyPr/>
          <a:lstStyle/>
          <a:p>
            <a:pPr marL="609600" indent="-609600" eaLnBrk="1" hangingPunct="1">
              <a:spcBef>
                <a:spcPct val="40000"/>
              </a:spcBef>
              <a:buFont typeface="Calibri" charset="0"/>
              <a:buAutoNum type="alphaUcPeriod"/>
            </a:pPr>
            <a:r>
              <a:rPr lang="en-US"/>
              <a:t>Population A</a:t>
            </a:r>
          </a:p>
          <a:p>
            <a:pPr marL="609600" indent="-609600" eaLnBrk="1" hangingPunct="1">
              <a:spcBef>
                <a:spcPct val="40000"/>
              </a:spcBef>
              <a:buFont typeface="Calibri" charset="0"/>
              <a:buAutoNum type="alphaUcPeriod"/>
            </a:pPr>
            <a:r>
              <a:rPr lang="en-US" b="1">
                <a:solidFill>
                  <a:srgbClr val="FF0000"/>
                </a:solidFill>
              </a:rPr>
              <a:t>Population B</a:t>
            </a:r>
          </a:p>
          <a:p>
            <a:pPr marL="609600" indent="-609600" eaLnBrk="1" hangingPunct="1">
              <a:spcBef>
                <a:spcPct val="40000"/>
              </a:spcBef>
              <a:buFont typeface="Calibri" charset="0"/>
              <a:buAutoNum type="alphaUcPeriod"/>
            </a:pPr>
            <a:r>
              <a:rPr lang="en-US"/>
              <a:t>Both are equally likely to survive.</a:t>
            </a:r>
          </a:p>
        </p:txBody>
      </p:sp>
      <p:pic>
        <p:nvPicPr>
          <p:cNvPr id="20484" name="Picture 3" descr="click1504.jpg"/>
          <p:cNvPicPr>
            <a:picLocks noChangeAspect="1"/>
          </p:cNvPicPr>
          <p:nvPr/>
        </p:nvPicPr>
        <p:blipFill>
          <a:blip r:embed="rId5"/>
          <a:srcRect/>
          <a:stretch>
            <a:fillRect/>
          </a:stretch>
        </p:blipFill>
        <p:spPr bwMode="auto">
          <a:xfrm>
            <a:off x="1639888" y="1771650"/>
            <a:ext cx="5302250" cy="2335213"/>
          </a:xfrm>
          <a:prstGeom prst="rect">
            <a:avLst/>
          </a:prstGeom>
          <a:noFill/>
          <a:ln w="9525">
            <a:noFill/>
            <a:miter lim="800000"/>
            <a:headEnd/>
            <a:tailEnd/>
          </a:ln>
        </p:spPr>
      </p:pic>
      <p:sp>
        <p:nvSpPr>
          <p:cNvPr id="20485" name="TextBox 4"/>
          <p:cNvSpPr txBox="1">
            <a:spLocks noChangeArrowheads="1"/>
          </p:cNvSpPr>
          <p:nvPr/>
        </p:nvSpPr>
        <p:spPr bwMode="auto">
          <a:xfrm>
            <a:off x="2435225" y="4143375"/>
            <a:ext cx="728663" cy="461963"/>
          </a:xfrm>
          <a:prstGeom prst="rect">
            <a:avLst/>
          </a:prstGeom>
          <a:noFill/>
          <a:ln w="9525">
            <a:noFill/>
            <a:miter lim="800000"/>
            <a:headEnd/>
            <a:tailEnd/>
          </a:ln>
        </p:spPr>
        <p:txBody>
          <a:bodyPr>
            <a:prstTxWarp prst="textNoShape">
              <a:avLst/>
            </a:prstTxWarp>
            <a:spAutoFit/>
          </a:bodyPr>
          <a:lstStyle/>
          <a:p>
            <a:pPr algn="ctr"/>
            <a:r>
              <a:rPr lang="en-US" sz="2400" b="1"/>
              <a:t>A</a:t>
            </a:r>
          </a:p>
        </p:txBody>
      </p:sp>
      <p:sp>
        <p:nvSpPr>
          <p:cNvPr id="20486" name="TextBox 5"/>
          <p:cNvSpPr txBox="1">
            <a:spLocks noChangeArrowheads="1"/>
          </p:cNvSpPr>
          <p:nvPr/>
        </p:nvSpPr>
        <p:spPr bwMode="auto">
          <a:xfrm>
            <a:off x="5524500" y="4143375"/>
            <a:ext cx="728663" cy="461963"/>
          </a:xfrm>
          <a:prstGeom prst="rect">
            <a:avLst/>
          </a:prstGeom>
          <a:noFill/>
          <a:ln w="9525">
            <a:noFill/>
            <a:miter lim="800000"/>
            <a:headEnd/>
            <a:tailEnd/>
          </a:ln>
        </p:spPr>
        <p:txBody>
          <a:bodyPr>
            <a:prstTxWarp prst="textNoShape">
              <a:avLst/>
            </a:prstTxWarp>
            <a:spAutoFit/>
          </a:bodyPr>
          <a:lstStyle/>
          <a:p>
            <a:pPr algn="ctr"/>
            <a:r>
              <a:rPr lang="en-US" sz="2400" b="1"/>
              <a:t>B</a:t>
            </a: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PQuestion"/>
          <p:cNvSpPr>
            <a:spLocks noGrp="1"/>
          </p:cNvSpPr>
          <p:nvPr>
            <p:ph type="title" idx="4294967295"/>
          </p:nvPr>
        </p:nvSpPr>
        <p:spPr>
          <a:xfrm>
            <a:off x="381000" y="0"/>
            <a:ext cx="8472488" cy="1905000"/>
          </a:xfrm>
        </p:spPr>
        <p:txBody>
          <a:bodyPr/>
          <a:lstStyle/>
          <a:p>
            <a:pPr algn="l" eaLnBrk="1" hangingPunct="1">
              <a:defRPr/>
            </a:pPr>
            <a:r>
              <a:rPr lang="en-US" altLang="en-US" sz="3200" dirty="0" smtClean="0">
                <a:latin typeface="+mn-lt"/>
                <a:ea typeface="+mj-ea"/>
                <a:cs typeface="+mj-cs"/>
              </a:rPr>
              <a:t>Close relatives breeding are more likely to produce offspring with birth defects because </a:t>
            </a:r>
          </a:p>
        </p:txBody>
      </p:sp>
      <p:sp>
        <p:nvSpPr>
          <p:cNvPr id="22531" name="TPAnswers"/>
          <p:cNvSpPr>
            <a:spLocks noGrp="1"/>
          </p:cNvSpPr>
          <p:nvPr>
            <p:ph type="body" idx="4294967295"/>
            <p:custDataLst>
              <p:tags r:id="rId2"/>
            </p:custDataLst>
          </p:nvPr>
        </p:nvSpPr>
        <p:spPr>
          <a:xfrm>
            <a:off x="600075" y="1611313"/>
            <a:ext cx="7772400" cy="3976687"/>
          </a:xfrm>
        </p:spPr>
        <p:txBody>
          <a:bodyPr/>
          <a:lstStyle/>
          <a:p>
            <a:pPr marL="609600" indent="-609600" eaLnBrk="1" hangingPunct="1">
              <a:spcBef>
                <a:spcPct val="40000"/>
              </a:spcBef>
              <a:buFontTx/>
              <a:buAutoNum type="arabicPeriod"/>
            </a:pPr>
            <a:endParaRPr lang="en-US">
              <a:latin typeface="Tahoma" charset="0"/>
            </a:endParaRPr>
          </a:p>
          <a:p>
            <a:pPr marL="609600" indent="-609600" eaLnBrk="1" hangingPunct="1">
              <a:spcBef>
                <a:spcPct val="40000"/>
              </a:spcBef>
              <a:buFont typeface="Calibri" charset="0"/>
              <a:buAutoNum type="alphaUcPeriod"/>
            </a:pPr>
            <a:r>
              <a:rPr lang="en-US" b="1">
                <a:solidFill>
                  <a:srgbClr val="FF0000"/>
                </a:solidFill>
              </a:rPr>
              <a:t>The chance of two recessive harmful alleles within the gene pool coming together increases.</a:t>
            </a:r>
          </a:p>
          <a:p>
            <a:pPr marL="609600" indent="-609600" eaLnBrk="1" hangingPunct="1">
              <a:spcBef>
                <a:spcPct val="40000"/>
              </a:spcBef>
              <a:buFont typeface="Calibri" charset="0"/>
              <a:buAutoNum type="alphaUcPeriod"/>
            </a:pPr>
            <a:r>
              <a:rPr lang="en-US"/>
              <a:t>Outbreeding depression may occur.</a:t>
            </a:r>
          </a:p>
          <a:p>
            <a:pPr marL="609600" indent="-609600" eaLnBrk="1" hangingPunct="1">
              <a:spcBef>
                <a:spcPct val="40000"/>
              </a:spcBef>
              <a:buFont typeface="Calibri" charset="0"/>
              <a:buAutoNum type="alphaUcPeriod"/>
            </a:pPr>
            <a:r>
              <a:rPr lang="en-US"/>
              <a:t>More heterozygotes will be produced.</a:t>
            </a:r>
          </a:p>
          <a:p>
            <a:pPr marL="609600" indent="-609600" eaLnBrk="1" hangingPunct="1">
              <a:spcBef>
                <a:spcPct val="40000"/>
              </a:spcBef>
              <a:buFont typeface="Calibri" charset="0"/>
              <a:buAutoNum type="alphaUcPeriod"/>
            </a:pPr>
            <a:r>
              <a:rPr lang="en-US"/>
              <a:t>Hybrid infertility will occur.</a:t>
            </a:r>
          </a:p>
          <a:p>
            <a:pPr marL="609600" indent="-609600" eaLnBrk="1" hangingPunct="1">
              <a:spcBef>
                <a:spcPct val="40000"/>
              </a:spcBef>
              <a:buFont typeface="Calibri" charset="0"/>
              <a:buAutoNum type="alphaUcPeriod"/>
            </a:pPr>
            <a:r>
              <a:rPr lang="en-US"/>
              <a:t>Both A and B.</a:t>
            </a: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PQuestion"/>
          <p:cNvSpPr>
            <a:spLocks noGrp="1"/>
          </p:cNvSpPr>
          <p:nvPr>
            <p:ph type="title" idx="4294967295"/>
          </p:nvPr>
        </p:nvSpPr>
        <p:spPr>
          <a:xfrm>
            <a:off x="381000" y="166688"/>
            <a:ext cx="8472488" cy="936625"/>
          </a:xfrm>
        </p:spPr>
        <p:txBody>
          <a:bodyPr anchor="t"/>
          <a:lstStyle/>
          <a:p>
            <a:pPr algn="l" eaLnBrk="1" hangingPunct="1">
              <a:defRPr/>
            </a:pPr>
            <a:r>
              <a:rPr lang="en-US" altLang="en-US" sz="3600" dirty="0" smtClean="0">
                <a:latin typeface="+mn-lt"/>
                <a:ea typeface="+mj-ea"/>
                <a:cs typeface="+mj-cs"/>
              </a:rPr>
              <a:t>The figure shown illustrates</a:t>
            </a:r>
            <a:r>
              <a:rPr lang="en-US" altLang="en-US" sz="3200" dirty="0" smtClean="0">
                <a:latin typeface="+mn-lt"/>
                <a:ea typeface="+mj-ea"/>
                <a:cs typeface="+mj-cs"/>
              </a:rPr>
              <a:t> </a:t>
            </a:r>
          </a:p>
        </p:txBody>
      </p:sp>
      <p:sp>
        <p:nvSpPr>
          <p:cNvPr id="24579" name="TPAnswers"/>
          <p:cNvSpPr>
            <a:spLocks noGrp="1"/>
          </p:cNvSpPr>
          <p:nvPr>
            <p:ph type="body" idx="4294967295"/>
            <p:custDataLst>
              <p:tags r:id="rId2"/>
            </p:custDataLst>
          </p:nvPr>
        </p:nvSpPr>
        <p:spPr>
          <a:xfrm>
            <a:off x="381000" y="3967163"/>
            <a:ext cx="7772400" cy="2890837"/>
          </a:xfrm>
        </p:spPr>
        <p:txBody>
          <a:bodyPr/>
          <a:lstStyle/>
          <a:p>
            <a:pPr marL="609600" indent="-609600" eaLnBrk="1" hangingPunct="1">
              <a:spcBef>
                <a:spcPts val="600"/>
              </a:spcBef>
              <a:buFont typeface="Calibri" charset="0"/>
              <a:buAutoNum type="alphaUcPeriod"/>
            </a:pPr>
            <a:r>
              <a:rPr lang="en-US" b="1">
                <a:solidFill>
                  <a:srgbClr val="FF0000"/>
                </a:solidFill>
              </a:rPr>
              <a:t>founder effect.</a:t>
            </a:r>
          </a:p>
          <a:p>
            <a:pPr marL="609600" indent="-609600" eaLnBrk="1" hangingPunct="1">
              <a:spcBef>
                <a:spcPts val="600"/>
              </a:spcBef>
              <a:buFont typeface="Calibri" charset="0"/>
              <a:buAutoNum type="alphaUcPeriod"/>
            </a:pPr>
            <a:r>
              <a:rPr lang="en-US"/>
              <a:t>bottleneck effect.</a:t>
            </a:r>
          </a:p>
          <a:p>
            <a:pPr marL="609600" indent="-609600" eaLnBrk="1" hangingPunct="1">
              <a:spcBef>
                <a:spcPts val="600"/>
              </a:spcBef>
              <a:buFont typeface="Calibri" charset="0"/>
              <a:buAutoNum type="alphaUcPeriod"/>
            </a:pPr>
            <a:r>
              <a:rPr lang="en-US"/>
              <a:t>adaptive evolution.</a:t>
            </a:r>
          </a:p>
          <a:p>
            <a:pPr marL="609600" indent="-609600" eaLnBrk="1" hangingPunct="1">
              <a:spcBef>
                <a:spcPts val="600"/>
              </a:spcBef>
              <a:buFont typeface="Calibri" charset="0"/>
              <a:buAutoNum type="alphaUcPeriod"/>
            </a:pPr>
            <a:r>
              <a:rPr lang="en-US"/>
              <a:t>inbreeding depression.</a:t>
            </a:r>
          </a:p>
          <a:p>
            <a:pPr marL="609600" indent="-609600" eaLnBrk="1" hangingPunct="1">
              <a:spcBef>
                <a:spcPts val="600"/>
              </a:spcBef>
              <a:buFont typeface="Calibri" charset="0"/>
              <a:buAutoNum type="alphaUcPeriod"/>
            </a:pPr>
            <a:r>
              <a:rPr lang="en-US"/>
              <a:t>Both A and C.</a:t>
            </a:r>
          </a:p>
        </p:txBody>
      </p:sp>
      <p:pic>
        <p:nvPicPr>
          <p:cNvPr id="24580" name="Picture 3" descr="click1506.jpg"/>
          <p:cNvPicPr>
            <a:picLocks noChangeAspect="1"/>
          </p:cNvPicPr>
          <p:nvPr/>
        </p:nvPicPr>
        <p:blipFill>
          <a:blip r:embed="rId5"/>
          <a:srcRect/>
          <a:stretch>
            <a:fillRect/>
          </a:stretch>
        </p:blipFill>
        <p:spPr bwMode="auto">
          <a:xfrm>
            <a:off x="1052513" y="947738"/>
            <a:ext cx="7038975" cy="3008312"/>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PQuestion"/>
          <p:cNvSpPr>
            <a:spLocks noGrp="1"/>
          </p:cNvSpPr>
          <p:nvPr>
            <p:ph type="title" idx="4294967295"/>
          </p:nvPr>
        </p:nvSpPr>
        <p:spPr>
          <a:xfrm>
            <a:off x="381000" y="381000"/>
            <a:ext cx="8458200" cy="1905000"/>
          </a:xfrm>
        </p:spPr>
        <p:txBody>
          <a:bodyPr/>
          <a:lstStyle/>
          <a:p>
            <a:pPr algn="l" eaLnBrk="1" hangingPunct="1">
              <a:defRPr/>
            </a:pPr>
            <a:r>
              <a:rPr lang="en-US" altLang="en-US" sz="4000" dirty="0" smtClean="0">
                <a:latin typeface="+mn-lt"/>
                <a:ea typeface="+mj-ea"/>
                <a:cs typeface="+mj-cs"/>
              </a:rPr>
              <a:t>The bottleneck effect is an example of</a:t>
            </a:r>
            <a:r>
              <a:rPr lang="en-US" altLang="en-US" sz="3200" dirty="0" smtClean="0">
                <a:latin typeface="+mn-lt"/>
                <a:ea typeface="+mj-ea"/>
                <a:cs typeface="+mj-cs"/>
              </a:rPr>
              <a:t> </a:t>
            </a:r>
          </a:p>
        </p:txBody>
      </p:sp>
      <p:sp>
        <p:nvSpPr>
          <p:cNvPr id="26627" name="TPAnswers"/>
          <p:cNvSpPr>
            <a:spLocks noGrp="1"/>
          </p:cNvSpPr>
          <p:nvPr>
            <p:ph type="body" idx="4294967295"/>
            <p:custDataLst>
              <p:tags r:id="rId2"/>
            </p:custDataLst>
          </p:nvPr>
        </p:nvSpPr>
        <p:spPr>
          <a:xfrm>
            <a:off x="600075" y="1898650"/>
            <a:ext cx="7772400" cy="4310063"/>
          </a:xfrm>
        </p:spPr>
        <p:txBody>
          <a:bodyPr/>
          <a:lstStyle/>
          <a:p>
            <a:pPr marL="609600" indent="-609600" eaLnBrk="1" hangingPunct="1">
              <a:spcBef>
                <a:spcPct val="40000"/>
              </a:spcBef>
              <a:buFontTx/>
              <a:buAutoNum type="arabicPeriod"/>
            </a:pPr>
            <a:endParaRPr lang="en-US">
              <a:latin typeface="Tahoma" charset="0"/>
            </a:endParaRPr>
          </a:p>
          <a:p>
            <a:pPr marL="609600" indent="-609600" eaLnBrk="1" hangingPunct="1">
              <a:spcBef>
                <a:spcPct val="40000"/>
              </a:spcBef>
              <a:buFont typeface="Calibri" charset="0"/>
              <a:buAutoNum type="alphaUcPeriod"/>
            </a:pPr>
            <a:r>
              <a:rPr lang="en-US"/>
              <a:t>adaptive evolution.</a:t>
            </a:r>
          </a:p>
          <a:p>
            <a:pPr marL="609600" indent="-609600" eaLnBrk="1" hangingPunct="1">
              <a:spcBef>
                <a:spcPct val="40000"/>
              </a:spcBef>
              <a:buFont typeface="Calibri" charset="0"/>
              <a:buAutoNum type="alphaUcPeriod"/>
            </a:pPr>
            <a:r>
              <a:rPr lang="en-US"/>
              <a:t>nonadaptive evolution.</a:t>
            </a:r>
          </a:p>
          <a:p>
            <a:pPr marL="609600" indent="-609600" eaLnBrk="1" hangingPunct="1">
              <a:spcBef>
                <a:spcPct val="40000"/>
              </a:spcBef>
              <a:buFont typeface="Calibri" charset="0"/>
              <a:buAutoNum type="alphaUcPeriod"/>
            </a:pPr>
            <a:r>
              <a:rPr lang="en-US"/>
              <a:t>genetic drift.</a:t>
            </a:r>
          </a:p>
          <a:p>
            <a:pPr marL="609600" indent="-609600" eaLnBrk="1" hangingPunct="1">
              <a:spcBef>
                <a:spcPct val="40000"/>
              </a:spcBef>
              <a:buFont typeface="Calibri" charset="0"/>
              <a:buAutoNum type="alphaUcPeriod"/>
            </a:pPr>
            <a:r>
              <a:rPr lang="en-US"/>
              <a:t>Both A and C.</a:t>
            </a:r>
          </a:p>
          <a:p>
            <a:pPr marL="609600" indent="-609600" eaLnBrk="1" hangingPunct="1">
              <a:spcBef>
                <a:spcPct val="40000"/>
              </a:spcBef>
              <a:buFont typeface="Calibri" charset="0"/>
              <a:buAutoNum type="alphaUcPeriod"/>
            </a:pPr>
            <a:r>
              <a:rPr lang="en-US" b="1">
                <a:solidFill>
                  <a:srgbClr val="FF0000"/>
                </a:solidFill>
              </a:rPr>
              <a:t>Both B and C.</a:t>
            </a:r>
            <a:endParaRPr lang="en-US" sz="2800" b="1">
              <a:solidFill>
                <a:srgbClr val="FF0000"/>
              </a:solidFill>
            </a:endParaRP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PQuestion"/>
          <p:cNvSpPr>
            <a:spLocks noGrp="1"/>
          </p:cNvSpPr>
          <p:nvPr>
            <p:ph type="title" idx="4294967295"/>
          </p:nvPr>
        </p:nvSpPr>
        <p:spPr>
          <a:xfrm>
            <a:off x="381000" y="381000"/>
            <a:ext cx="8458200" cy="1905000"/>
          </a:xfrm>
        </p:spPr>
        <p:txBody>
          <a:bodyPr/>
          <a:lstStyle/>
          <a:p>
            <a:pPr algn="l" eaLnBrk="1" hangingPunct="1"/>
            <a:r>
              <a:rPr lang="en-US" sz="4000"/>
              <a:t>All of the following generally work to reduce genetic diversity except:</a:t>
            </a:r>
            <a:endParaRPr lang="en-US" sz="3200"/>
          </a:p>
        </p:txBody>
      </p:sp>
      <p:sp>
        <p:nvSpPr>
          <p:cNvPr id="28675" name="TPAnswers"/>
          <p:cNvSpPr>
            <a:spLocks noGrp="1"/>
          </p:cNvSpPr>
          <p:nvPr>
            <p:ph type="body" idx="4294967295"/>
            <p:custDataLst>
              <p:tags r:id="rId2"/>
            </p:custDataLst>
          </p:nvPr>
        </p:nvSpPr>
        <p:spPr>
          <a:xfrm>
            <a:off x="600075" y="1898650"/>
            <a:ext cx="7772400" cy="4310063"/>
          </a:xfrm>
        </p:spPr>
        <p:txBody>
          <a:bodyPr/>
          <a:lstStyle/>
          <a:p>
            <a:pPr marL="609600" indent="-609600" eaLnBrk="1" hangingPunct="1">
              <a:spcBef>
                <a:spcPct val="40000"/>
              </a:spcBef>
              <a:buFontTx/>
              <a:buAutoNum type="arabicPeriod"/>
            </a:pPr>
            <a:endParaRPr lang="en-US">
              <a:latin typeface="Tahoma" charset="0"/>
            </a:endParaRPr>
          </a:p>
          <a:p>
            <a:pPr marL="609600" indent="-609600" eaLnBrk="1" hangingPunct="1">
              <a:spcBef>
                <a:spcPct val="40000"/>
              </a:spcBef>
              <a:buFont typeface="Calibri" charset="0"/>
              <a:buAutoNum type="alphaUcPeriod"/>
            </a:pPr>
            <a:r>
              <a:rPr lang="en-US" b="1">
                <a:solidFill>
                  <a:srgbClr val="FF0000"/>
                </a:solidFill>
              </a:rPr>
              <a:t>mutation.</a:t>
            </a:r>
          </a:p>
          <a:p>
            <a:pPr marL="609600" indent="-609600" eaLnBrk="1" hangingPunct="1">
              <a:spcBef>
                <a:spcPct val="40000"/>
              </a:spcBef>
              <a:buFont typeface="Calibri" charset="0"/>
              <a:buAutoNum type="alphaUcPeriod"/>
            </a:pPr>
            <a:r>
              <a:rPr lang="en-US"/>
              <a:t>bottleneck effect.</a:t>
            </a:r>
          </a:p>
          <a:p>
            <a:pPr marL="609600" indent="-609600" eaLnBrk="1" hangingPunct="1">
              <a:spcBef>
                <a:spcPct val="40000"/>
              </a:spcBef>
              <a:buFont typeface="Calibri" charset="0"/>
              <a:buAutoNum type="alphaUcPeriod"/>
            </a:pPr>
            <a:r>
              <a:rPr lang="en-US"/>
              <a:t>founder effect.</a:t>
            </a:r>
          </a:p>
          <a:p>
            <a:pPr marL="609600" indent="-609600" eaLnBrk="1" hangingPunct="1">
              <a:spcBef>
                <a:spcPct val="40000"/>
              </a:spcBef>
              <a:buFont typeface="Calibri" charset="0"/>
              <a:buAutoNum type="alphaUcPeriod"/>
            </a:pPr>
            <a:r>
              <a:rPr lang="en-US"/>
              <a:t>genetic drift.</a:t>
            </a:r>
          </a:p>
          <a:p>
            <a:pPr marL="609600" indent="-609600" eaLnBrk="1" hangingPunct="1">
              <a:spcBef>
                <a:spcPct val="40000"/>
              </a:spcBef>
              <a:buFont typeface="Calibri" charset="0"/>
              <a:buAutoNum type="alphaUcPeriod"/>
            </a:pPr>
            <a:r>
              <a:rPr lang="en-US"/>
              <a:t>inbreeding.</a:t>
            </a: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PQuestion"/>
          <p:cNvSpPr>
            <a:spLocks noGrp="1"/>
          </p:cNvSpPr>
          <p:nvPr>
            <p:ph type="title" idx="4294967295"/>
          </p:nvPr>
        </p:nvSpPr>
        <p:spPr>
          <a:xfrm>
            <a:off x="381000" y="381000"/>
            <a:ext cx="8458200" cy="1905000"/>
          </a:xfrm>
        </p:spPr>
        <p:txBody>
          <a:bodyPr/>
          <a:lstStyle/>
          <a:p>
            <a:pPr algn="l" eaLnBrk="1" hangingPunct="1">
              <a:defRPr/>
            </a:pPr>
            <a:r>
              <a:rPr lang="en-US" altLang="en-US" sz="4000" dirty="0" smtClean="0">
                <a:latin typeface="+mn-lt"/>
                <a:ea typeface="+mj-ea"/>
                <a:cs typeface="+mj-cs"/>
              </a:rPr>
              <a:t>Bottlenecks are most detrimental to</a:t>
            </a:r>
            <a:r>
              <a:rPr lang="en-US" altLang="en-US" sz="3200" dirty="0" smtClean="0">
                <a:latin typeface="+mn-lt"/>
                <a:ea typeface="+mj-ea"/>
                <a:cs typeface="+mj-cs"/>
              </a:rPr>
              <a:t> </a:t>
            </a:r>
          </a:p>
        </p:txBody>
      </p:sp>
      <p:sp>
        <p:nvSpPr>
          <p:cNvPr id="30723" name="TPAnswers"/>
          <p:cNvSpPr>
            <a:spLocks noGrp="1"/>
          </p:cNvSpPr>
          <p:nvPr>
            <p:ph type="body" idx="4294967295"/>
            <p:custDataLst>
              <p:tags r:id="rId2"/>
            </p:custDataLst>
          </p:nvPr>
        </p:nvSpPr>
        <p:spPr>
          <a:xfrm>
            <a:off x="600075" y="1898650"/>
            <a:ext cx="7772400" cy="4310063"/>
          </a:xfrm>
        </p:spPr>
        <p:txBody>
          <a:bodyPr/>
          <a:lstStyle/>
          <a:p>
            <a:pPr marL="609600" indent="-609600" eaLnBrk="1" hangingPunct="1">
              <a:spcBef>
                <a:spcPct val="40000"/>
              </a:spcBef>
              <a:buFontTx/>
              <a:buAutoNum type="arabicPeriod"/>
            </a:pPr>
            <a:endParaRPr lang="en-US">
              <a:latin typeface="Tahoma" charset="0"/>
            </a:endParaRPr>
          </a:p>
          <a:p>
            <a:pPr marL="609600" indent="-609600" eaLnBrk="1" hangingPunct="1">
              <a:spcBef>
                <a:spcPct val="40000"/>
              </a:spcBef>
              <a:buFont typeface="Calibri" charset="0"/>
              <a:buAutoNum type="alphaUcPeriod"/>
            </a:pPr>
            <a:r>
              <a:rPr lang="en-US" b="1">
                <a:solidFill>
                  <a:srgbClr val="FF0000"/>
                </a:solidFill>
              </a:rPr>
              <a:t>small populations.</a:t>
            </a:r>
          </a:p>
          <a:p>
            <a:pPr marL="609600" indent="-609600" eaLnBrk="1" hangingPunct="1">
              <a:spcBef>
                <a:spcPct val="40000"/>
              </a:spcBef>
              <a:buFont typeface="Calibri" charset="0"/>
              <a:buAutoNum type="alphaUcPeriod"/>
            </a:pPr>
            <a:r>
              <a:rPr lang="en-US"/>
              <a:t>large populations.</a:t>
            </a:r>
          </a:p>
          <a:p>
            <a:pPr marL="609600" indent="-609600" eaLnBrk="1" hangingPunct="1">
              <a:spcBef>
                <a:spcPct val="40000"/>
              </a:spcBef>
              <a:buFont typeface="Calibri" charset="0"/>
              <a:buAutoNum type="alphaUcPeriod"/>
            </a:pPr>
            <a:r>
              <a:rPr lang="en-US"/>
              <a:t>genetically diverse populations.</a:t>
            </a:r>
          </a:p>
          <a:p>
            <a:pPr marL="609600" indent="-609600" eaLnBrk="1" hangingPunct="1">
              <a:spcBef>
                <a:spcPct val="40000"/>
              </a:spcBef>
              <a:buFont typeface="Calibri" charset="0"/>
              <a:buAutoNum type="alphaUcPeriod"/>
            </a:pPr>
            <a:r>
              <a:rPr lang="en-US"/>
              <a:t>small mammals.</a:t>
            </a:r>
          </a:p>
          <a:p>
            <a:pPr marL="609600" indent="-609600" eaLnBrk="1" hangingPunct="1">
              <a:spcBef>
                <a:spcPct val="40000"/>
              </a:spcBef>
              <a:buFont typeface="Calibri" charset="0"/>
              <a:buAutoNum type="alphaUcPeriod"/>
            </a:pPr>
            <a:r>
              <a:rPr lang="en-US"/>
              <a:t>Both A and C.</a:t>
            </a:r>
          </a:p>
          <a:p>
            <a:pPr marL="609600" indent="-609600" eaLnBrk="1" hangingPunct="1">
              <a:spcBef>
                <a:spcPct val="40000"/>
              </a:spcBef>
              <a:buFont typeface="Calibri" charset="0"/>
              <a:buAutoNum type="alphaUcPeriod"/>
            </a:pPr>
            <a:endParaRPr lang="en-US">
              <a:latin typeface="Tahoma" charset="0"/>
            </a:endParaRP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LIDEGUID" val="42B122D91E454E9893CC37F6571CCE20"/>
  <p:tag name="SLIDEID" val="42B122D91E454E9893CC37F6571CCE20"/>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Given the sequence below, which sequence is the complementary DNA strand? AGTTCTCATGT"/>
  <p:tag name="ANSWERSALIAS" val="AGTTCTCATGT|smicln|ACATGAGAACT|smicln|TCAAGAGTACA|smicln|UCAAGAGUACA"/>
</p:tagLst>
</file>

<file path=ppt/tags/tag10.xml><?xml version="1.0" encoding="utf-8"?>
<p:tagLst xmlns:a="http://schemas.openxmlformats.org/drawingml/2006/main" xmlns:r="http://schemas.openxmlformats.org/officeDocument/2006/relationships" xmlns:p="http://schemas.openxmlformats.org/presentationml/2006/main">
  <p:tag name="ANSWERBULLETS" val="3"/>
  <p:tag name="TEXTLENGTH" val="47"/>
  <p:tag name="FONTSIZE" val="32"/>
  <p:tag name="BULLETTYPE" val="ppBulletArabicPeriod"/>
  <p:tag name="ANSWERTEXT" val="AGTTCTCATGT&#10;ACATGAGAACT&#10;TCAAGAGTACA&#10;UCAAGAGUACA"/>
  <p:tag name="OLDNUMANSWERS" val="4"/>
</p:tagLst>
</file>

<file path=ppt/tags/tag11.xml><?xml version="1.0" encoding="utf-8"?>
<p:tagLst xmlns:a="http://schemas.openxmlformats.org/drawingml/2006/main" xmlns:r="http://schemas.openxmlformats.org/officeDocument/2006/relationships" xmlns:p="http://schemas.openxmlformats.org/presentationml/2006/main">
  <p:tag name="SLIDEGUID" val="42B122D91E454E9893CC37F6571CCE20"/>
  <p:tag name="SLIDEID" val="42B122D91E454E9893CC37F6571CCE20"/>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Given the sequence below, which sequence is the complementary DNA strand? AGTTCTCATGT"/>
  <p:tag name="ANSWERSALIAS" val="AGTTCTCATGT|smicln|ACATGAGAACT|smicln|TCAAGAGTACA|smicln|UCAAGAGUACA"/>
</p:tagLst>
</file>

<file path=ppt/tags/tag12.xml><?xml version="1.0" encoding="utf-8"?>
<p:tagLst xmlns:a="http://schemas.openxmlformats.org/drawingml/2006/main" xmlns:r="http://schemas.openxmlformats.org/officeDocument/2006/relationships" xmlns:p="http://schemas.openxmlformats.org/presentationml/2006/main">
  <p:tag name="ANSWERBULLETS" val="3"/>
  <p:tag name="TEXTLENGTH" val="47"/>
  <p:tag name="FONTSIZE" val="32"/>
  <p:tag name="BULLETTYPE" val="ppBulletArabicPeriod"/>
  <p:tag name="ANSWERTEXT" val="AGTTCTCATGT&#10;ACATGAGAACT&#10;TCAAGAGTACA&#10;UCAAGAGUACA"/>
  <p:tag name="OLDNUMANSWERS" val="4"/>
</p:tagLst>
</file>

<file path=ppt/tags/tag13.xml><?xml version="1.0" encoding="utf-8"?>
<p:tagLst xmlns:a="http://schemas.openxmlformats.org/drawingml/2006/main" xmlns:r="http://schemas.openxmlformats.org/officeDocument/2006/relationships" xmlns:p="http://schemas.openxmlformats.org/presentationml/2006/main">
  <p:tag name="SLIDEGUID" val="42B122D91E454E9893CC37F6571CCE20"/>
  <p:tag name="SLIDEID" val="42B122D91E454E9893CC37F6571CCE20"/>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Given the sequence below, which sequence is the complementary DNA strand? AGTTCTCATGT"/>
  <p:tag name="ANSWERSALIAS" val="AGTTCTCATGT|smicln|ACATGAGAACT|smicln|TCAAGAGTACA|smicln|UCAAGAGUACA"/>
</p:tagLst>
</file>

<file path=ppt/tags/tag14.xml><?xml version="1.0" encoding="utf-8"?>
<p:tagLst xmlns:a="http://schemas.openxmlformats.org/drawingml/2006/main" xmlns:r="http://schemas.openxmlformats.org/officeDocument/2006/relationships" xmlns:p="http://schemas.openxmlformats.org/presentationml/2006/main">
  <p:tag name="ANSWERBULLETS" val="3"/>
  <p:tag name="TEXTLENGTH" val="47"/>
  <p:tag name="FONTSIZE" val="32"/>
  <p:tag name="BULLETTYPE" val="ppBulletArabicPeriod"/>
  <p:tag name="ANSWERTEXT" val="AGTTCTCATGT&#10;ACATGAGAACT&#10;TCAAGAGTACA&#10;UCAAGAGUACA"/>
  <p:tag name="OLDNUMANSWERS" val="4"/>
</p:tagLst>
</file>

<file path=ppt/tags/tag15.xml><?xml version="1.0" encoding="utf-8"?>
<p:tagLst xmlns:a="http://schemas.openxmlformats.org/drawingml/2006/main" xmlns:r="http://schemas.openxmlformats.org/officeDocument/2006/relationships" xmlns:p="http://schemas.openxmlformats.org/presentationml/2006/main">
  <p:tag name="SLIDEGUID" val="42B122D91E454E9893CC37F6571CCE20"/>
  <p:tag name="SLIDEID" val="42B122D91E454E9893CC37F6571CCE20"/>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Given the sequence below, which sequence is the complementary DNA strand? AGTTCTCATGT"/>
  <p:tag name="ANSWERSALIAS" val="AGTTCTCATGT|smicln|ACATGAGAACT|smicln|TCAAGAGTACA|smicln|UCAAGAGUACA"/>
</p:tagLst>
</file>

<file path=ppt/tags/tag16.xml><?xml version="1.0" encoding="utf-8"?>
<p:tagLst xmlns:a="http://schemas.openxmlformats.org/drawingml/2006/main" xmlns:r="http://schemas.openxmlformats.org/officeDocument/2006/relationships" xmlns:p="http://schemas.openxmlformats.org/presentationml/2006/main">
  <p:tag name="ANSWERBULLETS" val="3"/>
  <p:tag name="TEXTLENGTH" val="47"/>
  <p:tag name="FONTSIZE" val="32"/>
  <p:tag name="BULLETTYPE" val="ppBulletArabicPeriod"/>
  <p:tag name="ANSWERTEXT" val="AGTTCTCATGT&#10;ACATGAGAACT&#10;TCAAGAGTACA&#10;UCAAGAGUACA"/>
  <p:tag name="OLDNUMANSWERS" val="4"/>
</p:tagLst>
</file>

<file path=ppt/tags/tag17.xml><?xml version="1.0" encoding="utf-8"?>
<p:tagLst xmlns:a="http://schemas.openxmlformats.org/drawingml/2006/main" xmlns:r="http://schemas.openxmlformats.org/officeDocument/2006/relationships" xmlns:p="http://schemas.openxmlformats.org/presentationml/2006/main">
  <p:tag name="SLIDEGUID" val="42B122D91E454E9893CC37F6571CCE20"/>
  <p:tag name="SLIDEID" val="42B122D91E454E9893CC37F6571CCE20"/>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Given the sequence below, which sequence is the complementary DNA strand? AGTTCTCATGT"/>
  <p:tag name="ANSWERSALIAS" val="AGTTCTCATGT|smicln|ACATGAGAACT|smicln|TCAAGAGTACA|smicln|UCAAGAGUACA"/>
</p:tagLst>
</file>

<file path=ppt/tags/tag18.xml><?xml version="1.0" encoding="utf-8"?>
<p:tagLst xmlns:a="http://schemas.openxmlformats.org/drawingml/2006/main" xmlns:r="http://schemas.openxmlformats.org/officeDocument/2006/relationships" xmlns:p="http://schemas.openxmlformats.org/presentationml/2006/main">
  <p:tag name="ANSWERBULLETS" val="3"/>
  <p:tag name="TEXTLENGTH" val="47"/>
  <p:tag name="FONTSIZE" val="32"/>
  <p:tag name="BULLETTYPE" val="ppBulletArabicPeriod"/>
  <p:tag name="ANSWERTEXT" val="AGTTCTCATGT&#10;ACATGAGAACT&#10;TCAAGAGTACA&#10;UCAAGAGUACA"/>
  <p:tag name="OLDNUMANSWERS" val="4"/>
</p:tagLst>
</file>

<file path=ppt/tags/tag19.xml><?xml version="1.0" encoding="utf-8"?>
<p:tagLst xmlns:a="http://schemas.openxmlformats.org/drawingml/2006/main" xmlns:r="http://schemas.openxmlformats.org/officeDocument/2006/relationships" xmlns:p="http://schemas.openxmlformats.org/presentationml/2006/main">
  <p:tag name="SLIDEGUID" val="42B122D91E454E9893CC37F6571CCE20"/>
  <p:tag name="SLIDEID" val="42B122D91E454E9893CC37F6571CCE20"/>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Given the sequence below, which sequence is the complementary DNA strand? AGTTCTCATGT"/>
  <p:tag name="ANSWERSALIAS" val="AGTTCTCATGT|smicln|ACATGAGAACT|smicln|TCAAGAGTACA|smicln|UCAAGAGUACA"/>
</p:tagLst>
</file>

<file path=ppt/tags/tag2.xml><?xml version="1.0" encoding="utf-8"?>
<p:tagLst xmlns:a="http://schemas.openxmlformats.org/drawingml/2006/main" xmlns:r="http://schemas.openxmlformats.org/officeDocument/2006/relationships" xmlns:p="http://schemas.openxmlformats.org/presentationml/2006/main">
  <p:tag name="ANSWERBULLETS" val="3"/>
  <p:tag name="TEXTLENGTH" val="47"/>
  <p:tag name="FONTSIZE" val="32"/>
  <p:tag name="BULLETTYPE" val="ppBulletArabicPeriod"/>
  <p:tag name="ANSWERTEXT" val="AGTTCTCATGT&#10;ACATGAGAACT&#10;TCAAGAGTACA&#10;UCAAGAGUACA"/>
  <p:tag name="OLDNUMANSWERS" val="4"/>
</p:tagLst>
</file>

<file path=ppt/tags/tag20.xml><?xml version="1.0" encoding="utf-8"?>
<p:tagLst xmlns:a="http://schemas.openxmlformats.org/drawingml/2006/main" xmlns:r="http://schemas.openxmlformats.org/officeDocument/2006/relationships" xmlns:p="http://schemas.openxmlformats.org/presentationml/2006/main">
  <p:tag name="ANSWERBULLETS" val="3"/>
  <p:tag name="TEXTLENGTH" val="47"/>
  <p:tag name="FONTSIZE" val="32"/>
  <p:tag name="BULLETTYPE" val="ppBulletArabicPeriod"/>
  <p:tag name="ANSWERTEXT" val="AGTTCTCATGT&#10;ACATGAGAACT&#10;TCAAGAGTACA&#10;UCAAGAGUACA"/>
  <p:tag name="OLDNUMANSWERS" val="4"/>
</p:tagLst>
</file>

<file path=ppt/tags/tag21.xml><?xml version="1.0" encoding="utf-8"?>
<p:tagLst xmlns:a="http://schemas.openxmlformats.org/drawingml/2006/main" xmlns:r="http://schemas.openxmlformats.org/officeDocument/2006/relationships" xmlns:p="http://schemas.openxmlformats.org/presentationml/2006/main">
  <p:tag name="SLIDEGUID" val="42B122D91E454E9893CC37F6571CCE20"/>
  <p:tag name="SLIDEID" val="42B122D91E454E9893CC37F6571CCE20"/>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Given the sequence below, which sequence is the complementary DNA strand? AGTTCTCATGT"/>
  <p:tag name="ANSWERSALIAS" val="AGTTCTCATGT|smicln|ACATGAGAACT|smicln|TCAAGAGTACA|smicln|UCAAGAGUACA"/>
</p:tagLst>
</file>

<file path=ppt/tags/tag22.xml><?xml version="1.0" encoding="utf-8"?>
<p:tagLst xmlns:a="http://schemas.openxmlformats.org/drawingml/2006/main" xmlns:r="http://schemas.openxmlformats.org/officeDocument/2006/relationships" xmlns:p="http://schemas.openxmlformats.org/presentationml/2006/main">
  <p:tag name="ANSWERBULLETS" val="3"/>
  <p:tag name="TEXTLENGTH" val="47"/>
  <p:tag name="FONTSIZE" val="32"/>
  <p:tag name="BULLETTYPE" val="ppBulletArabicPeriod"/>
  <p:tag name="ANSWERTEXT" val="AGTTCTCATGT&#10;ACATGAGAACT&#10;TCAAGAGTACA&#10;UCAAGAGUACA"/>
  <p:tag name="OLDNUMANSWERS" val="4"/>
</p:tagLst>
</file>

<file path=ppt/tags/tag23.xml><?xml version="1.0" encoding="utf-8"?>
<p:tagLst xmlns:a="http://schemas.openxmlformats.org/drawingml/2006/main" xmlns:r="http://schemas.openxmlformats.org/officeDocument/2006/relationships" xmlns:p="http://schemas.openxmlformats.org/presentationml/2006/main">
  <p:tag name="SLIDEGUID" val="42B122D91E454E9893CC37F6571CCE20"/>
  <p:tag name="SLIDEID" val="42B122D91E454E9893CC37F6571CCE20"/>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Given the sequence below, which sequence is the complementary DNA strand? AGTTCTCATGT"/>
  <p:tag name="ANSWERSALIAS" val="AGTTCTCATGT|smicln|ACATGAGAACT|smicln|TCAAGAGTACA|smicln|UCAAGAGUACA"/>
</p:tagLst>
</file>

<file path=ppt/tags/tag24.xml><?xml version="1.0" encoding="utf-8"?>
<p:tagLst xmlns:a="http://schemas.openxmlformats.org/drawingml/2006/main" xmlns:r="http://schemas.openxmlformats.org/officeDocument/2006/relationships" xmlns:p="http://schemas.openxmlformats.org/presentationml/2006/main">
  <p:tag name="ANSWERBULLETS" val="3"/>
  <p:tag name="TEXTLENGTH" val="47"/>
  <p:tag name="FONTSIZE" val="32"/>
  <p:tag name="BULLETTYPE" val="ppBulletArabicPeriod"/>
  <p:tag name="ANSWERTEXT" val="AGTTCTCATGT&#10;ACATGAGAACT&#10;TCAAGAGTACA&#10;UCAAGAGUACA"/>
  <p:tag name="OLDNUMANSWERS" val="4"/>
</p:tagLst>
</file>

<file path=ppt/tags/tag25.xml><?xml version="1.0" encoding="utf-8"?>
<p:tagLst xmlns:a="http://schemas.openxmlformats.org/drawingml/2006/main" xmlns:r="http://schemas.openxmlformats.org/officeDocument/2006/relationships" xmlns:p="http://schemas.openxmlformats.org/presentationml/2006/main">
  <p:tag name="SLIDEGUID" val="42B122D91E454E9893CC37F6571CCE20"/>
  <p:tag name="SLIDEID" val="42B122D91E454E9893CC37F6571CCE20"/>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Given the sequence below, which sequence is the complementary DNA strand? AGTTCTCATGT"/>
  <p:tag name="ANSWERSALIAS" val="AGTTCTCATGT|smicln|ACATGAGAACT|smicln|TCAAGAGTACA|smicln|UCAAGAGUACA"/>
</p:tagLst>
</file>

<file path=ppt/tags/tag26.xml><?xml version="1.0" encoding="utf-8"?>
<p:tagLst xmlns:a="http://schemas.openxmlformats.org/drawingml/2006/main" xmlns:r="http://schemas.openxmlformats.org/officeDocument/2006/relationships" xmlns:p="http://schemas.openxmlformats.org/presentationml/2006/main">
  <p:tag name="ANSWERBULLETS" val="3"/>
  <p:tag name="TEXTLENGTH" val="47"/>
  <p:tag name="FONTSIZE" val="32"/>
  <p:tag name="BULLETTYPE" val="ppBulletArabicPeriod"/>
  <p:tag name="ANSWERTEXT" val="AGTTCTCATGT&#10;ACATGAGAACT&#10;TCAAGAGTACA&#10;UCAAGAGUACA"/>
  <p:tag name="OLDNUMANSWERS" val="4"/>
</p:tagLst>
</file>

<file path=ppt/tags/tag27.xml><?xml version="1.0" encoding="utf-8"?>
<p:tagLst xmlns:a="http://schemas.openxmlformats.org/drawingml/2006/main" xmlns:r="http://schemas.openxmlformats.org/officeDocument/2006/relationships" xmlns:p="http://schemas.openxmlformats.org/presentationml/2006/main">
  <p:tag name="ANSWERBULLETS" val="3"/>
  <p:tag name="TEXTLENGTH" val="47"/>
  <p:tag name="FONTSIZE" val="32"/>
  <p:tag name="BULLETTYPE" val="ppBulletArabicPeriod"/>
  <p:tag name="ANSWERTEXT" val="AGTTCTCATGT&#10;ACATGAGAACT&#10;TCAAGAGTACA&#10;UCAAGAGUACA"/>
  <p:tag name="OLDNUMANSWERS" val="4"/>
</p:tagLst>
</file>

<file path=ppt/tags/tag28.xml><?xml version="1.0" encoding="utf-8"?>
<p:tagLst xmlns:a="http://schemas.openxmlformats.org/drawingml/2006/main" xmlns:r="http://schemas.openxmlformats.org/officeDocument/2006/relationships" xmlns:p="http://schemas.openxmlformats.org/presentationml/2006/main">
  <p:tag name="SLIDEGUID" val="42B122D91E454E9893CC37F6571CCE20"/>
  <p:tag name="SLIDEID" val="42B122D91E454E9893CC37F6571CCE20"/>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Given the sequence below, which sequence is the complementary DNA strand? AGTTCTCATGT"/>
  <p:tag name="ANSWERSALIAS" val="AGTTCTCATGT|smicln|ACATGAGAACT|smicln|TCAAGAGTACA|smicln|UCAAGAGUACA"/>
</p:tagLst>
</file>

<file path=ppt/tags/tag29.xml><?xml version="1.0" encoding="utf-8"?>
<p:tagLst xmlns:a="http://schemas.openxmlformats.org/drawingml/2006/main" xmlns:r="http://schemas.openxmlformats.org/officeDocument/2006/relationships" xmlns:p="http://schemas.openxmlformats.org/presentationml/2006/main">
  <p:tag name="ANSWERBULLETS" val="3"/>
  <p:tag name="TEXTLENGTH" val="47"/>
  <p:tag name="FONTSIZE" val="32"/>
  <p:tag name="BULLETTYPE" val="ppBulletArabicPeriod"/>
  <p:tag name="ANSWERTEXT" val="AGTTCTCATGT&#10;ACATGAGAACT&#10;TCAAGAGTACA&#10;UCAAGAGUACA"/>
  <p:tag name="OLDNUMANSWERS" val="4"/>
</p:tagLst>
</file>

<file path=ppt/tags/tag3.xml><?xml version="1.0" encoding="utf-8"?>
<p:tagLst xmlns:a="http://schemas.openxmlformats.org/drawingml/2006/main" xmlns:r="http://schemas.openxmlformats.org/officeDocument/2006/relationships" xmlns:p="http://schemas.openxmlformats.org/presentationml/2006/main">
  <p:tag name="SLIDEGUID" val="42B122D91E454E9893CC37F6571CCE20"/>
  <p:tag name="SLIDEID" val="42B122D91E454E9893CC37F6571CCE20"/>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Given the sequence below, which sequence is the complementary DNA strand? AGTTCTCATGT"/>
  <p:tag name="ANSWERSALIAS" val="AGTTCTCATGT|smicln|ACATGAGAACT|smicln|TCAAGAGTACA|smicln|UCAAGAGUACA"/>
</p:tagLst>
</file>

<file path=ppt/tags/tag30.xml><?xml version="1.0" encoding="utf-8"?>
<p:tagLst xmlns:a="http://schemas.openxmlformats.org/drawingml/2006/main" xmlns:r="http://schemas.openxmlformats.org/officeDocument/2006/relationships" xmlns:p="http://schemas.openxmlformats.org/presentationml/2006/main">
  <p:tag name="ANSWERBULLETS" val="3"/>
  <p:tag name="TEXTLENGTH" val="47"/>
  <p:tag name="FONTSIZE" val="32"/>
  <p:tag name="BULLETTYPE" val="ppBulletArabicPeriod"/>
  <p:tag name="ANSWERTEXT" val="AGTTCTCATGT&#10;ACATGAGAACT&#10;TCAAGAGTACA&#10;UCAAGAGUACA"/>
  <p:tag name="OLDNUMANSWERS" val="4"/>
</p:tagLst>
</file>

<file path=ppt/tags/tag31.xml><?xml version="1.0" encoding="utf-8"?>
<p:tagLst xmlns:a="http://schemas.openxmlformats.org/drawingml/2006/main" xmlns:r="http://schemas.openxmlformats.org/officeDocument/2006/relationships" xmlns:p="http://schemas.openxmlformats.org/presentationml/2006/main">
  <p:tag name="SLIDEGUID" val="42B122D91E454E9893CC37F6571CCE20"/>
  <p:tag name="SLIDEID" val="42B122D91E454E9893CC37F6571CCE20"/>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Given the sequence below, which sequence is the complementary DNA strand? AGTTCTCATGT"/>
  <p:tag name="ANSWERSALIAS" val="AGTTCTCATGT|smicln|ACATGAGAACT|smicln|TCAAGAGTACA|smicln|UCAAGAGUACA"/>
</p:tagLst>
</file>

<file path=ppt/tags/tag32.xml><?xml version="1.0" encoding="utf-8"?>
<p:tagLst xmlns:a="http://schemas.openxmlformats.org/drawingml/2006/main" xmlns:r="http://schemas.openxmlformats.org/officeDocument/2006/relationships" xmlns:p="http://schemas.openxmlformats.org/presentationml/2006/main">
  <p:tag name="ANSWERBULLETS" val="3"/>
  <p:tag name="TEXTLENGTH" val="47"/>
  <p:tag name="FONTSIZE" val="32"/>
  <p:tag name="BULLETTYPE" val="ppBulletArabicPeriod"/>
  <p:tag name="ANSWERTEXT" val="AGTTCTCATGT&#10;ACATGAGAACT&#10;TCAAGAGTACA&#10;UCAAGAGUACA"/>
  <p:tag name="OLDNUMANSWERS" val="4"/>
</p:tagLst>
</file>

<file path=ppt/tags/tag33.xml><?xml version="1.0" encoding="utf-8"?>
<p:tagLst xmlns:a="http://schemas.openxmlformats.org/drawingml/2006/main" xmlns:r="http://schemas.openxmlformats.org/officeDocument/2006/relationships" xmlns:p="http://schemas.openxmlformats.org/presentationml/2006/main">
  <p:tag name="ANSWERBULLETS" val="3"/>
  <p:tag name="TEXTLENGTH" val="47"/>
  <p:tag name="FONTSIZE" val="32"/>
  <p:tag name="BULLETTYPE" val="ppBulletArabicPeriod"/>
  <p:tag name="ANSWERTEXT" val="AGTTCTCATGT&#10;ACATGAGAACT&#10;TCAAGAGTACA&#10;UCAAGAGUACA"/>
  <p:tag name="OLDNUMANSWERS" val="4"/>
</p:tagLst>
</file>

<file path=ppt/tags/tag34.xml><?xml version="1.0" encoding="utf-8"?>
<p:tagLst xmlns:a="http://schemas.openxmlformats.org/drawingml/2006/main" xmlns:r="http://schemas.openxmlformats.org/officeDocument/2006/relationships" xmlns:p="http://schemas.openxmlformats.org/presentationml/2006/main">
  <p:tag name="SLIDEGUID" val="42B122D91E454E9893CC37F6571CCE20"/>
  <p:tag name="SLIDEID" val="42B122D91E454E9893CC37F6571CCE20"/>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Given the sequence below, which sequence is the complementary DNA strand? AGTTCTCATGT"/>
  <p:tag name="ANSWERSALIAS" val="AGTTCTCATGT|smicln|ACATGAGAACT|smicln|TCAAGAGTACA|smicln|UCAAGAGUACA"/>
</p:tagLst>
</file>

<file path=ppt/tags/tag35.xml><?xml version="1.0" encoding="utf-8"?>
<p:tagLst xmlns:a="http://schemas.openxmlformats.org/drawingml/2006/main" xmlns:r="http://schemas.openxmlformats.org/officeDocument/2006/relationships" xmlns:p="http://schemas.openxmlformats.org/presentationml/2006/main">
  <p:tag name="ANSWERBULLETS" val="3"/>
  <p:tag name="TEXTLENGTH" val="47"/>
  <p:tag name="FONTSIZE" val="32"/>
  <p:tag name="BULLETTYPE" val="ppBulletArabicPeriod"/>
  <p:tag name="ANSWERTEXT" val="AGTTCTCATGT&#10;ACATGAGAACT&#10;TCAAGAGTACA&#10;UCAAGAGUACA"/>
  <p:tag name="OLDNUMANSWERS" val="4"/>
</p:tagLst>
</file>

<file path=ppt/tags/tag36.xml><?xml version="1.0" encoding="utf-8"?>
<p:tagLst xmlns:a="http://schemas.openxmlformats.org/drawingml/2006/main" xmlns:r="http://schemas.openxmlformats.org/officeDocument/2006/relationships" xmlns:p="http://schemas.openxmlformats.org/presentationml/2006/main">
  <p:tag name="SLIDEGUID" val="42B122D91E454E9893CC37F6571CCE20"/>
  <p:tag name="SLIDEID" val="42B122D91E454E9893CC37F6571CCE20"/>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Given the sequence below, which sequence is the complementary DNA strand? AGTTCTCATGT"/>
  <p:tag name="ANSWERSALIAS" val="AGTTCTCATGT|smicln|ACATGAGAACT|smicln|TCAAGAGTACA|smicln|UCAAGAGUACA"/>
</p:tagLst>
</file>

<file path=ppt/tags/tag37.xml><?xml version="1.0" encoding="utf-8"?>
<p:tagLst xmlns:a="http://schemas.openxmlformats.org/drawingml/2006/main" xmlns:r="http://schemas.openxmlformats.org/officeDocument/2006/relationships" xmlns:p="http://schemas.openxmlformats.org/presentationml/2006/main">
  <p:tag name="ANSWERBULLETS" val="3"/>
  <p:tag name="TEXTLENGTH" val="47"/>
  <p:tag name="FONTSIZE" val="32"/>
  <p:tag name="BULLETTYPE" val="ppBulletArabicPeriod"/>
  <p:tag name="ANSWERTEXT" val="AGTTCTCATGT&#10;ACATGAGAACT&#10;TCAAGAGTACA&#10;UCAAGAGUACA"/>
  <p:tag name="OLDNUMANSWERS" val="4"/>
</p:tagLst>
</file>

<file path=ppt/tags/tag38.xml><?xml version="1.0" encoding="utf-8"?>
<p:tagLst xmlns:a="http://schemas.openxmlformats.org/drawingml/2006/main" xmlns:r="http://schemas.openxmlformats.org/officeDocument/2006/relationships" xmlns:p="http://schemas.openxmlformats.org/presentationml/2006/main">
  <p:tag name="SLIDEGUID" val="42B122D91E454E9893CC37F6571CCE20"/>
  <p:tag name="SLIDEID" val="42B122D91E454E9893CC37F6571CCE20"/>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Given the sequence below, which sequence is the complementary DNA strand? AGTTCTCATGT"/>
  <p:tag name="ANSWERSALIAS" val="AGTTCTCATGT|smicln|ACATGAGAACT|smicln|TCAAGAGTACA|smicln|UCAAGAGUACA"/>
</p:tagLst>
</file>

<file path=ppt/tags/tag39.xml><?xml version="1.0" encoding="utf-8"?>
<p:tagLst xmlns:a="http://schemas.openxmlformats.org/drawingml/2006/main" xmlns:r="http://schemas.openxmlformats.org/officeDocument/2006/relationships" xmlns:p="http://schemas.openxmlformats.org/presentationml/2006/main">
  <p:tag name="ANSWERBULLETS" val="3"/>
  <p:tag name="TEXTLENGTH" val="47"/>
  <p:tag name="FONTSIZE" val="32"/>
  <p:tag name="BULLETTYPE" val="ppBulletArabicPeriod"/>
  <p:tag name="ANSWERTEXT" val="AGTTCTCATGT&#10;ACATGAGAACT&#10;TCAAGAGTACA&#10;UCAAGAGUACA"/>
  <p:tag name="OLDNUMANSWERS" val="4"/>
</p:tagLst>
</file>

<file path=ppt/tags/tag4.xml><?xml version="1.0" encoding="utf-8"?>
<p:tagLst xmlns:a="http://schemas.openxmlformats.org/drawingml/2006/main" xmlns:r="http://schemas.openxmlformats.org/officeDocument/2006/relationships" xmlns:p="http://schemas.openxmlformats.org/presentationml/2006/main">
  <p:tag name="ANSWERBULLETS" val="3"/>
  <p:tag name="TEXTLENGTH" val="47"/>
  <p:tag name="FONTSIZE" val="32"/>
  <p:tag name="BULLETTYPE" val="ppBulletArabicPeriod"/>
  <p:tag name="ANSWERTEXT" val="AGTTCTCATGT&#10;ACATGAGAACT&#10;TCAAGAGTACA&#10;UCAAGAGUACA"/>
  <p:tag name="OLDNUMANSWERS" val="4"/>
</p:tagLst>
</file>

<file path=ppt/tags/tag40.xml><?xml version="1.0" encoding="utf-8"?>
<p:tagLst xmlns:a="http://schemas.openxmlformats.org/drawingml/2006/main" xmlns:r="http://schemas.openxmlformats.org/officeDocument/2006/relationships" xmlns:p="http://schemas.openxmlformats.org/presentationml/2006/main">
  <p:tag name="SLIDEGUID" val="42B122D91E454E9893CC37F6571CCE20"/>
  <p:tag name="SLIDEID" val="42B122D91E454E9893CC37F6571CCE20"/>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Given the sequence below, which sequence is the complementary DNA strand? AGTTCTCATGT"/>
  <p:tag name="ANSWERSALIAS" val="AGTTCTCATGT|smicln|ACATGAGAACT|smicln|TCAAGAGTACA|smicln|UCAAGAGUACA"/>
</p:tagLst>
</file>

<file path=ppt/tags/tag41.xml><?xml version="1.0" encoding="utf-8"?>
<p:tagLst xmlns:a="http://schemas.openxmlformats.org/drawingml/2006/main" xmlns:r="http://schemas.openxmlformats.org/officeDocument/2006/relationships" xmlns:p="http://schemas.openxmlformats.org/presentationml/2006/main">
  <p:tag name="ANSWERBULLETS" val="3"/>
  <p:tag name="TEXTLENGTH" val="47"/>
  <p:tag name="FONTSIZE" val="32"/>
  <p:tag name="BULLETTYPE" val="ppBulletArabicPeriod"/>
  <p:tag name="ANSWERTEXT" val="AGTTCTCATGT&#10;ACATGAGAACT&#10;TCAAGAGTACA&#10;UCAAGAGUACA"/>
  <p:tag name="OLDNUMANSWERS" val="4"/>
</p:tagLst>
</file>

<file path=ppt/tags/tag5.xml><?xml version="1.0" encoding="utf-8"?>
<p:tagLst xmlns:a="http://schemas.openxmlformats.org/drawingml/2006/main" xmlns:r="http://schemas.openxmlformats.org/officeDocument/2006/relationships" xmlns:p="http://schemas.openxmlformats.org/presentationml/2006/main">
  <p:tag name="SLIDEGUID" val="42B122D91E454E9893CC37F6571CCE20"/>
  <p:tag name="SLIDEID" val="42B122D91E454E9893CC37F6571CCE20"/>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Given the sequence below, which sequence is the complementary DNA strand? AGTTCTCATGT"/>
  <p:tag name="ANSWERSALIAS" val="AGTTCTCATGT|smicln|ACATGAGAACT|smicln|TCAAGAGTACA|smicln|UCAAGAGUACA"/>
</p:tagLst>
</file>

<file path=ppt/tags/tag6.xml><?xml version="1.0" encoding="utf-8"?>
<p:tagLst xmlns:a="http://schemas.openxmlformats.org/drawingml/2006/main" xmlns:r="http://schemas.openxmlformats.org/officeDocument/2006/relationships" xmlns:p="http://schemas.openxmlformats.org/presentationml/2006/main">
  <p:tag name="ANSWERBULLETS" val="3"/>
  <p:tag name="TEXTLENGTH" val="47"/>
  <p:tag name="FONTSIZE" val="32"/>
  <p:tag name="BULLETTYPE" val="ppBulletArabicPeriod"/>
  <p:tag name="ANSWERTEXT" val="AGTTCTCATGT&#10;ACATGAGAACT&#10;TCAAGAGTACA&#10;UCAAGAGUACA"/>
  <p:tag name="OLDNUMANSWERS" val="4"/>
</p:tagLst>
</file>

<file path=ppt/tags/tag7.xml><?xml version="1.0" encoding="utf-8"?>
<p:tagLst xmlns:a="http://schemas.openxmlformats.org/drawingml/2006/main" xmlns:r="http://schemas.openxmlformats.org/officeDocument/2006/relationships" xmlns:p="http://schemas.openxmlformats.org/presentationml/2006/main">
  <p:tag name="SLIDEGUID" val="42B122D91E454E9893CC37F6571CCE20"/>
  <p:tag name="SLIDEID" val="42B122D91E454E9893CC37F6571CCE20"/>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Given the sequence below, which sequence is the complementary DNA strand? AGTTCTCATGT"/>
  <p:tag name="ANSWERSALIAS" val="AGTTCTCATGT|smicln|ACATGAGAACT|smicln|TCAAGAGTACA|smicln|UCAAGAGUACA"/>
</p:tagLst>
</file>

<file path=ppt/tags/tag8.xml><?xml version="1.0" encoding="utf-8"?>
<p:tagLst xmlns:a="http://schemas.openxmlformats.org/drawingml/2006/main" xmlns:r="http://schemas.openxmlformats.org/officeDocument/2006/relationships" xmlns:p="http://schemas.openxmlformats.org/presentationml/2006/main">
  <p:tag name="ANSWERBULLETS" val="3"/>
  <p:tag name="TEXTLENGTH" val="47"/>
  <p:tag name="FONTSIZE" val="32"/>
  <p:tag name="BULLETTYPE" val="ppBulletArabicPeriod"/>
  <p:tag name="ANSWERTEXT" val="AGTTCTCATGT&#10;ACATGAGAACT&#10;TCAAGAGTACA&#10;UCAAGAGUACA"/>
  <p:tag name="OLDNUMANSWERS" val="4"/>
</p:tagLst>
</file>

<file path=ppt/tags/tag9.xml><?xml version="1.0" encoding="utf-8"?>
<p:tagLst xmlns:a="http://schemas.openxmlformats.org/drawingml/2006/main" xmlns:r="http://schemas.openxmlformats.org/officeDocument/2006/relationships" xmlns:p="http://schemas.openxmlformats.org/presentationml/2006/main">
  <p:tag name="SLIDEGUID" val="42B122D91E454E9893CC37F6571CCE20"/>
  <p:tag name="SLIDEID" val="42B122D91E454E9893CC37F6571CCE20"/>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Given the sequence below, which sequence is the complementary DNA strand? AGTTCTCATGT"/>
  <p:tag name="ANSWERSALIAS" val="AGTTCTCATGT|smicln|ACATGAGAACT|smicln|TCAAGAGTACA|smicln|UCAAGAGUACA"/>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2660</TotalTime>
  <Words>1000</Words>
  <Application>Microsoft Office PowerPoint</Application>
  <PresentationFormat>On-screen Show (4:3)</PresentationFormat>
  <Paragraphs>205</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Biology for a Changing World, 2e   Clicker Questions   Chapter 15  </vt:lpstr>
      <vt:lpstr>Evolution is</vt:lpstr>
      <vt:lpstr>In a population of 25 mice there are ___ alleles in the gene pool and ___ alleles in each individual. </vt:lpstr>
      <vt:lpstr>Which of the two populations shown is more likely to survive environmental change?</vt:lpstr>
      <vt:lpstr>Close relatives breeding are more likely to produce offspring with birth defects because </vt:lpstr>
      <vt:lpstr>The figure shown illustrates </vt:lpstr>
      <vt:lpstr>The bottleneck effect is an example of </vt:lpstr>
      <vt:lpstr>All of the following generally work to reduce genetic diversity except:</vt:lpstr>
      <vt:lpstr>Bottlenecks are most detrimental to </vt:lpstr>
      <vt:lpstr>Inbreeding tends to</vt:lpstr>
      <vt:lpstr>When mice from one population breed with other mice from a second population, this is an example of</vt:lpstr>
      <vt:lpstr>Which population will be in Hardy-Weinberg equilibrium?</vt:lpstr>
      <vt:lpstr>If a recessive disease affects 1 out of 10,000 people, using the Hardy-Weinberg equilibrium equation, what is the approximate expected frequency of carriers for this disease in the human population? </vt:lpstr>
      <vt:lpstr>Researchers want to know if a population of monkeys might be inbreeding.  They observe one trait for eye color.  Brown eye color (B) is dominant to blue eye color (b).  Genotyping of 250 monkeys reveals the following:   99 monkeys are BB  100 monkeys are Bb  51 monkeys are bb   What is the expected number of homozygous dominant monkeys in this population?</vt:lpstr>
      <vt:lpstr>Researchers want to know if a population of monkeys might be inbreeding.  They observe one trait for eye color.  Brown eye color (B) is dominant to blue eye color (b).  Genotyping of 250 monkeys reveals the following:   99 monkeys are BB  100 monkeys are Bb  51 monkeys are bb   Is there evidence that these monkeys might be inbreeding?</vt:lpstr>
      <vt:lpstr>Researchers want to know if a population of monkeys might be inbreeding.  They observe one trait for eye color.  Brown eye color (B) is dominant to blue eye color (b).  Genotyping of 250 monkeys reveals the following:   99 monkeys are BB  100 monkeys are Bb  51 monkeys are bb   What is the evidence that these monkeys might be inbreeding?</vt:lpstr>
      <vt:lpstr>In which of the following cases would the biological species concept NOT be useful in identifying a species?</vt:lpstr>
      <vt:lpstr>If two groups of flowers can mate and produce fertile offspring, then they are</vt:lpstr>
      <vt:lpstr>If ant populations living in the same median strip have mating organs that are incompatible, which of the following is true?</vt:lpstr>
      <vt:lpstr>Two groups of flowers can no longer mate and produce fertile offspring.  Originally both were part the same population but were separated by a geographical boundary.   What has happened?</vt:lpstr>
    </vt:vector>
  </TitlesOfParts>
  <Company>St. Louis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DNA, Gene Expression, and Biotechnology</dc:title>
  <dc:creator>STLCC</dc:creator>
  <cp:lastModifiedBy>hbadmin</cp:lastModifiedBy>
  <cp:revision>158</cp:revision>
  <dcterms:created xsi:type="dcterms:W3CDTF">2014-04-28T17:50:20Z</dcterms:created>
  <dcterms:modified xsi:type="dcterms:W3CDTF">2014-04-28T22:14:47Z</dcterms:modified>
</cp:coreProperties>
</file>