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3" r:id="rId2"/>
    <p:sldId id="256" r:id="rId3"/>
    <p:sldId id="302" r:id="rId4"/>
    <p:sldId id="299" r:id="rId5"/>
    <p:sldId id="303" r:id="rId6"/>
    <p:sldId id="259" r:id="rId7"/>
    <p:sldId id="262" r:id="rId8"/>
    <p:sldId id="263" r:id="rId9"/>
    <p:sldId id="304" r:id="rId10"/>
    <p:sldId id="264" r:id="rId11"/>
    <p:sldId id="260" r:id="rId12"/>
    <p:sldId id="305" r:id="rId13"/>
    <p:sldId id="266" r:id="rId14"/>
    <p:sldId id="267" r:id="rId15"/>
    <p:sldId id="272" r:id="rId16"/>
    <p:sldId id="306" r:id="rId17"/>
    <p:sldId id="279" r:id="rId18"/>
    <p:sldId id="307" r:id="rId19"/>
    <p:sldId id="280" r:id="rId20"/>
    <p:sldId id="281" r:id="rId21"/>
    <p:sldId id="308" r:id="rId22"/>
    <p:sldId id="274" r:id="rId23"/>
    <p:sldId id="309" r:id="rId24"/>
    <p:sldId id="275" r:id="rId25"/>
    <p:sldId id="277" r:id="rId26"/>
    <p:sldId id="310" r:id="rId27"/>
    <p:sldId id="285" r:id="rId28"/>
    <p:sldId id="286" r:id="rId29"/>
    <p:sldId id="287" r:id="rId30"/>
    <p:sldId id="311" r:id="rId31"/>
    <p:sldId id="295" r:id="rId32"/>
    <p:sldId id="31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31" autoAdjust="0"/>
  </p:normalViewPr>
  <p:slideViewPr>
    <p:cSldViewPr>
      <p:cViewPr varScale="1">
        <p:scale>
          <a:sx n="81" d="100"/>
          <a:sy n="81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E8F3F4-3797-4275-957C-5954ADE072D6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8382D5-519A-4969-923F-A3ED7C9A7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9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5554D4E-051C-4C63-8D73-05EF68B5928F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Bottleneck effect is a type of genetic drift that occurs when a population is suddenly reduced to a small number of individuals and alleles are lost from the population as a result.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flow: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movement of alleles from one population to another, which may increase the genetic diversity of a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New York City mice populations had different levels of gene flow, meaning that some populations exchanged alleles with other populations more than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increased chance of two recessive alleles coming together during a mating is high. When that happens, homozygous recessive genotypes are created, and previously hidden recessive alleles start to affect phenotypes.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most natural populations, all four mechanisms of evolution—selection, mutation, gene flow, and genetic drift—are continually operating at the same time, fostering unique evolutionary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The</a:t>
            </a:r>
            <a:r>
              <a:rPr lang="en-US" sz="2400" baseline="0" dirty="0" smtClean="0"/>
              <a:t> Hardy-Weinberg equation </a:t>
            </a:r>
            <a:r>
              <a:rPr lang="en-US" sz="2400" dirty="0" smtClean="0"/>
              <a:t>is a mathematical formula that relates allele frequencies to genotype frequencies in a population at the</a:t>
            </a:r>
            <a:r>
              <a:rPr lang="en-US" sz="2400" baseline="0" dirty="0" smtClean="0"/>
              <a:t> H</a:t>
            </a:r>
            <a:r>
              <a:rPr lang="en-US" sz="2400" dirty="0" smtClean="0"/>
              <a:t>ardy-Weinberg equilibrium.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nature, no population can ever be in strict Hardy-Weinberg equilibrium.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Reproductive isolation: mechanisms that prevent mating (and therefore gene flow) between members of different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Biologist Jason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Munshi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-South lays a trap for white-footed mice.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Allele frequency: the relative proportion of an allele in a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Genetic drift tends to have more dramatic effects in smaller populations because in a population with fewer individuals any individual that does not reproduce could spell the loss of alleles from the population.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 sequences at 18 different chromosome locations from all 312 mice were assessed and the results showed distinct clustering of alleles.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within one population tended to share more alleles with one another than with mice from other populations.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Founder effect is a type of genetic drift in which a small number of individuals leave one population and establish a new population.</a:t>
            </a:r>
            <a:r>
              <a:rPr lang="en-US" baseline="0" dirty="0" smtClean="0"/>
              <a:t> B</a:t>
            </a:r>
            <a:r>
              <a:rPr lang="en-US" dirty="0" smtClean="0"/>
              <a:t>y chance, the newly established population may have lower genetic diversity than the original population.</a:t>
            </a:r>
            <a:r>
              <a:rPr lang="en-US" baseline="0" dirty="0" smtClean="0"/>
              <a:t> </a:t>
            </a:r>
            <a:r>
              <a:rPr lang="en-US" sz="1200" dirty="0" smtClean="0"/>
              <a:t>The genetic diversity of the new population reflects the reduced diversity of the founders.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382D5-519A-4969-923F-A3ED7C9A74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23DF-ED30-47F6-B4BD-BB6BC40DE6AB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EA43-4FF5-4A19-AB37-C1B15F68C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0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2E86-C29F-437F-9D45-172D9D4C58FD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6AC6-821E-4ACB-B613-692F2A3CE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3C167-0009-4EF4-B8AB-CC0A522A1FC0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0C06-38D5-449B-9372-B90CE692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4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3AA8-0690-40B8-98B3-0E7E45AD727A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3F87-6E24-4E14-8A24-A6A747401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EC6-5E4F-434A-968A-F171471C0F08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7973-EDBB-4AF7-B469-59A4006CF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62C9-C46A-4ADF-A116-CC0FB53F5D15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25EA-A47E-4F28-AFEB-A5433ECD6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8B87-6186-44AD-9E6F-B27DF88E4E96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716C-B58B-4FCA-AC95-E6A22F03A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4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A09D-BCE3-46B6-9AC7-0943AE1DFD6A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A5D2-FBCB-4154-84F4-600C417E4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0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0DD4-CE72-446E-9FE0-94A90C745B61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3E2F-191B-4429-B323-9008E64C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C5FC-11E2-4EB6-9C9F-258235457D96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5A4D-2153-437E-996D-526173736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823F-CDDE-4AF7-9864-5594231B52A8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B8CA-1FF4-4BCE-A290-FA5DD65D5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86F261-B5E2-4F38-817C-EF712692FB78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4E7459-342C-4877-A059-E33B721A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pitchFamily="34" charset="0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pitchFamily="34" charset="0"/>
              </a:rPr>
              <a:t>Changing World</a:t>
            </a:r>
            <a:endParaRPr lang="en-US" sz="3400" b="1">
              <a:solidFill>
                <a:srgbClr val="FFFFFE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400" b="1">
                <a:solidFill>
                  <a:srgbClr val="FFFFFE"/>
                </a:solidFill>
                <a:latin typeface="Verdana" pitchFamily="34" charset="0"/>
              </a:rPr>
              <a:t>SECOND EDITION</a:t>
            </a:r>
            <a:endParaRPr lang="en-US" sz="44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>
                <a:solidFill>
                  <a:srgbClr val="FFFFFE"/>
                </a:solidFill>
                <a:latin typeface="Verdana" pitchFamily="34" charset="0"/>
              </a:rPr>
              <a:t>Lecture PowerPoint</a:t>
            </a:r>
          </a:p>
          <a:p>
            <a:pPr algn="ctr" eaLnBrk="0" hangingPunct="0"/>
            <a:r>
              <a:rPr lang="en-US" sz="2800" b="1" dirty="0">
                <a:solidFill>
                  <a:srgbClr val="FFFFFE"/>
                </a:solidFill>
                <a:latin typeface="Verdana" pitchFamily="34" charset="0"/>
              </a:rPr>
              <a:t>CHAPTER </a:t>
            </a:r>
            <a:r>
              <a:rPr lang="en-US" sz="2800" b="1" dirty="0" smtClean="0">
                <a:solidFill>
                  <a:srgbClr val="FFFFFE"/>
                </a:solidFill>
                <a:latin typeface="Verdana" pitchFamily="34" charset="0"/>
              </a:rPr>
              <a:t>15</a:t>
            </a:r>
            <a:endParaRPr lang="en-US" sz="2800" b="1" dirty="0">
              <a:solidFill>
                <a:srgbClr val="FFFFFE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800" dirty="0" err="1">
                <a:solidFill>
                  <a:srgbClr val="FFFFFE"/>
                </a:solidFill>
                <a:latin typeface="Verdana" pitchFamily="34" charset="0"/>
              </a:rPr>
              <a:t>Nonadaptive</a:t>
            </a:r>
            <a:r>
              <a:rPr lang="en-US" sz="2800" dirty="0">
                <a:solidFill>
                  <a:srgbClr val="FFFFFE"/>
                </a:solidFill>
                <a:latin typeface="Verdana" pitchFamily="34" charset="0"/>
              </a:rPr>
              <a:t> Evolution and Speciation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200" b="1">
                <a:solidFill>
                  <a:srgbClr val="FFFFFE"/>
                </a:solidFill>
                <a:latin typeface="Verdana" pitchFamily="34" charset="0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000">
                <a:solidFill>
                  <a:srgbClr val="FFFFFE"/>
                </a:solidFill>
                <a:latin typeface="Verdana" pitchFamily="34" charset="0"/>
              </a:rPr>
              <a:t> </a:t>
            </a:r>
            <a:endParaRPr lang="en-US">
              <a:solidFill>
                <a:srgbClr val="FFFFFE"/>
              </a:solidFill>
              <a:latin typeface="Verdana" pitchFamily="34" charset="0"/>
            </a:endParaRPr>
          </a:p>
          <a:p>
            <a:pPr algn="ctr"/>
            <a:endParaRPr lang="en-US" sz="16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200">
                <a:solidFill>
                  <a:srgbClr val="FFFFFE"/>
                </a:solidFill>
              </a:rPr>
              <a:t>Michèle Shuster • Janet Vigna • Matthew Tontonoz • Gunjan Sinha   </a:t>
            </a:r>
          </a:p>
        </p:txBody>
      </p:sp>
    </p:spTree>
    <p:extLst>
      <p:ext uri="{BB962C8B-B14F-4D97-AF65-F5344CB8AC3E}">
        <p14:creationId xmlns:p14="http://schemas.microsoft.com/office/powerpoint/2010/main" val="33718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Nonadaptive</a:t>
            </a:r>
            <a:r>
              <a:rPr lang="en-US" b="1" dirty="0" smtClean="0"/>
              <a:t> evolution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Genetic drift</a:t>
            </a:r>
          </a:p>
          <a:p>
            <a:pPr eaLnBrk="1" hangingPunct="1"/>
            <a:r>
              <a:rPr lang="en-US" dirty="0" smtClean="0"/>
              <a:t>change in allele frequencies between generations that occurs purely by chance</a:t>
            </a:r>
          </a:p>
          <a:p>
            <a:pPr eaLnBrk="1" hangingPunct="1"/>
            <a:r>
              <a:rPr lang="en-US" dirty="0" smtClean="0"/>
              <a:t>subset of population reproduces </a:t>
            </a:r>
          </a:p>
          <a:p>
            <a:pPr eaLnBrk="1" hangingPunct="1"/>
            <a:r>
              <a:rPr lang="en-US" dirty="0" smtClean="0"/>
              <a:t>subset of alleles represented in next generation</a:t>
            </a:r>
          </a:p>
          <a:p>
            <a:pPr eaLnBrk="1" hangingPunct="1"/>
            <a:r>
              <a:rPr lang="en-US" dirty="0" smtClean="0"/>
              <a:t>decreases genetic diversity of a population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Nonadaptive</a:t>
            </a:r>
            <a:r>
              <a:rPr lang="en-US" b="1" dirty="0" smtClean="0"/>
              <a:t> evolution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Genetic drift </a:t>
            </a:r>
          </a:p>
          <a:p>
            <a:pPr eaLnBrk="1" hangingPunct="1"/>
            <a:r>
              <a:rPr lang="en-US" dirty="0" smtClean="0"/>
              <a:t>For example, populations get separated </a:t>
            </a:r>
          </a:p>
        </p:txBody>
      </p:sp>
      <p:pic>
        <p:nvPicPr>
          <p:cNvPr id="5" name="Picture 2" descr="unnumbered_15_p3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62" y="2813922"/>
            <a:ext cx="4800600" cy="404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Nonadaptive</a:t>
            </a:r>
            <a:r>
              <a:rPr lang="en-US" b="1" dirty="0" smtClean="0"/>
              <a:t> evolution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Genetic drift </a:t>
            </a:r>
          </a:p>
        </p:txBody>
      </p:sp>
      <p:pic>
        <p:nvPicPr>
          <p:cNvPr id="5" name="Picture 2" descr="infographic_15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6828"/>
            <a:ext cx="5791200" cy="448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Nonadaptive</a:t>
            </a:r>
            <a:r>
              <a:rPr lang="en-US" b="1" dirty="0" smtClean="0"/>
              <a:t> evolution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Genetic drift</a:t>
            </a:r>
          </a:p>
          <a:p>
            <a:pPr eaLnBrk="1" hangingPunct="1"/>
            <a:r>
              <a:rPr lang="en-US" b="1" dirty="0" smtClean="0"/>
              <a:t>Founder effect</a:t>
            </a:r>
            <a:endParaRPr lang="en-US" dirty="0" smtClean="0"/>
          </a:p>
        </p:txBody>
      </p:sp>
      <p:pic>
        <p:nvPicPr>
          <p:cNvPr id="5" name="Picture 2" descr="infographic_15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66445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Nonadaptive</a:t>
            </a:r>
            <a:r>
              <a:rPr lang="en-US" b="1" dirty="0" smtClean="0"/>
              <a:t> evolution</a:t>
            </a:r>
            <a:endParaRPr 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5814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n-US" sz="2600" b="1" dirty="0" smtClean="0"/>
              <a:t>Genetic drift</a:t>
            </a:r>
          </a:p>
          <a:p>
            <a:pPr eaLnBrk="1" hangingPunct="1"/>
            <a:r>
              <a:rPr lang="en-US" sz="2600" dirty="0" smtClean="0"/>
              <a:t> </a:t>
            </a:r>
            <a:r>
              <a:rPr lang="en-US" sz="2600" b="1" dirty="0" smtClean="0"/>
              <a:t>Bottleneck effect</a:t>
            </a:r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6" name="Picture 2" descr="infographic_15_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1"/>
            <a:ext cx="694471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Why is genetic diversity important?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429000"/>
          </a:xfrm>
        </p:spPr>
        <p:txBody>
          <a:bodyPr/>
          <a:lstStyle/>
          <a:p>
            <a:pPr eaLnBrk="1" hangingPunct="1"/>
            <a:r>
              <a:rPr lang="en-US" dirty="0" smtClean="0"/>
              <a:t>Diverse gene pool gives a population more flexibility to survive in a changing environment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more genetically diverse a population, the more ways it has to adapt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Reintroducing genetic diversity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429000"/>
          </a:xfrm>
        </p:spPr>
        <p:txBody>
          <a:bodyPr/>
          <a:lstStyle/>
          <a:p>
            <a:pPr eaLnBrk="1" hangingPunct="1"/>
            <a:r>
              <a:rPr lang="en-US" dirty="0" smtClean="0"/>
              <a:t>Must  bring in new alleles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Mutation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Gene flow; </a:t>
            </a:r>
            <a:r>
              <a:rPr lang="en-US" dirty="0" smtClean="0"/>
              <a:t>movement of alleles from one population to another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Gene flow</a:t>
            </a:r>
            <a:endParaRPr lang="en-US" b="1" dirty="0"/>
          </a:p>
        </p:txBody>
      </p:sp>
      <p:pic>
        <p:nvPicPr>
          <p:cNvPr id="4" name="Picture 2" descr="infographic_1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26948"/>
            <a:ext cx="85312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Gene flow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Urbanization can prevent gene flow, can lead to inbreeding</a:t>
            </a:r>
            <a:endParaRPr lang="en-US" dirty="0"/>
          </a:p>
        </p:txBody>
      </p:sp>
      <p:pic>
        <p:nvPicPr>
          <p:cNvPr id="6" name="Picture 2" descr="unnumbered_15_p33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" y="3098800"/>
            <a:ext cx="521609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unnumbered_15_p339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76498"/>
            <a:ext cx="3065454" cy="438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Inbreeding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Mating between closely related individuals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Does not change the allele frequency within a population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Increases the proportion of homozygous individuals to </a:t>
            </a:r>
            <a:r>
              <a:rPr lang="en-US" dirty="0" err="1" smtClean="0"/>
              <a:t>heterozygotes</a:t>
            </a:r>
            <a:endParaRPr lang="en-US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</a:t>
            </a:r>
            <a:r>
              <a:rPr lang="en-US" dirty="0" smtClean="0"/>
              <a:t>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Nonadaptive</a:t>
            </a:r>
            <a:r>
              <a:rPr lang="en-US" dirty="0" smtClean="0"/>
              <a:t> Evolution and Speciation</a:t>
            </a:r>
            <a:endParaRPr lang="en-US" dirty="0"/>
          </a:p>
        </p:txBody>
      </p:sp>
      <p:pic>
        <p:nvPicPr>
          <p:cNvPr id="4" name="Picture 2" descr="chapter_15_opene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867400" cy="417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Inbreeding depression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Closely related individuals are more likely to share the same alleles</a:t>
            </a:r>
          </a:p>
          <a:p>
            <a:pPr eaLnBrk="1" hangingPunct="1"/>
            <a:r>
              <a:rPr lang="en-US" dirty="0" smtClean="0"/>
              <a:t>Negative reproductive consequences for a population </a:t>
            </a:r>
          </a:p>
          <a:p>
            <a:pPr eaLnBrk="1" hangingPunct="1"/>
            <a:r>
              <a:rPr lang="en-US" dirty="0" smtClean="0"/>
              <a:t>Associated with high frequency of homozygous individuals possessing harmful recessive alleles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Affects of urbanization</a:t>
            </a:r>
            <a:endParaRPr lang="en-US" b="1" dirty="0"/>
          </a:p>
        </p:txBody>
      </p:sp>
      <p:pic>
        <p:nvPicPr>
          <p:cNvPr id="5" name="Picture 3" descr="infographic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2133"/>
            <a:ext cx="6553200" cy="54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871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Mechanisms of evolution</a:t>
            </a:r>
            <a:endParaRPr lang="en-US" b="1" dirty="0"/>
          </a:p>
        </p:txBody>
      </p:sp>
      <p:pic>
        <p:nvPicPr>
          <p:cNvPr id="4" name="Content Placeholder 3" descr="table 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1111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Hardy-Weinberg equilibrium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a </a:t>
            </a:r>
            <a:r>
              <a:rPr lang="en-US" dirty="0" err="1" smtClean="0"/>
              <a:t>nonevolving</a:t>
            </a:r>
            <a:r>
              <a:rPr lang="en-US" dirty="0" smtClean="0"/>
              <a:t> population, allele and genotype frequencies do not change over time</a:t>
            </a:r>
          </a:p>
          <a:p>
            <a:pPr eaLnBrk="1" hangingPunct="1">
              <a:buNone/>
            </a:pP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/>
              <a:t>Hardy-Weinberg equilibrium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to identify genes that have changed because of evolutionary mechanisms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Hardy-Weinberg equilibrium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Baseline to judge if a population is evolving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Hardy-Weinberg equation</a:t>
            </a:r>
            <a:endParaRPr lang="en-US" sz="3000" b="1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600" i="1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600" i="1" dirty="0" smtClean="0"/>
              <a:t>			p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+</a:t>
            </a:r>
            <a:r>
              <a:rPr lang="en-US" sz="2600" i="1" dirty="0" smtClean="0"/>
              <a:t> </a:t>
            </a:r>
            <a:r>
              <a:rPr lang="en-US" sz="2600" dirty="0" smtClean="0"/>
              <a:t>2 </a:t>
            </a:r>
            <a:r>
              <a:rPr lang="en-US" sz="2600" i="1" dirty="0" err="1" smtClean="0"/>
              <a:t>pq</a:t>
            </a:r>
            <a:r>
              <a:rPr lang="en-US" sz="2600" i="1" dirty="0" smtClean="0"/>
              <a:t> </a:t>
            </a:r>
            <a:r>
              <a:rPr lang="en-US" sz="2600" dirty="0" smtClean="0"/>
              <a:t>+</a:t>
            </a:r>
            <a:r>
              <a:rPr lang="en-US" sz="2600" i="1" dirty="0" smtClean="0"/>
              <a:t> q</a:t>
            </a:r>
            <a:r>
              <a:rPr lang="en-US" sz="2600" baseline="30000" dirty="0" smtClean="0"/>
              <a:t>2</a:t>
            </a:r>
            <a:r>
              <a:rPr lang="en-US" sz="2600" i="1" dirty="0" smtClean="0"/>
              <a:t> </a:t>
            </a:r>
            <a:r>
              <a:rPr lang="en-US" sz="2600" dirty="0" smtClean="0"/>
              <a:t>= 1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600" i="1" dirty="0" smtClean="0"/>
          </a:p>
          <a:p>
            <a:pPr lvl="2" eaLnBrk="1" hangingPunct="1">
              <a:lnSpc>
                <a:spcPct val="80000"/>
              </a:lnSpc>
              <a:buSzPct val="65000"/>
              <a:buFontTx/>
              <a:buChar char="o"/>
            </a:pPr>
            <a:r>
              <a:rPr lang="en-US" sz="2200" i="1" dirty="0" smtClean="0"/>
              <a:t>p</a:t>
            </a:r>
            <a:r>
              <a:rPr lang="en-US" sz="2200" baseline="30000" dirty="0" smtClean="0"/>
              <a:t>2</a:t>
            </a:r>
            <a:r>
              <a:rPr lang="en-US" sz="2200" i="1" dirty="0" smtClean="0"/>
              <a:t> </a:t>
            </a:r>
            <a:r>
              <a:rPr lang="en-US" sz="2200" dirty="0" smtClean="0"/>
              <a:t>is the frequency of homozygous dominants</a:t>
            </a:r>
          </a:p>
          <a:p>
            <a:pPr lvl="2" eaLnBrk="1" hangingPunct="1">
              <a:lnSpc>
                <a:spcPct val="80000"/>
              </a:lnSpc>
              <a:buSzPct val="65000"/>
              <a:buFontTx/>
              <a:buChar char="o"/>
            </a:pPr>
            <a:r>
              <a:rPr lang="en-US" sz="2200" dirty="0" smtClean="0"/>
              <a:t>2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pq</a:t>
            </a:r>
            <a:r>
              <a:rPr lang="en-US" sz="2200" i="1" dirty="0" smtClean="0"/>
              <a:t> </a:t>
            </a:r>
            <a:r>
              <a:rPr lang="en-US" sz="2200" dirty="0" smtClean="0"/>
              <a:t>is the frequency of </a:t>
            </a:r>
            <a:r>
              <a:rPr lang="en-US" sz="2200" dirty="0" err="1" smtClean="0"/>
              <a:t>heterozygotes</a:t>
            </a:r>
            <a:endParaRPr lang="en-US" sz="2200" dirty="0" smtClean="0"/>
          </a:p>
          <a:p>
            <a:pPr lvl="2" eaLnBrk="1" hangingPunct="1">
              <a:lnSpc>
                <a:spcPct val="80000"/>
              </a:lnSpc>
              <a:buSzPct val="65000"/>
              <a:buFontTx/>
              <a:buChar char="o"/>
            </a:pPr>
            <a:r>
              <a:rPr lang="en-US" sz="2200" i="1" dirty="0" smtClean="0"/>
              <a:t>q</a:t>
            </a:r>
            <a:r>
              <a:rPr lang="en-US" sz="2200" baseline="30000" dirty="0" smtClean="0"/>
              <a:t>2</a:t>
            </a:r>
            <a:r>
              <a:rPr lang="en-US" sz="2200" i="1" dirty="0" smtClean="0"/>
              <a:t> </a:t>
            </a:r>
            <a:r>
              <a:rPr lang="en-US" sz="2200" dirty="0" smtClean="0"/>
              <a:t>is the frequency of homozygous recessives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600" i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Hardy-Weinberg equilibrium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000" dirty="0" smtClean="0"/>
              <a:t>	Five necessary conditions 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200" dirty="0" smtClean="0"/>
              <a:t>No mutation introducing new alleles into the population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2200" dirty="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200" dirty="0" smtClean="0"/>
              <a:t>No natural selection favoring some alleles over others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2200" dirty="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200" dirty="0" smtClean="0"/>
              <a:t>An infinitely large population size (and, therefore, no genetic drift)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2200" dirty="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200" dirty="0" smtClean="0"/>
              <a:t>No influx of alleles from neighboring populations (i.e., no gene flow)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2200" dirty="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200" dirty="0" smtClean="0"/>
              <a:t>Random mating of individuals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Hardy-Weinberg equilibrium</a:t>
            </a:r>
          </a:p>
        </p:txBody>
      </p:sp>
      <p:pic>
        <p:nvPicPr>
          <p:cNvPr id="5" name="Content Placeholder 4" descr="unnumbered 15 p342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4" b="14178"/>
          <a:stretch/>
        </p:blipFill>
        <p:spPr bwMode="auto">
          <a:xfrm>
            <a:off x="2209800" y="1295400"/>
            <a:ext cx="4419600" cy="48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is a species?</a:t>
            </a:r>
          </a:p>
        </p:txBody>
      </p:sp>
      <p:pic>
        <p:nvPicPr>
          <p:cNvPr id="4" name="Picture 2" descr="unnumbered_15_p3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41316"/>
            <a:ext cx="6756106" cy="518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is a species</a:t>
            </a:r>
            <a:r>
              <a:rPr lang="en-US" dirty="0" smtClean="0"/>
              <a:t>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Biological species concept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population of individuals whose members can interbreed and produce fertile offspring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Different species cannot mate because they are </a:t>
            </a:r>
            <a:r>
              <a:rPr lang="en-US" i="1" dirty="0" smtClean="0"/>
              <a:t>reproductively isolated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is a species?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44958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Reproductive isolation</a:t>
            </a: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sz="3200" dirty="0" smtClean="0"/>
              <a:t>Ecological isolation</a:t>
            </a:r>
          </a:p>
          <a:p>
            <a:pPr lvl="1" eaLnBrk="1" hangingPunct="1"/>
            <a:endParaRPr lang="en-US" sz="3200" dirty="0" smtClean="0"/>
          </a:p>
          <a:p>
            <a:pPr lvl="1" eaLnBrk="1" hangingPunct="1"/>
            <a:r>
              <a:rPr lang="en-US" sz="3200" dirty="0" smtClean="0"/>
              <a:t>Temporal isolation</a:t>
            </a:r>
          </a:p>
          <a:p>
            <a:pPr lvl="1" eaLnBrk="1" hangingPunct="1"/>
            <a:endParaRPr lang="en-US" sz="3200" dirty="0" smtClean="0"/>
          </a:p>
          <a:p>
            <a:pPr lvl="1" eaLnBrk="1" hangingPunct="1"/>
            <a:r>
              <a:rPr lang="en-US" sz="3200" dirty="0" smtClean="0"/>
              <a:t>Behavioral isolation</a:t>
            </a:r>
          </a:p>
        </p:txBody>
      </p:sp>
      <p:pic>
        <p:nvPicPr>
          <p:cNvPr id="5" name="Picture 3" descr="infographic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" r="37982" b="57196"/>
          <a:stretch/>
        </p:blipFill>
        <p:spPr bwMode="auto">
          <a:xfrm>
            <a:off x="4260938" y="3505200"/>
            <a:ext cx="4876799" cy="31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Driving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What is a gene pool (</a:t>
            </a:r>
            <a:r>
              <a:rPr lang="en-US" sz="2800" dirty="0" smtClean="0"/>
              <a:t>and can </a:t>
            </a:r>
            <a:r>
              <a:rPr lang="en-US" sz="2800" dirty="0"/>
              <a:t>you swim in it)?</a:t>
            </a:r>
          </a:p>
          <a:p>
            <a:pPr marL="0" indent="0">
              <a:buNone/>
            </a:pPr>
            <a:r>
              <a:rPr lang="en-US" sz="2800" dirty="0"/>
              <a:t>2. How do </a:t>
            </a:r>
            <a:r>
              <a:rPr lang="en-US" sz="2800" dirty="0" smtClean="0"/>
              <a:t>different evolutionary mechanisms influence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the composition of </a:t>
            </a:r>
            <a:r>
              <a:rPr lang="en-US" sz="2800" dirty="0"/>
              <a:t>a gene pool?</a:t>
            </a:r>
          </a:p>
          <a:p>
            <a:pPr marL="0" indent="0">
              <a:buNone/>
            </a:pPr>
            <a:r>
              <a:rPr lang="en-US" sz="2800" dirty="0"/>
              <a:t>3. How does the gene </a:t>
            </a:r>
            <a:r>
              <a:rPr lang="en-US" sz="2800" dirty="0" smtClean="0"/>
              <a:t>pool of </a:t>
            </a:r>
            <a:r>
              <a:rPr lang="en-US" sz="2800" dirty="0"/>
              <a:t>an evolving </a:t>
            </a:r>
            <a:r>
              <a:rPr lang="en-US" sz="2800" dirty="0" smtClean="0"/>
              <a:t>population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compare </a:t>
            </a:r>
            <a:r>
              <a:rPr lang="en-US" sz="2800" dirty="0"/>
              <a:t>to the gene </a:t>
            </a:r>
            <a:r>
              <a:rPr lang="en-US" sz="2800" dirty="0" smtClean="0"/>
              <a:t>pool of </a:t>
            </a:r>
            <a:r>
              <a:rPr lang="en-US" sz="2800" dirty="0"/>
              <a:t>a </a:t>
            </a:r>
            <a:r>
              <a:rPr lang="en-US" sz="2800" dirty="0" err="1" smtClean="0"/>
              <a:t>nonevolving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population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800" dirty="0"/>
              <a:t>4. How do new </a:t>
            </a:r>
            <a:r>
              <a:rPr lang="en-US" sz="2800" dirty="0" smtClean="0"/>
              <a:t>species arise</a:t>
            </a:r>
            <a:r>
              <a:rPr lang="en-US" sz="2800" dirty="0"/>
              <a:t>, and how can </a:t>
            </a:r>
            <a:r>
              <a:rPr lang="en-US" sz="2800" dirty="0" smtClean="0"/>
              <a:t>we recognize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them?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is a species?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44958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Reproductive isolation</a:t>
            </a:r>
          </a:p>
          <a:p>
            <a:pPr eaLnBrk="1" hangingPunct="1">
              <a:buNone/>
            </a:pPr>
            <a:endParaRPr lang="en-US" b="1" dirty="0" smtClean="0"/>
          </a:p>
          <a:p>
            <a:pPr lvl="1" eaLnBrk="1" hangingPunct="1"/>
            <a:r>
              <a:rPr lang="en-US" sz="3200" dirty="0" smtClean="0"/>
              <a:t>Mechanical isolation</a:t>
            </a:r>
          </a:p>
          <a:p>
            <a:pPr lvl="1" eaLnBrk="1" hangingPunct="1">
              <a:buNone/>
            </a:pPr>
            <a:endParaRPr lang="en-US" sz="3200" dirty="0" smtClean="0"/>
          </a:p>
          <a:p>
            <a:pPr lvl="1" eaLnBrk="1" hangingPunct="1"/>
            <a:r>
              <a:rPr lang="en-US" sz="3200" dirty="0" err="1" smtClean="0"/>
              <a:t>Gametic</a:t>
            </a:r>
            <a:r>
              <a:rPr lang="en-US" sz="3200" dirty="0" smtClean="0"/>
              <a:t> isolation</a:t>
            </a:r>
          </a:p>
          <a:p>
            <a:pPr lvl="1" eaLnBrk="1" hangingPunct="1"/>
            <a:endParaRPr lang="en-US" sz="3200" dirty="0" smtClean="0"/>
          </a:p>
          <a:p>
            <a:pPr lvl="1" eaLnBrk="1" hangingPunct="1"/>
            <a:r>
              <a:rPr lang="en-US" sz="3200" dirty="0" smtClean="0"/>
              <a:t>Hybrid </a:t>
            </a:r>
            <a:r>
              <a:rPr lang="en-US" sz="3200" dirty="0" err="1" smtClean="0"/>
              <a:t>inviability</a:t>
            </a:r>
            <a:endParaRPr lang="en-US" sz="3200" dirty="0" smtClean="0"/>
          </a:p>
          <a:p>
            <a:pPr lvl="1" eaLnBrk="1" hangingPunct="1"/>
            <a:endParaRPr lang="en-US" sz="3200" dirty="0" smtClean="0"/>
          </a:p>
          <a:p>
            <a:pPr lvl="1" eaLnBrk="1" hangingPunct="1"/>
            <a:r>
              <a:rPr lang="en-US" sz="3200" dirty="0" smtClean="0"/>
              <a:t>Hybrid infertility</a:t>
            </a:r>
          </a:p>
        </p:txBody>
      </p:sp>
      <p:pic>
        <p:nvPicPr>
          <p:cNvPr id="5" name="Picture 3" descr="infographic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6" r="38625" b="7939"/>
          <a:stretch/>
        </p:blipFill>
        <p:spPr bwMode="auto">
          <a:xfrm>
            <a:off x="4315277" y="2590800"/>
            <a:ext cx="4605189" cy="41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Speciation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153400" cy="11731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Genetic divergence of populations, leading over time to reproductive isolation and the formation of new species</a:t>
            </a:r>
            <a:endParaRPr lang="en-US" sz="2400" b="1" dirty="0" smtClean="0"/>
          </a:p>
        </p:txBody>
      </p:sp>
      <p:pic>
        <p:nvPicPr>
          <p:cNvPr id="6" name="Picture 2" descr="infographic_15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467097"/>
            <a:ext cx="4953000" cy="432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Summary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10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Population is identified by the particular collection of alleles in its gene pool.</a:t>
            </a:r>
          </a:p>
          <a:p>
            <a:pPr eaLnBrk="1" hangingPunct="1"/>
            <a:r>
              <a:rPr lang="en-US" sz="2000" dirty="0" smtClean="0"/>
              <a:t>Genetic diversity is reflected by the number of different alleles in a population’s gene pool.</a:t>
            </a:r>
          </a:p>
          <a:p>
            <a:pPr eaLnBrk="1" hangingPunct="1"/>
            <a:r>
              <a:rPr lang="en-US" sz="2000" dirty="0" smtClean="0"/>
              <a:t>Evolution is a change in allele frequencies in a population over time. Evolution can be adaptive or </a:t>
            </a:r>
            <a:r>
              <a:rPr lang="en-US" sz="2000" dirty="0" err="1" smtClean="0"/>
              <a:t>nonadaptive</a:t>
            </a:r>
            <a:r>
              <a:rPr lang="en-US" sz="2000" dirty="0" smtClean="0"/>
              <a:t>. Mutation, genetic drift, and gene flow are </a:t>
            </a:r>
            <a:r>
              <a:rPr lang="en-US" sz="2000" dirty="0" err="1" smtClean="0"/>
              <a:t>nonadaptive</a:t>
            </a:r>
            <a:r>
              <a:rPr lang="en-US" sz="2000" dirty="0" smtClean="0"/>
              <a:t> forms.</a:t>
            </a:r>
          </a:p>
          <a:p>
            <a:pPr eaLnBrk="1" hangingPunct="1"/>
            <a:r>
              <a:rPr lang="en-US" sz="2000" dirty="0" smtClean="0"/>
              <a:t>Founder and bottleneck effects are types of genetic drift.</a:t>
            </a:r>
          </a:p>
          <a:p>
            <a:pPr eaLnBrk="1" hangingPunct="1"/>
            <a:r>
              <a:rPr lang="en-US" sz="2000" dirty="0" smtClean="0"/>
              <a:t>Gene flow is the movement of alleles between different populations of the same species.</a:t>
            </a:r>
          </a:p>
          <a:p>
            <a:pPr eaLnBrk="1" hangingPunct="1"/>
            <a:r>
              <a:rPr lang="en-US" sz="2000" dirty="0" smtClean="0"/>
              <a:t>Inbreeding of closely related individuals may occur in small, isolated populations.</a:t>
            </a:r>
          </a:p>
          <a:p>
            <a:pPr eaLnBrk="1" hangingPunct="1"/>
            <a:r>
              <a:rPr lang="en-US" sz="2000" dirty="0" smtClean="0"/>
              <a:t>Hardy-Weinberg equilibrium describes the frequency of genotypes in a </a:t>
            </a:r>
            <a:r>
              <a:rPr lang="en-US" sz="2000" dirty="0" err="1" smtClean="0"/>
              <a:t>nonevolving</a:t>
            </a:r>
            <a:r>
              <a:rPr lang="en-US" sz="2000" dirty="0" smtClean="0"/>
              <a:t> population. </a:t>
            </a:r>
          </a:p>
          <a:p>
            <a:pPr eaLnBrk="1" hangingPunct="1"/>
            <a:r>
              <a:rPr lang="en-US" sz="2000" dirty="0" smtClean="0"/>
              <a:t>Speciation can occur when gene pools are separated, gene flow is restricted, and populations diverge genetically over time.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Urban 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studying evolution in Manhattan</a:t>
            </a:r>
            <a:endParaRPr lang="en-US" b="1" dirty="0"/>
          </a:p>
        </p:txBody>
      </p:sp>
      <p:pic>
        <p:nvPicPr>
          <p:cNvPr id="5" name="Picture 2" descr="chapter_15_opener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5567"/>
            <a:ext cx="2971800" cy="211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hapter_15_opener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11" y="2130953"/>
            <a:ext cx="2924186" cy="458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hapter_15_opener_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70299"/>
            <a:ext cx="2971800" cy="227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genetics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</p:spPr>
        <p:txBody>
          <a:bodyPr/>
          <a:lstStyle/>
          <a:p>
            <a:r>
              <a:rPr lang="en-US" dirty="0" smtClean="0"/>
              <a:t>Study of the genetic makeup of populations and how genetic composition changes</a:t>
            </a:r>
          </a:p>
          <a:p>
            <a:r>
              <a:rPr lang="en-US" dirty="0" smtClean="0"/>
              <a:t>Understand how a group of organisms is coping with environmental changes</a:t>
            </a:r>
          </a:p>
          <a:p>
            <a:endParaRPr lang="en-US" dirty="0" smtClean="0"/>
          </a:p>
        </p:txBody>
      </p:sp>
      <p:pic>
        <p:nvPicPr>
          <p:cNvPr id="5" name="Picture 2" descr="unnumbered_15_p3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2297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Populations genetics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Gene pool; </a:t>
            </a:r>
            <a:r>
              <a:rPr lang="en-US" sz="2400" dirty="0" smtClean="0"/>
              <a:t>total collection of alleles in a population</a:t>
            </a:r>
          </a:p>
          <a:p>
            <a:pPr eaLnBrk="1" hangingPunct="1"/>
            <a:r>
              <a:rPr lang="en-US" sz="2400" dirty="0" smtClean="0"/>
              <a:t>Identify </a:t>
            </a:r>
            <a:r>
              <a:rPr lang="en-US" sz="2400" b="1" dirty="0" smtClean="0"/>
              <a:t>allele frequency</a:t>
            </a:r>
          </a:p>
        </p:txBody>
      </p:sp>
      <p:pic>
        <p:nvPicPr>
          <p:cNvPr id="6" name="Picture 2" descr="infographic_15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29120"/>
            <a:ext cx="5486400" cy="411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Population genetics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Changes in allele frequency over time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Population evolves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Good, bad, or neutral consequences result in the population becoming more adapted to its environment—natural selection results in a population adapting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causes changes in allele </a:t>
            </a:r>
            <a:br>
              <a:rPr lang="en-US" b="1" dirty="0" smtClean="0"/>
            </a:br>
            <a:r>
              <a:rPr lang="en-US" b="1" dirty="0" smtClean="0"/>
              <a:t>frequency?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428999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selection</a:t>
            </a:r>
          </a:p>
          <a:p>
            <a:pPr eaLnBrk="1" hangingPunct="1">
              <a:buNone/>
            </a:pPr>
            <a:r>
              <a:rPr lang="en-US" b="1" dirty="0" smtClean="0"/>
              <a:t>     – </a:t>
            </a:r>
            <a:r>
              <a:rPr lang="en-US" dirty="0" smtClean="0"/>
              <a:t>population is better adapted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err="1" smtClean="0"/>
              <a:t>nonadaptive</a:t>
            </a:r>
            <a:r>
              <a:rPr lang="en-US" b="1" dirty="0" smtClean="0"/>
              <a:t> evolution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sz="3200" dirty="0" smtClean="0"/>
              <a:t>caused by mutation, genetic drive, and gene flow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causes changes in allele frequency?</a:t>
            </a:r>
            <a:endParaRPr lang="en-US" dirty="0"/>
          </a:p>
        </p:txBody>
      </p:sp>
      <p:pic>
        <p:nvPicPr>
          <p:cNvPr id="4" name="Picture 2" descr="infographic_15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08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1047</Words>
  <Application>Microsoft Office PowerPoint</Application>
  <PresentationFormat>On-screen Show (4:3)</PresentationFormat>
  <Paragraphs>185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Chapter 15</vt:lpstr>
      <vt:lpstr>Driving Questions</vt:lpstr>
      <vt:lpstr>Urban evolution</vt:lpstr>
      <vt:lpstr>Population genetics</vt:lpstr>
      <vt:lpstr>Populations genetics</vt:lpstr>
      <vt:lpstr>Population genetics</vt:lpstr>
      <vt:lpstr>What causes changes in allele  frequency?</vt:lpstr>
      <vt:lpstr>What causes changes in allele frequency?</vt:lpstr>
      <vt:lpstr>Nonadaptive evolution</vt:lpstr>
      <vt:lpstr>Nonadaptive evolution</vt:lpstr>
      <vt:lpstr>Nonadaptive evolution</vt:lpstr>
      <vt:lpstr>Nonadaptive evolution</vt:lpstr>
      <vt:lpstr>Nonadaptive evolution</vt:lpstr>
      <vt:lpstr>Why is genetic diversity important?</vt:lpstr>
      <vt:lpstr>Reintroducing genetic diversity</vt:lpstr>
      <vt:lpstr>Gene flow</vt:lpstr>
      <vt:lpstr>Gene flow</vt:lpstr>
      <vt:lpstr>Inbreeding</vt:lpstr>
      <vt:lpstr>Inbreeding depression</vt:lpstr>
      <vt:lpstr>Affects of urbanization</vt:lpstr>
      <vt:lpstr>Mechanisms of evolution</vt:lpstr>
      <vt:lpstr>Hardy-Weinberg equilibrium</vt:lpstr>
      <vt:lpstr>Hardy-Weinberg equilibrium</vt:lpstr>
      <vt:lpstr>Hardy-Weinberg equilibrium</vt:lpstr>
      <vt:lpstr>Hardy-Weinberg equilibrium</vt:lpstr>
      <vt:lpstr>What is a species?</vt:lpstr>
      <vt:lpstr>What is a species?</vt:lpstr>
      <vt:lpstr>What is a species?</vt:lpstr>
      <vt:lpstr>What is a species?</vt:lpstr>
      <vt:lpstr>Speciation</vt:lpstr>
      <vt:lpstr>Summary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cymbolje</dc:creator>
  <cp:lastModifiedBy>hbadmin</cp:lastModifiedBy>
  <cp:revision>62</cp:revision>
  <dcterms:created xsi:type="dcterms:W3CDTF">2014-03-12T23:42:42Z</dcterms:created>
  <dcterms:modified xsi:type="dcterms:W3CDTF">2014-04-18T16:40:51Z</dcterms:modified>
</cp:coreProperties>
</file>