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256" r:id="rId3"/>
    <p:sldId id="280" r:id="rId4"/>
    <p:sldId id="257" r:id="rId5"/>
    <p:sldId id="262" r:id="rId6"/>
    <p:sldId id="281" r:id="rId7"/>
    <p:sldId id="283" r:id="rId8"/>
    <p:sldId id="282" r:id="rId9"/>
    <p:sldId id="261" r:id="rId10"/>
    <p:sldId id="263" r:id="rId11"/>
    <p:sldId id="284" r:id="rId12"/>
    <p:sldId id="266" r:id="rId13"/>
    <p:sldId id="267" r:id="rId14"/>
    <p:sldId id="268" r:id="rId15"/>
    <p:sldId id="285" r:id="rId16"/>
    <p:sldId id="286" r:id="rId17"/>
    <p:sldId id="287" r:id="rId18"/>
    <p:sldId id="288" r:id="rId19"/>
    <p:sldId id="270" r:id="rId20"/>
    <p:sldId id="289" r:id="rId21"/>
    <p:sldId id="272" r:id="rId22"/>
    <p:sldId id="273" r:id="rId23"/>
    <p:sldId id="274" r:id="rId24"/>
    <p:sldId id="277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M" lastIdx="1" clrIdx="0"/>
  <p:cmAuthor id="1" name="Isman, Jodi" initials="IJ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98" autoAdjust="0"/>
  </p:normalViewPr>
  <p:slideViewPr>
    <p:cSldViewPr>
      <p:cViewPr varScale="1">
        <p:scale>
          <a:sx n="76" d="100"/>
          <a:sy n="76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C8FE0A-784B-4DFB-8D7C-D0F9BED3218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F8A47F-2085-42E0-961D-E42347E72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67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5554D4E-051C-4C63-8D73-05EF68B5928F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Tiktaalik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 used its sturdy forelimb fins to pull itself out of the water for short excursions on land.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Lobe-finned fish have fleshy fins supported by a stalk of bones that resemble primitive limb bones.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rise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tetrapods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Tiktaalik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thought to have had both lungs and gills, which explains how it could breathe out of water for these short excursions. </a:t>
            </a:r>
          </a:p>
          <a:p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Tiktaalik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still considered a fish because its limbs lack the true jointed fingers and toes that characterize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tetrapod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limbs (in other words, they’re still fins).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Homology: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natomical, genetic, or developmental similarity among organisms due to common ancestry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evidence for evolution: These now apparently useless features are inherited from an ancestor in whom they did serve a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more distantly related two species are, the more sequence differences in DNA sequences you will see. In essence, DNA serves as a kind of molecular clock. Each additional sequence difference is like a tick of the clock, showing the amount of time that elapsed.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combined with evidence from the fossil record, anatomy, and development, molecular data become a powerful tool for understanding evolution.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Fossil hunting in the vast wilderness of Ellesmere Island in the Canadian Arctic.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Fossils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like snapshots of past life, capturing what life was like at particular moments in time.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Tiktaalik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roseae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ancient hybrid animal no longer exists, but it represents a critical phase in the evolution of four-legged, land-dwelling vertebrates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humans).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theory of evolution is what Darwin called descent with modification.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organisms have descended from a single common ancestor billions of years ago.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fossil record shows an ordered succession of evolutionary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of modern-day horse bones with fossils of horse ancestors and reveals how, in the course of evolution, horses have lost most of their toes.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Shubin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Daeschler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began their hunt for fossils in the Canadian arctic in 1999 after stumbling upon a map in an old geology textbook.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map showed that the region contained large swaths of exposed rock dating back 375–380 million years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 the period that interested the researchers).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artist’s representation of what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tiktaalik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have looked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Amphibians, most reptiles, and mammals all have two pairs of limbs, defining them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tetrapods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(from the Greek for “four-footed”).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physical model of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tiktaalik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forelimb fin, made from replicas of fossil bones fused with flexible wire.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A47F-2085-42E0-961D-E42347E722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AE3F-6100-4DF6-BFDB-DDFAFA489DD6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ACC0-4E9C-4ACE-9EF3-3B6B9843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36B9-C7EE-4FFF-B154-4B7DE3A1F4A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3D31-044F-4BFC-A1DD-B2D8D58F4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44C0-A38C-412D-9272-1C0DF73D7053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8AB1-4B64-4446-998B-17998185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C797-D1AA-426F-9FD7-BBC22A5915E7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723F-5755-4F55-BCDE-8FBF0900F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5AAA-F4FE-43A5-B207-31753AB0035A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FDE1-4A41-43EF-B560-AC8DBA80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D73C-D19F-4569-8296-D58D80F2757D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57FC-688E-4E01-A102-0A092AD4C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6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057C-929F-48BC-9DE9-842F9DF6E84D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3F03-9EC8-49F7-A3B4-553507EAC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F437-B8D6-45E7-907F-D18DF739713E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B716-7FAF-4EFD-A48B-8A933F74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FB61-8088-4339-9336-343479A07E2D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BA5E-3033-42D6-9964-30419E26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38D2-890D-4890-880E-C8AAF7E56EED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626A-FA83-4A80-B1BD-5B08DF7F7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9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4930-E2E8-4569-9DC1-DC6DB85ED0BC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94F4-DAC3-4910-9BC1-A9C8B84C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570DD1-8850-4F80-A5FD-476BBB6B8E7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9128B-8826-47FA-9533-DE51EC418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pitchFamily="34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pitchFamily="34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pitchFamily="34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pitchFamily="34" charset="0"/>
              </a:rPr>
              <a:t>Lecture PowerPoint</a:t>
            </a:r>
          </a:p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pitchFamily="34" charset="0"/>
              </a:rPr>
              <a:t>CHAPTER </a:t>
            </a:r>
            <a:r>
              <a:rPr lang="en-US" sz="2800" b="1" dirty="0" smtClean="0">
                <a:solidFill>
                  <a:srgbClr val="FFFFFE"/>
                </a:solidFill>
                <a:latin typeface="Verdana" pitchFamily="34" charset="0"/>
              </a:rPr>
              <a:t>16</a:t>
            </a:r>
            <a:endParaRPr lang="en-US" sz="2800" b="1" dirty="0">
              <a:solidFill>
                <a:srgbClr val="FFFFFE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FFFE"/>
                </a:solidFill>
                <a:latin typeface="Verdana" pitchFamily="34" charset="0"/>
              </a:rPr>
              <a:t>Evidence for Evolution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pitchFamily="34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pitchFamily="34" charset="0"/>
              </a:rPr>
              <a:t> </a:t>
            </a:r>
            <a:endParaRPr lang="en-US">
              <a:solidFill>
                <a:srgbClr val="FFFFFE"/>
              </a:solidFill>
              <a:latin typeface="Verdana" pitchFamily="34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Matthew Tontonoz • Gunjan Sinha   </a:t>
            </a:r>
          </a:p>
        </p:txBody>
      </p:sp>
    </p:spTree>
    <p:extLst>
      <p:ext uri="{BB962C8B-B14F-4D97-AF65-F5344CB8AC3E}">
        <p14:creationId xmlns:p14="http://schemas.microsoft.com/office/powerpoint/2010/main" val="23549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Reading the fossil record</a:t>
            </a:r>
            <a:endParaRPr lang="en-US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229600" cy="1295399"/>
          </a:xfrm>
        </p:spPr>
        <p:txBody>
          <a:bodyPr/>
          <a:lstStyle/>
          <a:p>
            <a:pPr eaLnBrk="1" hangingPunct="1"/>
            <a:r>
              <a:rPr lang="en-US" dirty="0" smtClean="0"/>
              <a:t>Shows an ordered succession of evolution</a:t>
            </a:r>
          </a:p>
          <a:p>
            <a:pPr eaLnBrk="1" hangingPunct="1"/>
            <a:r>
              <a:rPr lang="en-US" dirty="0" smtClean="0"/>
              <a:t>See changes over time in family of organisms</a:t>
            </a:r>
          </a:p>
        </p:txBody>
      </p:sp>
      <p:pic>
        <p:nvPicPr>
          <p:cNvPr id="6" name="Picture 3" descr="infographic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802797"/>
            <a:ext cx="4678361" cy="40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Reading the fossil record</a:t>
            </a:r>
            <a:endParaRPr lang="en-US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229600" cy="1295399"/>
          </a:xfrm>
        </p:spPr>
        <p:txBody>
          <a:bodyPr/>
          <a:lstStyle/>
          <a:p>
            <a:pPr eaLnBrk="1" hangingPunct="1"/>
            <a:r>
              <a:rPr lang="en-US" dirty="0" smtClean="0"/>
              <a:t>Shows intermediate fossils like </a:t>
            </a:r>
            <a:r>
              <a:rPr lang="en-US" i="1" dirty="0" err="1" smtClean="0"/>
              <a:t>Tiktaalik</a:t>
            </a:r>
            <a:endParaRPr lang="en-US" i="1" dirty="0" smtClean="0"/>
          </a:p>
          <a:p>
            <a:pPr eaLnBrk="1" hangingPunct="1"/>
            <a:r>
              <a:rPr lang="en-US" dirty="0" smtClean="0"/>
              <a:t>375-380 million years ago</a:t>
            </a:r>
          </a:p>
          <a:p>
            <a:pPr eaLnBrk="1" hangingPunct="1"/>
            <a:r>
              <a:rPr lang="en-US" dirty="0" smtClean="0"/>
              <a:t>No land-dwelling vertebrates</a:t>
            </a:r>
          </a:p>
        </p:txBody>
      </p:sp>
      <p:pic>
        <p:nvPicPr>
          <p:cNvPr id="5" name="Picture 2" descr="unnumbered_16_p3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1"/>
            <a:ext cx="3368798" cy="34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are fossils dated?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570038"/>
            <a:ext cx="8458200" cy="117316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Fossils are at least as old as the rocks that encase them</a:t>
            </a:r>
          </a:p>
          <a:p>
            <a:pPr eaLnBrk="1" hangingPunct="1"/>
            <a:r>
              <a:rPr lang="en-US" sz="2000" dirty="0" smtClean="0"/>
              <a:t>Some types of rocks can be dated directly using radiometric dating</a:t>
            </a:r>
          </a:p>
        </p:txBody>
      </p:sp>
      <p:pic>
        <p:nvPicPr>
          <p:cNvPr id="6" name="Picture 2" descr="infographic_16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65779"/>
            <a:ext cx="5626099" cy="439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are fossils dated?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Relative dating</a:t>
            </a:r>
          </a:p>
          <a:p>
            <a:pPr eaLnBrk="1" hangingPunct="1"/>
            <a:r>
              <a:rPr lang="en-US" dirty="0" smtClean="0"/>
              <a:t>determine age of the fossil from its position relative to layers of rocks or fossils of known age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Radiometric dating</a:t>
            </a:r>
          </a:p>
          <a:p>
            <a:pPr eaLnBrk="1" hangingPunct="1"/>
            <a:r>
              <a:rPr lang="en-US" dirty="0" smtClean="0"/>
              <a:t>use radioactive isotopes as a measure of age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Evolution of life on land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400-350 million years ago</a:t>
            </a:r>
          </a:p>
          <a:p>
            <a:pPr eaLnBrk="1" hangingPunct="1"/>
            <a:r>
              <a:rPr lang="en-US" dirty="0" smtClean="0"/>
              <a:t>Most land submerged under water</a:t>
            </a:r>
          </a:p>
          <a:p>
            <a:pPr lvl="1" eaLnBrk="1" hangingPunct="1"/>
            <a:r>
              <a:rPr lang="en-US" dirty="0" smtClean="0"/>
              <a:t>age of fishes</a:t>
            </a:r>
          </a:p>
          <a:p>
            <a:pPr eaLnBrk="1" hangingPunct="1"/>
            <a:r>
              <a:rPr lang="en-US" dirty="0" smtClean="0"/>
              <a:t>Some plants and </a:t>
            </a:r>
            <a:r>
              <a:rPr lang="en-US" b="1" dirty="0" smtClean="0"/>
              <a:t>invertebrates</a:t>
            </a:r>
            <a:r>
              <a:rPr lang="en-US" dirty="0" smtClean="0"/>
              <a:t> on land</a:t>
            </a:r>
          </a:p>
          <a:p>
            <a:pPr lvl="1" eaLnBrk="1" hangingPunct="1"/>
            <a:r>
              <a:rPr lang="en-US" dirty="0" smtClean="0"/>
              <a:t>animal without a backbone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Over time land became more available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Evolution of life on land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599"/>
          </a:xfrm>
        </p:spPr>
        <p:txBody>
          <a:bodyPr/>
          <a:lstStyle/>
          <a:p>
            <a:pPr eaLnBrk="1" hangingPunct="1"/>
            <a:r>
              <a:rPr lang="en-US" dirty="0" smtClean="0"/>
              <a:t>Living on the land requires</a:t>
            </a:r>
          </a:p>
          <a:p>
            <a:pPr lvl="1" eaLnBrk="1" hangingPunct="1"/>
            <a:r>
              <a:rPr lang="en-US" dirty="0" smtClean="0"/>
              <a:t>sturdier structure</a:t>
            </a:r>
          </a:p>
          <a:p>
            <a:pPr lvl="1" eaLnBrk="1" hangingPunct="1"/>
            <a:r>
              <a:rPr lang="en-US" dirty="0" smtClean="0"/>
              <a:t>prevention of water loss</a:t>
            </a:r>
          </a:p>
          <a:p>
            <a:pPr lvl="1" eaLnBrk="1" hangingPunct="1"/>
            <a:r>
              <a:rPr lang="en-US" dirty="0" smtClean="0"/>
              <a:t>a different way to take in oxygen</a:t>
            </a:r>
          </a:p>
          <a:p>
            <a:pPr lvl="1" eaLnBrk="1" hangingPunct="1"/>
            <a:r>
              <a:rPr lang="en-US" b="1" dirty="0" smtClean="0"/>
              <a:t>limbs</a:t>
            </a:r>
          </a:p>
        </p:txBody>
      </p:sp>
      <p:pic>
        <p:nvPicPr>
          <p:cNvPr id="5" name="Picture 2" descr="unnumbered_16_p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77665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Evolution of life on land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28194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err="1" smtClean="0"/>
              <a:t>Tetrapods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dirty="0" smtClean="0"/>
              <a:t>Vertebrate with four true limbs</a:t>
            </a:r>
          </a:p>
          <a:p>
            <a:pPr eaLnBrk="1" hangingPunct="1"/>
            <a:r>
              <a:rPr lang="en-US" dirty="0" smtClean="0"/>
              <a:t>Jointed, bony appendages with digits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2" descr="unnumbered_16_p3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74535"/>
            <a:ext cx="6400800" cy="34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Evolution of life on land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2819400"/>
          </a:xfrm>
        </p:spPr>
        <p:txBody>
          <a:bodyPr/>
          <a:lstStyle/>
          <a:p>
            <a:pPr eaLnBrk="1" hangingPunct="1">
              <a:buNone/>
            </a:pPr>
            <a:r>
              <a:rPr lang="en-US" i="1" dirty="0" err="1" smtClean="0"/>
              <a:t>Tiktaalik</a:t>
            </a:r>
            <a:endParaRPr lang="en-US" i="1" dirty="0" smtClean="0"/>
          </a:p>
          <a:p>
            <a:pPr eaLnBrk="1" hangingPunct="1"/>
            <a:r>
              <a:rPr lang="en-US" dirty="0" smtClean="0"/>
              <a:t>Possessed many features of a </a:t>
            </a:r>
            <a:r>
              <a:rPr lang="en-US" b="1" dirty="0" smtClean="0"/>
              <a:t>lobe-finned fish</a:t>
            </a:r>
          </a:p>
          <a:p>
            <a:pPr eaLnBrk="1" hangingPunct="1"/>
            <a:r>
              <a:rPr lang="en-US" dirty="0" smtClean="0"/>
              <a:t>Also had a jointed elbow, wrist, and fingerlike bones</a:t>
            </a:r>
            <a:endParaRPr lang="en-US" b="1" dirty="0" smtClean="0"/>
          </a:p>
        </p:txBody>
      </p:sp>
      <p:pic>
        <p:nvPicPr>
          <p:cNvPr id="5" name="Picture 2" descr="unnumbered_16_p3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849756"/>
            <a:ext cx="4343109" cy="293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Evolution of life on land</a:t>
            </a:r>
          </a:p>
        </p:txBody>
      </p:sp>
      <p:pic>
        <p:nvPicPr>
          <p:cNvPr id="4" name="Content Placeholder 3" descr="infographic 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30177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Common ancestry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All </a:t>
            </a:r>
            <a:r>
              <a:rPr lang="en-US" dirty="0" err="1" smtClean="0"/>
              <a:t>tetrapods</a:t>
            </a:r>
            <a:r>
              <a:rPr lang="en-US" dirty="0" smtClean="0"/>
              <a:t> share the same forelimb bones, arranged in the same order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Homology</a:t>
            </a:r>
            <a:r>
              <a:rPr lang="en-US" dirty="0" smtClean="0"/>
              <a:t>: similarity due to common ancestry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Homologous structures </a:t>
            </a:r>
            <a:r>
              <a:rPr lang="en-US" dirty="0" smtClean="0"/>
              <a:t>are those that are similar because they are inherited from the same ancestor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Evidence for Evolution</a:t>
            </a:r>
            <a:endParaRPr lang="en-US" dirty="0"/>
          </a:p>
        </p:txBody>
      </p:sp>
      <p:pic>
        <p:nvPicPr>
          <p:cNvPr id="6" name="Picture 2" descr="chapter_16_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25577"/>
            <a:ext cx="5410199" cy="48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Common ancestry</a:t>
            </a:r>
          </a:p>
        </p:txBody>
      </p:sp>
      <p:pic>
        <p:nvPicPr>
          <p:cNvPr id="5" name="Picture 3" descr="infographic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6369"/>
            <a:ext cx="6615111" cy="529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Common ancestry</a:t>
            </a:r>
            <a:endParaRPr 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90538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Homology is also seen in early development</a:t>
            </a:r>
          </a:p>
          <a:p>
            <a:pPr eaLnBrk="1" hangingPunct="1"/>
            <a:r>
              <a:rPr lang="en-US" sz="2600" dirty="0" smtClean="0"/>
              <a:t>Similar embryological structures exist </a:t>
            </a:r>
            <a:endParaRPr lang="en-US" sz="2600" dirty="0" smtClean="0"/>
          </a:p>
          <a:p>
            <a:pPr eaLnBrk="1" hangingPunct="1"/>
            <a:r>
              <a:rPr lang="en-US" sz="2600" dirty="0"/>
              <a:t>V</a:t>
            </a:r>
            <a:r>
              <a:rPr lang="en-US" sz="2600" dirty="0" smtClean="0"/>
              <a:t>ertebrates </a:t>
            </a:r>
            <a:r>
              <a:rPr lang="en-US" sz="2600" dirty="0" smtClean="0"/>
              <a:t>shared a common ancestor</a:t>
            </a:r>
          </a:p>
        </p:txBody>
      </p:sp>
      <p:pic>
        <p:nvPicPr>
          <p:cNvPr id="6" name="Picture 2" descr="infographic_1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06757"/>
            <a:ext cx="67768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Common ancestry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905001"/>
            <a:ext cx="8229600" cy="1752599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Vestigial structure </a:t>
            </a:r>
          </a:p>
          <a:p>
            <a:pPr eaLnBrk="1" hangingPunct="1"/>
            <a:r>
              <a:rPr lang="en-US" sz="2400" dirty="0" smtClean="0"/>
              <a:t>Inherited from an ancestor and no longer serves a clear function in the organism that possesses it</a:t>
            </a:r>
          </a:p>
          <a:p>
            <a:pPr eaLnBrk="1" hangingPunct="1"/>
            <a:r>
              <a:rPr lang="en-US" sz="2400" dirty="0" smtClean="0"/>
              <a:t>For example, a snake embryo has limb buds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Common ancestry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Related organisms share DNA sequences</a:t>
            </a:r>
          </a:p>
        </p:txBody>
      </p:sp>
      <p:pic>
        <p:nvPicPr>
          <p:cNvPr id="6" name="Picture 2" descr="infographic_16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6"/>
          <a:stretch/>
        </p:blipFill>
        <p:spPr bwMode="auto">
          <a:xfrm>
            <a:off x="304800" y="3657600"/>
            <a:ext cx="8597348" cy="244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</a:t>
            </a:r>
            <a:r>
              <a:rPr lang="en-US" b="1" dirty="0" smtClean="0"/>
              <a:t>ancestry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Closely related species have fewer DNA sequence differences than species more distantly related</a:t>
            </a:r>
          </a:p>
        </p:txBody>
      </p:sp>
      <p:pic>
        <p:nvPicPr>
          <p:cNvPr id="6" name="Picture 2" descr="infographic_16_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1" b="9102"/>
          <a:stretch/>
        </p:blipFill>
        <p:spPr bwMode="auto">
          <a:xfrm>
            <a:off x="1133061" y="2286000"/>
            <a:ext cx="6867525" cy="41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fossil record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Fossil record is an excellent source of evidence</a:t>
            </a:r>
          </a:p>
        </p:txBody>
      </p:sp>
      <p:pic>
        <p:nvPicPr>
          <p:cNvPr id="5" name="Picture 2" descr="unnumbered_16_p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88096"/>
            <a:ext cx="6629400" cy="412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Summary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Evolution, descent with modification: All living things are related, sharing a common ancestor species </a:t>
            </a:r>
            <a:r>
              <a:rPr lang="en-US" sz="2400" dirty="0" smtClean="0"/>
              <a:t>and are </a:t>
            </a:r>
            <a:r>
              <a:rPr lang="en-US" sz="2400" smtClean="0"/>
              <a:t>the result </a:t>
            </a:r>
            <a:r>
              <a:rPr lang="en-US" sz="2400" dirty="0" smtClean="0"/>
              <a:t>of natural selection operating over millions of years.</a:t>
            </a:r>
          </a:p>
          <a:p>
            <a:pPr eaLnBrk="1" hangingPunct="1"/>
            <a:r>
              <a:rPr lang="en-US" sz="2400" dirty="0" smtClean="0"/>
              <a:t>Evolution is supported by a wealth of evidence, including fossil, anatomical, and DNA evidence.</a:t>
            </a:r>
          </a:p>
          <a:p>
            <a:pPr eaLnBrk="1" hangingPunct="1"/>
            <a:r>
              <a:rPr lang="en-US" sz="2400" dirty="0" smtClean="0"/>
              <a:t>Fossils are preserved remains or impressions of once-living organisms that provide a record of past life on Earth.</a:t>
            </a:r>
          </a:p>
          <a:p>
            <a:pPr eaLnBrk="1" hangingPunct="1"/>
            <a:r>
              <a:rPr lang="en-US" sz="2400" dirty="0" smtClean="0"/>
              <a:t>Fossils can be dated directly or indirectly.</a:t>
            </a:r>
          </a:p>
          <a:p>
            <a:pPr eaLnBrk="1" hangingPunct="1"/>
            <a:r>
              <a:rPr lang="en-US" sz="2400" dirty="0" smtClean="0"/>
              <a:t>Descent with modification also predicts the existence of “intermediate” organisms. </a:t>
            </a:r>
          </a:p>
          <a:p>
            <a:pPr eaLnBrk="1" hangingPunct="1"/>
            <a:r>
              <a:rPr lang="en-US" sz="2400" dirty="0" smtClean="0"/>
              <a:t>Homology—anatomical, developmental, or genetic similarities shared among groups of related organisms.</a:t>
            </a:r>
          </a:p>
          <a:p>
            <a:pPr eaLnBrk="1" hangingPunct="1"/>
            <a:r>
              <a:rPr lang="en-US" sz="2400" dirty="0" smtClean="0"/>
              <a:t>DNA can be used as a molecular clock.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Driving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How does the fossil record reveal information about</a:t>
            </a:r>
          </a:p>
          <a:p>
            <a:pPr marL="0" indent="0">
              <a:buNone/>
            </a:pPr>
            <a:r>
              <a:rPr lang="en-US" sz="2800" dirty="0" smtClean="0"/>
              <a:t>    evolutionary </a:t>
            </a:r>
            <a:r>
              <a:rPr lang="en-US" sz="2800" dirty="0"/>
              <a:t>changes?</a:t>
            </a:r>
          </a:p>
          <a:p>
            <a:pPr marL="0" indent="0">
              <a:buNone/>
            </a:pPr>
            <a:r>
              <a:rPr lang="en-US" sz="2800" dirty="0"/>
              <a:t>2. What features make </a:t>
            </a:r>
            <a:r>
              <a:rPr lang="en-US" sz="2800" i="1" dirty="0" err="1"/>
              <a:t>Tiktaalik</a:t>
            </a:r>
            <a:r>
              <a:rPr lang="en-US" sz="2800" i="1" dirty="0"/>
              <a:t> </a:t>
            </a:r>
            <a:r>
              <a:rPr lang="en-US" sz="2800" dirty="0"/>
              <a:t>a transitional fossil,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and </a:t>
            </a:r>
            <a:r>
              <a:rPr lang="en-US" sz="2800" dirty="0"/>
              <a:t>what </a:t>
            </a:r>
            <a:r>
              <a:rPr lang="en-US" sz="2800" dirty="0" smtClean="0"/>
              <a:t>role do </a:t>
            </a:r>
            <a:r>
              <a:rPr lang="en-US" sz="2800" dirty="0"/>
              <a:t>these types of fossil play in the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fossil </a:t>
            </a:r>
            <a:r>
              <a:rPr lang="en-US" sz="2800" dirty="0"/>
              <a:t>record?</a:t>
            </a:r>
          </a:p>
          <a:p>
            <a:pPr marL="0" indent="0">
              <a:buNone/>
            </a:pPr>
            <a:r>
              <a:rPr lang="en-US" sz="2800" dirty="0"/>
              <a:t>3. What can anatomy and DNA reveal about evolution?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fossil record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Paleontologists</a:t>
            </a:r>
            <a:r>
              <a:rPr lang="en-US" dirty="0" smtClean="0"/>
              <a:t>: scientists who study ancient life by means of the fossil record</a:t>
            </a:r>
          </a:p>
          <a:p>
            <a:pPr eaLnBrk="1" hangingPunct="1"/>
            <a:endParaRPr lang="en-US" i="1" dirty="0" smtClean="0"/>
          </a:p>
        </p:txBody>
      </p:sp>
      <p:pic>
        <p:nvPicPr>
          <p:cNvPr id="5" name="Picture 2" descr="unnumbered_16_p35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0519"/>
            <a:ext cx="5181600" cy="37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unnumbered_16_p35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52758"/>
            <a:ext cx="2819400" cy="418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fossil record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</p:spPr>
        <p:txBody>
          <a:bodyPr/>
          <a:lstStyle/>
          <a:p>
            <a:pPr eaLnBrk="1" hangingPunct="1"/>
            <a:r>
              <a:rPr lang="en-US" b="1" dirty="0" smtClean="0"/>
              <a:t>Fossil: </a:t>
            </a:r>
            <a:r>
              <a:rPr lang="en-US" dirty="0" smtClean="0"/>
              <a:t>the preserved remains or impressions of once-living organisms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Fossil record</a:t>
            </a:r>
            <a:r>
              <a:rPr lang="en-US" dirty="0" smtClean="0"/>
              <a:t>: an assemblage of fossils arranged in order of age, which provides evidence of changes in species over time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do fossils form?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2" descr="infographic_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5498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Reading the fossil record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Discovered fossil remains of </a:t>
            </a:r>
            <a:r>
              <a:rPr lang="en-US" i="1" dirty="0" err="1" smtClean="0"/>
              <a:t>Tiktaalik</a:t>
            </a:r>
            <a:endParaRPr lang="en-US" dirty="0" smtClean="0"/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Important part of evolution of </a:t>
            </a:r>
            <a:r>
              <a:rPr lang="en-US" b="1" dirty="0" smtClean="0"/>
              <a:t>vertebrate</a:t>
            </a:r>
          </a:p>
          <a:p>
            <a:pPr lvl="1" eaLnBrk="1" hangingPunct="1"/>
            <a:r>
              <a:rPr lang="en-US" dirty="0" smtClean="0"/>
              <a:t>animals with bony or cartilaginous backbones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2" descr="unnumbered_16_p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63013"/>
            <a:ext cx="4648200" cy="29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Reading the fossil record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/>
            <a:r>
              <a:rPr lang="en-US" i="1" dirty="0" err="1" smtClean="0"/>
              <a:t>Tiktaalik</a:t>
            </a:r>
            <a:r>
              <a:rPr lang="en-US" i="1" dirty="0" smtClean="0"/>
              <a:t> </a:t>
            </a:r>
          </a:p>
          <a:p>
            <a:pPr lvl="1" eaLnBrk="1" hangingPunct="1"/>
            <a:r>
              <a:rPr lang="en-US" dirty="0" smtClean="0"/>
              <a:t>transition between fish and land-dwelling animals</a:t>
            </a:r>
          </a:p>
          <a:p>
            <a:pPr lvl="1"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b="1" dirty="0" smtClean="0"/>
              <a:t>Descent with modification </a:t>
            </a:r>
            <a:r>
              <a:rPr lang="en-US" dirty="0" smtClean="0"/>
              <a:t>(aka evolution)</a:t>
            </a:r>
          </a:p>
          <a:p>
            <a:pPr lvl="1" eaLnBrk="1" hangingPunct="1"/>
            <a:r>
              <a:rPr lang="en-US" dirty="0" smtClean="0"/>
              <a:t>all living things are related</a:t>
            </a:r>
          </a:p>
          <a:p>
            <a:pPr lvl="1" eaLnBrk="1" hangingPunct="1"/>
            <a:r>
              <a:rPr lang="en-US" dirty="0" smtClean="0"/>
              <a:t>different species emerged over time due to natural selection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Reading the fossil record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 all organisms are preserved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fossil record is not a complete record of past life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Extensive enough to show arc of life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1122</Words>
  <Application>Microsoft Office PowerPoint</Application>
  <PresentationFormat>On-screen Show (4:3)</PresentationFormat>
  <Paragraphs>155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Chapter 16</vt:lpstr>
      <vt:lpstr>Driving Questions</vt:lpstr>
      <vt:lpstr>The fossil record</vt:lpstr>
      <vt:lpstr>The fossil record</vt:lpstr>
      <vt:lpstr>How do fossils form?</vt:lpstr>
      <vt:lpstr>Reading the fossil record</vt:lpstr>
      <vt:lpstr>Reading the fossil record</vt:lpstr>
      <vt:lpstr>Reading the fossil record</vt:lpstr>
      <vt:lpstr>Reading the fossil record</vt:lpstr>
      <vt:lpstr>Reading the fossil record</vt:lpstr>
      <vt:lpstr>How are fossils dated?</vt:lpstr>
      <vt:lpstr>How are fossils dated?</vt:lpstr>
      <vt:lpstr>Evolution of life on land</vt:lpstr>
      <vt:lpstr>Evolution of life on land</vt:lpstr>
      <vt:lpstr>Evolution of life on land</vt:lpstr>
      <vt:lpstr>Evolution of life on land</vt:lpstr>
      <vt:lpstr>Evolution of life on land</vt:lpstr>
      <vt:lpstr>Common ancestry</vt:lpstr>
      <vt:lpstr>Common ancestry</vt:lpstr>
      <vt:lpstr>Common ancestry</vt:lpstr>
      <vt:lpstr>Common ancestry</vt:lpstr>
      <vt:lpstr>Common ancestry</vt:lpstr>
      <vt:lpstr>Common ancestry</vt:lpstr>
      <vt:lpstr>The fossil record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cymbolje</dc:creator>
  <cp:lastModifiedBy>hbadmin</cp:lastModifiedBy>
  <cp:revision>436</cp:revision>
  <dcterms:created xsi:type="dcterms:W3CDTF">2014-03-14T18:12:00Z</dcterms:created>
  <dcterms:modified xsi:type="dcterms:W3CDTF">2014-04-18T16:41:46Z</dcterms:modified>
</cp:coreProperties>
</file>