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8" r:id="rId2"/>
    <p:sldId id="257" r:id="rId3"/>
    <p:sldId id="276" r:id="rId4"/>
    <p:sldId id="277" r:id="rId5"/>
    <p:sldId id="260" r:id="rId6"/>
    <p:sldId id="261" r:id="rId7"/>
    <p:sldId id="275" r:id="rId8"/>
    <p:sldId id="262" r:id="rId9"/>
    <p:sldId id="263" r:id="rId10"/>
    <p:sldId id="258" r:id="rId11"/>
    <p:sldId id="265" r:id="rId12"/>
    <p:sldId id="266" r:id="rId13"/>
    <p:sldId id="267" r:id="rId14"/>
    <p:sldId id="268"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nut" initial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333" autoAdjust="0"/>
  </p:normalViewPr>
  <p:slideViewPr>
    <p:cSldViewPr>
      <p:cViewPr>
        <p:scale>
          <a:sx n="60" d="100"/>
          <a:sy n="60" d="100"/>
        </p:scale>
        <p:origin x="-1842" y="-402"/>
      </p:cViewPr>
      <p:guideLst>
        <p:guide orient="horz" pos="2160"/>
        <p:guide pos="3840"/>
      </p:guideLst>
    </p:cSldViewPr>
  </p:slideViewPr>
  <p:notesTextViewPr>
    <p:cViewPr>
      <p:scale>
        <a:sx n="100" d="100"/>
        <a:sy n="100" d="100"/>
      </p:scale>
      <p:origin x="0" y="0"/>
    </p:cViewPr>
  </p:notesTextViewPr>
  <p:notesViewPr>
    <p:cSldViewPr>
      <p:cViewPr varScale="1">
        <p:scale>
          <a:sx n="60" d="100"/>
          <a:sy n="60" d="100"/>
        </p:scale>
        <p:origin x="-247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5FA70E4-A249-47ED-BD04-86C977A6A548}" type="datetimeFigureOut">
              <a:rPr lang="en-US"/>
              <a:pPr>
                <a:defRPr/>
              </a:pPr>
              <a:t>3/10/2014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5AC9D71-0AB8-4251-BD65-4748B0748E48}" type="slidenum">
              <a:rPr lang="en-US"/>
              <a:pPr>
                <a:defRPr/>
              </a:pPr>
              <a:t>‹#›</a:t>
            </a:fld>
            <a:endParaRPr lang="en-US"/>
          </a:p>
        </p:txBody>
      </p:sp>
    </p:spTree>
    <p:extLst>
      <p:ext uri="{BB962C8B-B14F-4D97-AF65-F5344CB8AC3E}">
        <p14:creationId xmlns:p14="http://schemas.microsoft.com/office/powerpoint/2010/main" val="2013650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A7E175-3D52-462E-A79E-690D8F6E1738}"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B </a:t>
            </a:r>
          </a:p>
          <a:p>
            <a:pPr eaLnBrk="1" hangingPunct="1">
              <a:spcBef>
                <a:spcPct val="0"/>
              </a:spcBef>
            </a:pPr>
            <a:r>
              <a:rPr lang="en-US" dirty="0" smtClean="0"/>
              <a:t>Driving Question:</a:t>
            </a:r>
            <a:r>
              <a:rPr lang="en-US" baseline="0" dirty="0" smtClean="0"/>
              <a:t> 3 </a:t>
            </a: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623F9BC-0484-471C-8DC5-7A3BC021769D}"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A </a:t>
            </a:r>
            <a:endParaRPr lang="en-US" dirty="0" smtClean="0"/>
          </a:p>
          <a:p>
            <a:pPr eaLnBrk="1" hangingPunct="1">
              <a:spcBef>
                <a:spcPct val="0"/>
              </a:spcBef>
            </a:pPr>
            <a:r>
              <a:rPr lang="en-US" dirty="0" smtClean="0"/>
              <a:t>Answer Notes: Some </a:t>
            </a:r>
            <a:r>
              <a:rPr lang="en-US" dirty="0" err="1" smtClean="0"/>
              <a:t>hyperthermophilic</a:t>
            </a:r>
            <a:r>
              <a:rPr lang="en-US" dirty="0" smtClean="0"/>
              <a:t> </a:t>
            </a:r>
            <a:r>
              <a:rPr lang="en-US" dirty="0" err="1" smtClean="0"/>
              <a:t>archaea</a:t>
            </a:r>
            <a:r>
              <a:rPr lang="en-US" dirty="0" smtClean="0"/>
              <a:t> (ones that survive at very high temperatures) are anaerobic and rely on sulfur instead of oxygen in </a:t>
            </a:r>
            <a:r>
              <a:rPr lang="en-US" dirty="0" smtClean="0"/>
              <a:t>metabolism.</a:t>
            </a:r>
            <a:endParaRPr lang="en-US" dirty="0" smtClean="0"/>
          </a:p>
          <a:p>
            <a:pPr eaLnBrk="1" hangingPunct="1">
              <a:spcBef>
                <a:spcPct val="0"/>
              </a:spcBef>
            </a:pPr>
            <a:r>
              <a:rPr lang="en-US" dirty="0" smtClean="0"/>
              <a:t>Driving Question:</a:t>
            </a:r>
            <a:r>
              <a:rPr lang="en-US" baseline="0" dirty="0" smtClean="0"/>
              <a:t> 3</a:t>
            </a:r>
            <a:endParaRPr lang="en-US" dirty="0"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C561F99-791F-48D5-9C13-60F55A9497B7}"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C</a:t>
            </a:r>
          </a:p>
          <a:p>
            <a:pPr eaLnBrk="1" hangingPunct="1">
              <a:spcBef>
                <a:spcPct val="0"/>
              </a:spcBef>
            </a:pPr>
            <a:r>
              <a:rPr lang="en-US" dirty="0" smtClean="0"/>
              <a:t>Driving Question:</a:t>
            </a:r>
            <a:r>
              <a:rPr lang="en-US" baseline="0" dirty="0" smtClean="0"/>
              <a:t> 3</a:t>
            </a:r>
            <a:endParaRPr lang="en-US" dirty="0"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A753EF-B5E0-4E46-AC23-860ED50376EB}"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D</a:t>
            </a:r>
          </a:p>
          <a:p>
            <a:pPr eaLnBrk="1" hangingPunct="1">
              <a:spcBef>
                <a:spcPct val="0"/>
              </a:spcBef>
            </a:pPr>
            <a:r>
              <a:rPr lang="en-US" dirty="0" smtClean="0"/>
              <a:t>Driving Question:</a:t>
            </a:r>
            <a:r>
              <a:rPr lang="en-US" baseline="0" dirty="0" smtClean="0"/>
              <a:t> 3</a:t>
            </a:r>
            <a:endParaRPr lang="en-US" dirty="0" smtClean="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8FFF70-98CA-4CE4-BA84-3D2474B526C9}"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A  </a:t>
            </a:r>
            <a:endParaRPr lang="en-US" dirty="0" smtClean="0"/>
          </a:p>
          <a:p>
            <a:pPr eaLnBrk="1" hangingPunct="1">
              <a:spcBef>
                <a:spcPct val="0"/>
              </a:spcBef>
            </a:pPr>
            <a:r>
              <a:rPr lang="en-US" dirty="0" smtClean="0"/>
              <a:t>Driving </a:t>
            </a:r>
            <a:r>
              <a:rPr lang="en-US" dirty="0" smtClean="0"/>
              <a:t>Question:</a:t>
            </a:r>
            <a:r>
              <a:rPr lang="en-US" baseline="0" dirty="0" smtClean="0"/>
              <a:t> 3</a:t>
            </a:r>
            <a:endParaRPr lang="en-US" dirty="0"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F2CE38-8260-4B46-968B-DB63690381CE}" type="slidenum">
              <a:rPr lang="en-US" smtClean="0"/>
              <a:pPr fontAlgn="base">
                <a:spcBef>
                  <a:spcPct val="0"/>
                </a:spcBef>
                <a:spcAft>
                  <a:spcPct val="0"/>
                </a:spcAft>
                <a:defRPr/>
              </a:pPr>
              <a:t>14</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B </a:t>
            </a:r>
            <a:endParaRPr lang="en-US" dirty="0" smtClean="0"/>
          </a:p>
          <a:p>
            <a:pPr eaLnBrk="1" hangingPunct="1">
              <a:spcBef>
                <a:spcPct val="0"/>
              </a:spcBef>
            </a:pPr>
            <a:r>
              <a:rPr lang="en-US" dirty="0" smtClean="0"/>
              <a:t>Answer Notes:</a:t>
            </a:r>
            <a:r>
              <a:rPr lang="en-US" baseline="0" dirty="0" smtClean="0"/>
              <a:t> </a:t>
            </a:r>
            <a:r>
              <a:rPr lang="en-US" dirty="0" err="1" smtClean="0"/>
              <a:t>Archaea</a:t>
            </a:r>
            <a:r>
              <a:rPr lang="en-US" dirty="0" smtClean="0"/>
              <a:t> </a:t>
            </a:r>
            <a:r>
              <a:rPr lang="en-US" dirty="0" smtClean="0"/>
              <a:t>is genetically most similar to </a:t>
            </a:r>
            <a:r>
              <a:rPr lang="en-US" dirty="0" err="1" smtClean="0"/>
              <a:t>eukarya</a:t>
            </a:r>
            <a:r>
              <a:rPr lang="en-US" dirty="0" smtClean="0"/>
              <a:t>, even though bacteria and </a:t>
            </a:r>
            <a:r>
              <a:rPr lang="en-US" dirty="0" err="1" smtClean="0"/>
              <a:t>archaea</a:t>
            </a:r>
            <a:r>
              <a:rPr lang="en-US" dirty="0" smtClean="0"/>
              <a:t> are both prokaryotes. </a:t>
            </a:r>
          </a:p>
          <a:p>
            <a:pPr eaLnBrk="1" hangingPunct="1">
              <a:spcBef>
                <a:spcPct val="0"/>
              </a:spcBef>
            </a:pPr>
            <a:r>
              <a:rPr lang="en-US" dirty="0" smtClean="0"/>
              <a:t>Driving Question:</a:t>
            </a:r>
            <a:r>
              <a:rPr lang="en-US" baseline="0" dirty="0" smtClean="0"/>
              <a:t> 1 </a:t>
            </a:r>
            <a:endParaRPr lang="en-US" dirty="0"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504F27-BA20-46BC-A39F-0FC5AC972453}"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C</a:t>
            </a:r>
          </a:p>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Driving Question:</a:t>
            </a:r>
            <a:r>
              <a:rPr lang="en-US" baseline="0" dirty="0" smtClean="0"/>
              <a:t> 1 </a:t>
            </a:r>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A4FB21-996C-4ABF-8B6E-F8912CB2A0F1}"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A </a:t>
            </a:r>
            <a:endParaRPr lang="en-US" dirty="0" smtClean="0"/>
          </a:p>
          <a:p>
            <a:pPr eaLnBrk="1" hangingPunct="1">
              <a:spcBef>
                <a:spcPct val="0"/>
              </a:spcBef>
            </a:pPr>
            <a:r>
              <a:rPr lang="en-US" dirty="0" smtClean="0"/>
              <a:t>Answer Notes: They </a:t>
            </a:r>
            <a:r>
              <a:rPr lang="en-US" dirty="0" smtClean="0"/>
              <a:t>had similar cell structures so prior to DNA analysis, they were classified together. This changed in the 1970’s when genetic analysis showed that prokaryotes are not genetically similar enough to be classified all in the same group. </a:t>
            </a:r>
          </a:p>
          <a:p>
            <a:pPr eaLnBrk="1" hangingPunct="1">
              <a:spcBef>
                <a:spcPct val="0"/>
              </a:spcBef>
            </a:pPr>
            <a:r>
              <a:rPr lang="en-US" dirty="0" smtClean="0"/>
              <a:t>Driving Question:</a:t>
            </a:r>
            <a:r>
              <a:rPr lang="en-US" baseline="0" dirty="0" smtClean="0"/>
              <a:t> 1 </a:t>
            </a:r>
            <a:endParaRPr lang="en-US" dirty="0" smtClean="0"/>
          </a:p>
          <a:p>
            <a:pPr eaLnBrk="1" hangingPunct="1">
              <a:spcBef>
                <a:spcPct val="0"/>
              </a:spcBef>
            </a:pPr>
            <a:endParaRPr lang="en-US" dirty="0"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B2A3BF6-B37E-4CE1-9E9D-33AE5DCE4C2C}"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A </a:t>
            </a:r>
          </a:p>
          <a:p>
            <a:pPr eaLnBrk="1" hangingPunct="1">
              <a:spcBef>
                <a:spcPct val="0"/>
              </a:spcBef>
            </a:pPr>
            <a:r>
              <a:rPr lang="en-US" dirty="0" smtClean="0"/>
              <a:t>Driving Question:</a:t>
            </a:r>
            <a:r>
              <a:rPr lang="en-US" baseline="0" dirty="0" smtClean="0"/>
              <a:t> 1 </a:t>
            </a:r>
            <a:endParaRPr lang="en-US" dirty="0"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76AEED-EB93-4FB3-9DFB-77372CB9B44D}"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C</a:t>
            </a:r>
          </a:p>
          <a:p>
            <a:pPr eaLnBrk="1" hangingPunct="1">
              <a:spcBef>
                <a:spcPct val="0"/>
              </a:spcBef>
            </a:pPr>
            <a:r>
              <a:rPr lang="en-US" dirty="0" smtClean="0"/>
              <a:t>Driving Question:</a:t>
            </a:r>
            <a:r>
              <a:rPr lang="en-US" baseline="0" dirty="0" smtClean="0"/>
              <a:t> 2</a:t>
            </a:r>
            <a:endParaRPr lang="en-US" dirty="0"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F5DC2D3-1AFC-4C3F-BC35-1BBED8EBAEEB}"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B</a:t>
            </a:r>
          </a:p>
          <a:p>
            <a:pPr eaLnBrk="1" hangingPunct="1">
              <a:spcBef>
                <a:spcPct val="0"/>
              </a:spcBef>
            </a:pPr>
            <a:r>
              <a:rPr lang="en-US" dirty="0" smtClean="0"/>
              <a:t>Driving Question:</a:t>
            </a:r>
            <a:r>
              <a:rPr lang="en-US" baseline="0" dirty="0" smtClean="0"/>
              <a:t> 2</a:t>
            </a:r>
            <a:endParaRPr lang="en-US" dirty="0" smtClean="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D55BF5-FE5D-4D75-9E6C-403AB7A99D21}"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D </a:t>
            </a:r>
          </a:p>
          <a:p>
            <a:pPr eaLnBrk="1" hangingPunct="1">
              <a:spcBef>
                <a:spcPct val="0"/>
              </a:spcBef>
            </a:pPr>
            <a:r>
              <a:rPr lang="en-US" dirty="0" smtClean="0"/>
              <a:t>Driving Question:</a:t>
            </a:r>
            <a:r>
              <a:rPr lang="en-US" baseline="0" dirty="0" smtClean="0"/>
              <a:t> 2</a:t>
            </a:r>
            <a:endParaRPr lang="en-US" dirty="0"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7CA2FE-04AD-4630-8DC8-8650C60D19B4}"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C</a:t>
            </a:r>
          </a:p>
          <a:p>
            <a:pPr eaLnBrk="1" hangingPunct="1">
              <a:spcBef>
                <a:spcPct val="0"/>
              </a:spcBef>
            </a:pPr>
            <a:r>
              <a:rPr lang="en-US" dirty="0" smtClean="0"/>
              <a:t>Driving Question:</a:t>
            </a:r>
            <a:r>
              <a:rPr lang="en-US" baseline="0" dirty="0" smtClean="0"/>
              <a:t> 2</a:t>
            </a:r>
            <a:endParaRPr lang="en-US" dirty="0"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78BE05-2CF2-4EAE-A019-1A2C11BA89C9}"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EA6F94A-1ABC-4BF2-93AA-F2EF4F153A7F}"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D46269-4902-4BAF-93D0-38FC2AF6773E}" type="slidenum">
              <a:rPr lang="en-US"/>
              <a:pPr>
                <a:defRPr/>
              </a:pPr>
              <a:t>‹#›</a:t>
            </a:fld>
            <a:endParaRPr lang="en-US"/>
          </a:p>
        </p:txBody>
      </p:sp>
    </p:spTree>
    <p:extLst>
      <p:ext uri="{BB962C8B-B14F-4D97-AF65-F5344CB8AC3E}">
        <p14:creationId xmlns:p14="http://schemas.microsoft.com/office/powerpoint/2010/main" val="2848504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2BF083E-10DD-4CE8-9DE0-ABD7A057E116}" type="datetimeFigureOut">
              <a:rPr lang="en-US"/>
              <a:pPr>
                <a:defRPr/>
              </a:pPr>
              <a:t>3/10/2014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20A982-EEC9-4C23-9D7A-9B9301685075}" type="slidenum">
              <a:rPr lang="en-US"/>
              <a:pPr>
                <a:defRPr/>
              </a:pPr>
              <a:t>‹#›</a:t>
            </a:fld>
            <a:endParaRPr lang="en-US"/>
          </a:p>
        </p:txBody>
      </p:sp>
    </p:spTree>
    <p:extLst>
      <p:ext uri="{BB962C8B-B14F-4D97-AF65-F5344CB8AC3E}">
        <p14:creationId xmlns:p14="http://schemas.microsoft.com/office/powerpoint/2010/main" val="1720243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9265083-5862-4843-A1DA-D86360B18EDC}" type="datetimeFigureOut">
              <a:rPr lang="en-US"/>
              <a:pPr>
                <a:defRPr/>
              </a:pPr>
              <a:t>3/10/2014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08DB587-680F-418E-9C11-D489B82FCC25}" type="slidenum">
              <a:rPr lang="en-US"/>
              <a:pPr>
                <a:defRPr/>
              </a:pPr>
              <a:t>‹#›</a:t>
            </a:fld>
            <a:endParaRPr lang="en-US"/>
          </a:p>
        </p:txBody>
      </p:sp>
    </p:spTree>
    <p:extLst>
      <p:ext uri="{BB962C8B-B14F-4D97-AF65-F5344CB8AC3E}">
        <p14:creationId xmlns:p14="http://schemas.microsoft.com/office/powerpoint/2010/main" val="98494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17ED90F-3797-4A30-9EF5-EE4650C5901B}"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83E27B-83CB-42E2-B805-6B247A55A605}" type="slidenum">
              <a:rPr lang="en-US"/>
              <a:pPr>
                <a:defRPr/>
              </a:pPr>
              <a:t>‹#›</a:t>
            </a:fld>
            <a:endParaRPr lang="en-US"/>
          </a:p>
        </p:txBody>
      </p:sp>
    </p:spTree>
    <p:extLst>
      <p:ext uri="{BB962C8B-B14F-4D97-AF65-F5344CB8AC3E}">
        <p14:creationId xmlns:p14="http://schemas.microsoft.com/office/powerpoint/2010/main" val="3113100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63A6298-333D-4AE3-9973-B105B4342DAA}"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30769B-D605-4FFF-AA7B-43D398A889CD}" type="slidenum">
              <a:rPr lang="en-US"/>
              <a:pPr>
                <a:defRPr/>
              </a:pPr>
              <a:t>‹#›</a:t>
            </a:fld>
            <a:endParaRPr lang="en-US"/>
          </a:p>
        </p:txBody>
      </p:sp>
    </p:spTree>
    <p:extLst>
      <p:ext uri="{BB962C8B-B14F-4D97-AF65-F5344CB8AC3E}">
        <p14:creationId xmlns:p14="http://schemas.microsoft.com/office/powerpoint/2010/main" val="1363867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C343549-B266-4544-AF6A-84633D1C2B46}"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E2E90F-B5A8-4C25-BE98-E8F4ACFE5775}" type="slidenum">
              <a:rPr lang="en-US"/>
              <a:pPr>
                <a:defRPr/>
              </a:pPr>
              <a:t>‹#›</a:t>
            </a:fld>
            <a:endParaRPr lang="en-US"/>
          </a:p>
        </p:txBody>
      </p:sp>
    </p:spTree>
    <p:extLst>
      <p:ext uri="{BB962C8B-B14F-4D97-AF65-F5344CB8AC3E}">
        <p14:creationId xmlns:p14="http://schemas.microsoft.com/office/powerpoint/2010/main" val="621763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ln w="57150">
            <a:solidFill>
              <a:schemeClr val="accent1"/>
            </a:solidFill>
          </a:ln>
        </p:spPr>
        <p:txBody>
          <a:bodyPr>
            <a:normAutofit/>
          </a:bodyPr>
          <a:lstStyle>
            <a:lvl1pPr>
              <a:defRPr sz="44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514350" indent="-514350">
              <a:buFont typeface="+mj-lt"/>
              <a:buAutoNum type="alphaLcParenR"/>
              <a:defRPr sz="3600"/>
            </a:lvl1pPr>
            <a:lvl2pPr marL="971550" indent="-514350">
              <a:buFont typeface="+mj-lt"/>
              <a:buAutoNum type="alphaLcParenR"/>
              <a:defRPr sz="3200"/>
            </a:lvl2pPr>
            <a:lvl3pPr marL="1371600" indent="-457200">
              <a:buFont typeface="+mj-lt"/>
              <a:buAutoNum type="alphaLcParenR"/>
              <a:defRPr sz="2800"/>
            </a:lvl3pPr>
            <a:lvl4pPr marL="1828800" indent="-457200">
              <a:buFont typeface="+mj-lt"/>
              <a:buAutoNum type="alphaLcParenR"/>
              <a:defRPr sz="2400"/>
            </a:lvl4pPr>
            <a:lvl5pPr marL="2286000" indent="-457200">
              <a:buFont typeface="+mj-lt"/>
              <a:buAutoNum type="alphaLcParen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1536E40-A2FD-4194-8402-24EE1AD921F1}"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E5B1C3-0A5C-430A-95FB-B577B4EE3545}" type="slidenum">
              <a:rPr lang="en-US"/>
              <a:pPr>
                <a:defRPr/>
              </a:pPr>
              <a:t>‹#›</a:t>
            </a:fld>
            <a:endParaRPr lang="en-US"/>
          </a:p>
        </p:txBody>
      </p:sp>
    </p:spTree>
    <p:extLst>
      <p:ext uri="{BB962C8B-B14F-4D97-AF65-F5344CB8AC3E}">
        <p14:creationId xmlns:p14="http://schemas.microsoft.com/office/powerpoint/2010/main" val="2107313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ln w="57150">
            <a:solidFill>
              <a:schemeClr val="accent6"/>
            </a:solidFill>
          </a:ln>
        </p:spPr>
        <p:txBody>
          <a:bodyPr>
            <a:normAutofit/>
          </a:bodyPr>
          <a:lstStyle>
            <a:lvl1pPr>
              <a:defRPr sz="44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514350" indent="-514350">
              <a:buFont typeface="+mj-lt"/>
              <a:buAutoNum type="alphaLcParenR"/>
              <a:defRPr sz="3600"/>
            </a:lvl1pPr>
            <a:lvl2pPr marL="971550" indent="-514350">
              <a:buFont typeface="+mj-lt"/>
              <a:buAutoNum type="alphaLcParenR"/>
              <a:defRPr sz="3200"/>
            </a:lvl2pPr>
            <a:lvl3pPr marL="1371600" indent="-457200">
              <a:buFont typeface="+mj-lt"/>
              <a:buAutoNum type="alphaLcParenR"/>
              <a:defRPr sz="2800"/>
            </a:lvl3pPr>
            <a:lvl4pPr marL="1828800" indent="-457200">
              <a:buFont typeface="+mj-lt"/>
              <a:buAutoNum type="alphaLcParenR"/>
              <a:defRPr sz="2400"/>
            </a:lvl4pPr>
            <a:lvl5pPr marL="2286000" indent="-457200">
              <a:buFont typeface="+mj-lt"/>
              <a:buAutoNum type="alphaLcParen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FBC05FF-5AD1-4F17-8947-C31D59697056}"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FE985C6-8A34-44C9-B35E-33133E99863C}" type="slidenum">
              <a:rPr lang="en-US"/>
              <a:pPr>
                <a:defRPr/>
              </a:pPr>
              <a:t>‹#›</a:t>
            </a:fld>
            <a:endParaRPr lang="en-US"/>
          </a:p>
        </p:txBody>
      </p:sp>
    </p:spTree>
    <p:extLst>
      <p:ext uri="{BB962C8B-B14F-4D97-AF65-F5344CB8AC3E}">
        <p14:creationId xmlns:p14="http://schemas.microsoft.com/office/powerpoint/2010/main" val="2035776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FEE0CC1-E4B2-4778-A879-35D49E285BD6}"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5802C0-C083-45B1-A9DD-FAD170729C68}" type="slidenum">
              <a:rPr lang="en-US"/>
              <a:pPr>
                <a:defRPr/>
              </a:pPr>
              <a:t>‹#›</a:t>
            </a:fld>
            <a:endParaRPr lang="en-US"/>
          </a:p>
        </p:txBody>
      </p:sp>
    </p:spTree>
    <p:extLst>
      <p:ext uri="{BB962C8B-B14F-4D97-AF65-F5344CB8AC3E}">
        <p14:creationId xmlns:p14="http://schemas.microsoft.com/office/powerpoint/2010/main" val="577116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637AADF-C9DB-4498-A613-1E18C34D36E0}" type="datetimeFigureOut">
              <a:rPr lang="en-US"/>
              <a:pPr>
                <a:defRPr/>
              </a:pPr>
              <a:t>3/10/2014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2D248E3-813A-4A3B-AE72-2A2AF399BA73}" type="slidenum">
              <a:rPr lang="en-US"/>
              <a:pPr>
                <a:defRPr/>
              </a:pPr>
              <a:t>‹#›</a:t>
            </a:fld>
            <a:endParaRPr lang="en-US"/>
          </a:p>
        </p:txBody>
      </p:sp>
    </p:spTree>
    <p:extLst>
      <p:ext uri="{BB962C8B-B14F-4D97-AF65-F5344CB8AC3E}">
        <p14:creationId xmlns:p14="http://schemas.microsoft.com/office/powerpoint/2010/main" val="3689470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0DE2E92-FA96-4CB7-8C5A-E4234FDCDDF6}" type="datetimeFigureOut">
              <a:rPr lang="en-US"/>
              <a:pPr>
                <a:defRPr/>
              </a:pPr>
              <a:t>3/10/2014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8C18597-5336-4E9F-895B-D32C239DC2B5}" type="slidenum">
              <a:rPr lang="en-US"/>
              <a:pPr>
                <a:defRPr/>
              </a:pPr>
              <a:t>‹#›</a:t>
            </a:fld>
            <a:endParaRPr lang="en-US"/>
          </a:p>
        </p:txBody>
      </p:sp>
    </p:spTree>
    <p:extLst>
      <p:ext uri="{BB962C8B-B14F-4D97-AF65-F5344CB8AC3E}">
        <p14:creationId xmlns:p14="http://schemas.microsoft.com/office/powerpoint/2010/main" val="426649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551A53B-1413-4313-BEE6-1E8065091F15}" type="datetimeFigureOut">
              <a:rPr lang="en-US"/>
              <a:pPr>
                <a:defRPr/>
              </a:pPr>
              <a:t>3/10/2014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B9D97AC-2526-4754-A19B-E7DF5FCEEEA9}" type="slidenum">
              <a:rPr lang="en-US"/>
              <a:pPr>
                <a:defRPr/>
              </a:pPr>
              <a:t>‹#›</a:t>
            </a:fld>
            <a:endParaRPr lang="en-US"/>
          </a:p>
        </p:txBody>
      </p:sp>
    </p:spTree>
    <p:extLst>
      <p:ext uri="{BB962C8B-B14F-4D97-AF65-F5344CB8AC3E}">
        <p14:creationId xmlns:p14="http://schemas.microsoft.com/office/powerpoint/2010/main" val="519521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70EE107-04E2-4613-A365-A642B6208061}" type="datetimeFigureOut">
              <a:rPr lang="en-US"/>
              <a:pPr>
                <a:defRPr/>
              </a:pPr>
              <a:t>3/10/2014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73B24C5-95D3-4132-9977-1281514EC3C0}" type="slidenum">
              <a:rPr lang="en-US"/>
              <a:pPr>
                <a:defRPr/>
              </a:pPr>
              <a:t>‹#›</a:t>
            </a:fld>
            <a:endParaRPr lang="en-US"/>
          </a:p>
        </p:txBody>
      </p:sp>
    </p:spTree>
    <p:extLst>
      <p:ext uri="{BB962C8B-B14F-4D97-AF65-F5344CB8AC3E}">
        <p14:creationId xmlns:p14="http://schemas.microsoft.com/office/powerpoint/2010/main" val="3063473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6BD398C-2A9F-4DCB-91A4-C31E2FEE4E48}" type="datetimeFigureOut">
              <a:rPr lang="en-US"/>
              <a:pPr>
                <a:defRPr/>
              </a:pPr>
              <a:t>3/10/2014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3119F6F-690A-4CD6-8BAF-5BEF1908A0A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600200"/>
            <a:ext cx="7772400" cy="3581400"/>
          </a:xfrm>
        </p:spPr>
        <p:txBody>
          <a:bodyPr/>
          <a:lstStyle/>
          <a:p>
            <a:pPr eaLnBrk="1" hangingPunct="1"/>
            <a:r>
              <a:rPr lang="en-US" sz="6000" b="1" dirty="0" smtClean="0"/>
              <a:t/>
            </a:r>
            <a:br>
              <a:rPr lang="en-US" sz="6000" b="1" dirty="0" smtClean="0"/>
            </a:br>
            <a:r>
              <a:rPr lang="en-US" sz="6000" b="1" i="1" dirty="0" smtClean="0"/>
              <a:t>Biology for a Changing World, 2e </a:t>
            </a:r>
            <a:r>
              <a:rPr lang="en-US" sz="6000" b="1" dirty="0" smtClean="0"/>
              <a:t/>
            </a:r>
            <a:br>
              <a:rPr lang="en-US" sz="6000" b="1" dirty="0" smtClean="0"/>
            </a:br>
            <a:r>
              <a:rPr lang="en-US" sz="6000" b="1" dirty="0" smtClean="0"/>
              <a:t/>
            </a:r>
            <a:br>
              <a:rPr lang="en-US" sz="6000" b="1" dirty="0" smtClean="0"/>
            </a:br>
            <a:r>
              <a:rPr lang="en-US" sz="6000" dirty="0" smtClean="0"/>
              <a:t>Clicker Questions </a:t>
            </a:r>
            <a:br>
              <a:rPr lang="en-US" sz="6000" dirty="0" smtClean="0"/>
            </a:br>
            <a:r>
              <a:rPr lang="en-US" sz="6000" dirty="0"/>
              <a:t/>
            </a:r>
            <a:br>
              <a:rPr lang="en-US" sz="6000" dirty="0"/>
            </a:br>
            <a:r>
              <a:rPr lang="en-US" sz="6000" dirty="0" smtClean="0"/>
              <a:t>Chapter </a:t>
            </a:r>
            <a:r>
              <a:rPr lang="en-US" sz="6000" dirty="0" smtClean="0"/>
              <a:t>18</a:t>
            </a:r>
            <a:r>
              <a:rPr lang="en-US" b="1" dirty="0" smtClean="0"/>
              <a:t/>
            </a:r>
            <a:br>
              <a:rPr lang="en-US" b="1" dirty="0" smtClean="0"/>
            </a:br>
            <a:r>
              <a:rPr lang="en-US" dirty="0" smtClean="0"/>
              <a:t/>
            </a:r>
            <a:br>
              <a:rPr lang="en-US" dirty="0" smtClean="0"/>
            </a:br>
            <a:endParaRPr lang="en-US" dirty="0" smtClean="0"/>
          </a:p>
        </p:txBody>
      </p:sp>
    </p:spTree>
    <p:extLst>
      <p:ext uri="{BB962C8B-B14F-4D97-AF65-F5344CB8AC3E}">
        <p14:creationId xmlns:p14="http://schemas.microsoft.com/office/powerpoint/2010/main" val="1361797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401762"/>
          </a:xfrm>
          <a:ln>
            <a:noFill/>
          </a:ln>
          <a:extLst>
            <a:ext uri="{91240B29-F687-4F45-9708-019B960494DF}">
              <a14:hiddenLine xmlns:a14="http://schemas.microsoft.com/office/drawing/2010/main"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What energy source do prokaryotes living at Lost City rely on?</a:t>
            </a:r>
            <a:endParaRPr lang="en-US" dirty="0"/>
          </a:p>
        </p:txBody>
      </p:sp>
      <p:sp>
        <p:nvSpPr>
          <p:cNvPr id="11267" name="Content Placeholder 4"/>
          <p:cNvSpPr>
            <a:spLocks noGrp="1"/>
          </p:cNvSpPr>
          <p:nvPr>
            <p:ph idx="1"/>
          </p:nvPr>
        </p:nvSpPr>
        <p:spPr>
          <a:xfrm>
            <a:off x="457200" y="1828800"/>
            <a:ext cx="8229600" cy="4297363"/>
          </a:xfrm>
        </p:spPr>
        <p:txBody>
          <a:bodyPr/>
          <a:lstStyle/>
          <a:p>
            <a:pPr marL="742950" indent="-742950" eaLnBrk="1" hangingPunct="1">
              <a:lnSpc>
                <a:spcPct val="150000"/>
              </a:lnSpc>
              <a:buFont typeface="Calibri" pitchFamily="34" charset="0"/>
              <a:buAutoNum type="alphaUcPeriod"/>
            </a:pPr>
            <a:r>
              <a:rPr lang="en-US" smtClean="0"/>
              <a:t>The sun</a:t>
            </a:r>
          </a:p>
          <a:p>
            <a:pPr marL="742950" indent="-742950" eaLnBrk="1" hangingPunct="1">
              <a:lnSpc>
                <a:spcPct val="150000"/>
              </a:lnSpc>
              <a:buFont typeface="Calibri" pitchFamily="34" charset="0"/>
              <a:buAutoNum type="alphaUcPeriod"/>
            </a:pPr>
            <a:r>
              <a:rPr lang="en-US" b="1" smtClean="0">
                <a:solidFill>
                  <a:srgbClr val="FF0000"/>
                </a:solidFill>
              </a:rPr>
              <a:t>Hydrothermal vents</a:t>
            </a:r>
          </a:p>
          <a:p>
            <a:pPr marL="742950" indent="-742950" eaLnBrk="1" hangingPunct="1">
              <a:lnSpc>
                <a:spcPct val="150000"/>
              </a:lnSpc>
              <a:buFont typeface="Calibri" pitchFamily="34" charset="0"/>
              <a:buAutoNum type="alphaUcPeriod"/>
            </a:pPr>
            <a:r>
              <a:rPr lang="en-US" smtClean="0"/>
              <a:t>Volcanic activity</a:t>
            </a:r>
          </a:p>
          <a:p>
            <a:pPr marL="742950" indent="-742950" eaLnBrk="1" hangingPunct="1">
              <a:lnSpc>
                <a:spcPct val="150000"/>
              </a:lnSpc>
              <a:buFont typeface="Calibri" pitchFamily="34" charset="0"/>
              <a:buAutoNum type="alphaUcPeriod"/>
            </a:pPr>
            <a:r>
              <a:rPr lang="en-US" smtClean="0"/>
              <a:t>Nuclear radiation from Earth’s core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a:ln>
            <a:noFill/>
          </a:ln>
          <a:extLst>
            <a:ext uri="{91240B29-F687-4F45-9708-019B960494DF}">
              <a14:hiddenLine xmlns:a14="http://schemas.microsoft.com/office/drawing/2010/main"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TRUE or FALSE</a:t>
            </a:r>
            <a:br>
              <a:rPr lang="en-US" dirty="0" smtClean="0"/>
            </a:br>
            <a:r>
              <a:rPr lang="en-US" dirty="0" smtClean="0"/>
              <a:t>Some </a:t>
            </a:r>
            <a:r>
              <a:rPr lang="en-US" dirty="0" err="1" smtClean="0"/>
              <a:t>archaea</a:t>
            </a:r>
            <a:r>
              <a:rPr lang="en-US" dirty="0" smtClean="0"/>
              <a:t> use sulfur instead of oxygen in metabolism</a:t>
            </a:r>
            <a:endParaRPr lang="en-US" dirty="0"/>
          </a:p>
        </p:txBody>
      </p:sp>
      <p:sp>
        <p:nvSpPr>
          <p:cNvPr id="12291" name="Content Placeholder 3"/>
          <p:cNvSpPr>
            <a:spLocks noGrp="1"/>
          </p:cNvSpPr>
          <p:nvPr>
            <p:ph idx="1"/>
          </p:nvPr>
        </p:nvSpPr>
        <p:spPr>
          <a:xfrm>
            <a:off x="457200" y="2590800"/>
            <a:ext cx="8229600" cy="3535363"/>
          </a:xfrm>
        </p:spPr>
        <p:txBody>
          <a:bodyPr/>
          <a:lstStyle/>
          <a:p>
            <a:pPr marL="742950" indent="-742950" eaLnBrk="1" hangingPunct="1">
              <a:buFont typeface="Calibri" pitchFamily="34" charset="0"/>
              <a:buAutoNum type="alphaUcPeriod"/>
            </a:pPr>
            <a:r>
              <a:rPr lang="en-US" b="1" smtClean="0">
                <a:solidFill>
                  <a:srgbClr val="FF0000"/>
                </a:solidFill>
              </a:rPr>
              <a:t>TRUE</a:t>
            </a:r>
          </a:p>
          <a:p>
            <a:pPr marL="742950" indent="-742950" eaLnBrk="1" hangingPunct="1">
              <a:buFont typeface="Calibri" pitchFamily="34" charset="0"/>
              <a:buAutoNum type="alphaUcPeriod"/>
            </a:pPr>
            <a:r>
              <a:rPr lang="en-US" smtClean="0"/>
              <a:t>FALSE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2011362"/>
          </a:xfrm>
          <a:ln>
            <a:noFill/>
          </a:ln>
          <a:extLst>
            <a:ext uri="{91240B29-F687-4F45-9708-019B960494DF}">
              <a14:hiddenLine xmlns:a14="http://schemas.microsoft.com/office/drawing/2010/main"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Some </a:t>
            </a:r>
            <a:r>
              <a:rPr lang="en-US" dirty="0" err="1" smtClean="0"/>
              <a:t>archaea</a:t>
            </a:r>
            <a:r>
              <a:rPr lang="en-US" dirty="0" smtClean="0"/>
              <a:t> are </a:t>
            </a:r>
            <a:r>
              <a:rPr lang="en-US" dirty="0" err="1" smtClean="0"/>
              <a:t>autotrophs</a:t>
            </a:r>
            <a:r>
              <a:rPr lang="en-US" dirty="0" smtClean="0"/>
              <a:t> and produce methane. Where can these </a:t>
            </a:r>
            <a:r>
              <a:rPr lang="en-US" dirty="0" err="1" smtClean="0"/>
              <a:t>archaea</a:t>
            </a:r>
            <a:r>
              <a:rPr lang="en-US" dirty="0" smtClean="0"/>
              <a:t> be found?</a:t>
            </a:r>
            <a:endParaRPr lang="en-US" dirty="0"/>
          </a:p>
        </p:txBody>
      </p:sp>
      <p:sp>
        <p:nvSpPr>
          <p:cNvPr id="13315" name="Content Placeholder 4"/>
          <p:cNvSpPr>
            <a:spLocks noGrp="1"/>
          </p:cNvSpPr>
          <p:nvPr>
            <p:ph idx="1"/>
          </p:nvPr>
        </p:nvSpPr>
        <p:spPr>
          <a:xfrm>
            <a:off x="457200" y="2819400"/>
            <a:ext cx="8229600" cy="3306763"/>
          </a:xfrm>
        </p:spPr>
        <p:txBody>
          <a:bodyPr/>
          <a:lstStyle/>
          <a:p>
            <a:pPr marL="742950" indent="-742950" eaLnBrk="1" hangingPunct="1">
              <a:buFont typeface="Calibri" pitchFamily="34" charset="0"/>
              <a:buAutoNum type="alphaUcPeriod"/>
            </a:pPr>
            <a:r>
              <a:rPr lang="en-US" dirty="0" smtClean="0"/>
              <a:t>Hydrothermal vents</a:t>
            </a:r>
          </a:p>
          <a:p>
            <a:pPr marL="742950" indent="-742950" eaLnBrk="1" hangingPunct="1">
              <a:buFont typeface="Calibri" pitchFamily="34" charset="0"/>
              <a:buAutoNum type="alphaUcPeriod"/>
            </a:pPr>
            <a:r>
              <a:rPr lang="en-US" dirty="0" smtClean="0"/>
              <a:t>Digestive systems of some mammals like cows</a:t>
            </a:r>
          </a:p>
          <a:p>
            <a:pPr marL="742950" indent="-742950" eaLnBrk="1" hangingPunct="1">
              <a:buFont typeface="Calibri" pitchFamily="34" charset="0"/>
              <a:buAutoNum type="alphaUcPeriod"/>
            </a:pPr>
            <a:r>
              <a:rPr lang="en-US" b="1" dirty="0" smtClean="0">
                <a:solidFill>
                  <a:srgbClr val="FF0000"/>
                </a:solidFill>
              </a:rPr>
              <a:t>Both A and </a:t>
            </a:r>
            <a:r>
              <a:rPr lang="en-US" b="1" dirty="0" smtClean="0">
                <a:solidFill>
                  <a:srgbClr val="FF0000"/>
                </a:solidFill>
              </a:rPr>
              <a:t>B</a:t>
            </a:r>
            <a:endParaRPr lang="en-US" b="1" dirty="0" smtClean="0">
              <a:solidFill>
                <a:srgbClr val="FF0000"/>
              </a:solidFill>
            </a:endParaRPr>
          </a:p>
          <a:p>
            <a:pPr marL="742950" indent="-742950" eaLnBrk="1" hangingPunct="1">
              <a:buFont typeface="Calibri" pitchFamily="34" charset="0"/>
              <a:buAutoNum type="alphaUcPeriod"/>
            </a:pPr>
            <a:r>
              <a:rPr lang="en-US" dirty="0" smtClean="0"/>
              <a:t>None of the above.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782762"/>
          </a:xfrm>
          <a:ln>
            <a:noFill/>
          </a:ln>
          <a:extLst>
            <a:ext uri="{91240B29-F687-4F45-9708-019B960494DF}">
              <a14:hiddenLine xmlns:a14="http://schemas.microsoft.com/office/drawing/2010/main"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Why are </a:t>
            </a:r>
            <a:r>
              <a:rPr lang="en-US" dirty="0" err="1" smtClean="0"/>
              <a:t>extremophiles</a:t>
            </a:r>
            <a:r>
              <a:rPr lang="en-US" dirty="0" smtClean="0"/>
              <a:t> important in understanding how life began on Earth?</a:t>
            </a:r>
            <a:endParaRPr lang="en-US" dirty="0"/>
          </a:p>
        </p:txBody>
      </p:sp>
      <p:sp>
        <p:nvSpPr>
          <p:cNvPr id="14339" name="Content Placeholder 4"/>
          <p:cNvSpPr>
            <a:spLocks noGrp="1"/>
          </p:cNvSpPr>
          <p:nvPr>
            <p:ph idx="1"/>
          </p:nvPr>
        </p:nvSpPr>
        <p:spPr>
          <a:xfrm>
            <a:off x="457200" y="2286000"/>
            <a:ext cx="8229600" cy="4343400"/>
          </a:xfrm>
        </p:spPr>
        <p:txBody>
          <a:bodyPr/>
          <a:lstStyle/>
          <a:p>
            <a:pPr marL="742950" indent="-742950" eaLnBrk="1" hangingPunct="1">
              <a:buFont typeface="Calibri" pitchFamily="34" charset="0"/>
              <a:buAutoNum type="alphaUcPeriod"/>
            </a:pPr>
            <a:r>
              <a:rPr lang="en-US" smtClean="0"/>
              <a:t>The conditions on Earth used to be much hotter</a:t>
            </a:r>
          </a:p>
          <a:p>
            <a:pPr marL="742950" indent="-742950" eaLnBrk="1" hangingPunct="1">
              <a:buFont typeface="Calibri" pitchFamily="34" charset="0"/>
              <a:buAutoNum type="alphaUcPeriod"/>
            </a:pPr>
            <a:r>
              <a:rPr lang="en-US" smtClean="0"/>
              <a:t>Some of the first organisms may have been autotrophic methanogens</a:t>
            </a:r>
          </a:p>
          <a:p>
            <a:pPr marL="742950" indent="-742950" eaLnBrk="1" hangingPunct="1">
              <a:buFont typeface="Calibri" pitchFamily="34" charset="0"/>
              <a:buAutoNum type="alphaUcPeriod"/>
            </a:pPr>
            <a:r>
              <a:rPr lang="en-US" smtClean="0"/>
              <a:t>They can survive in environments without oxygen</a:t>
            </a:r>
          </a:p>
          <a:p>
            <a:pPr marL="742950" indent="-742950" eaLnBrk="1" hangingPunct="1">
              <a:buFont typeface="Calibri" pitchFamily="34" charset="0"/>
              <a:buAutoNum type="alphaUcPeriod"/>
            </a:pPr>
            <a:r>
              <a:rPr lang="en-US" b="1" smtClean="0">
                <a:solidFill>
                  <a:srgbClr val="FF0000"/>
                </a:solidFill>
              </a:rPr>
              <a:t>All of the above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782762"/>
          </a:xfrm>
          <a:ln>
            <a:noFill/>
          </a:ln>
          <a:extLst>
            <a:ext uri="{91240B29-F687-4F45-9708-019B960494DF}">
              <a14:hiddenLine xmlns:a14="http://schemas.microsoft.com/office/drawing/2010/main"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TRUE or FALSE</a:t>
            </a:r>
            <a:br>
              <a:rPr lang="en-US" dirty="0" smtClean="0"/>
            </a:br>
            <a:r>
              <a:rPr lang="en-US" dirty="0" smtClean="0"/>
              <a:t>Organic compounds can be produced </a:t>
            </a:r>
            <a:r>
              <a:rPr lang="en-US" dirty="0" err="1" smtClean="0"/>
              <a:t>abiotically</a:t>
            </a:r>
            <a:r>
              <a:rPr lang="en-US" dirty="0" smtClean="0"/>
              <a:t>.</a:t>
            </a:r>
            <a:endParaRPr lang="en-US" dirty="0"/>
          </a:p>
        </p:txBody>
      </p:sp>
      <p:sp>
        <p:nvSpPr>
          <p:cNvPr id="15363" name="Content Placeholder 4"/>
          <p:cNvSpPr>
            <a:spLocks noGrp="1"/>
          </p:cNvSpPr>
          <p:nvPr>
            <p:ph idx="1"/>
          </p:nvPr>
        </p:nvSpPr>
        <p:spPr>
          <a:xfrm>
            <a:off x="457200" y="2438400"/>
            <a:ext cx="8229600" cy="3687763"/>
          </a:xfrm>
        </p:spPr>
        <p:txBody>
          <a:bodyPr/>
          <a:lstStyle/>
          <a:p>
            <a:pPr marL="742950" indent="-742950" eaLnBrk="1" hangingPunct="1">
              <a:lnSpc>
                <a:spcPct val="150000"/>
              </a:lnSpc>
              <a:buFont typeface="Calibri" pitchFamily="34" charset="0"/>
              <a:buAutoNum type="alphaUcPeriod"/>
            </a:pPr>
            <a:r>
              <a:rPr lang="en-US" b="1" smtClean="0">
                <a:solidFill>
                  <a:srgbClr val="FF0000"/>
                </a:solidFill>
              </a:rPr>
              <a:t>TRUE</a:t>
            </a:r>
          </a:p>
          <a:p>
            <a:pPr marL="742950" indent="-742950" eaLnBrk="1" hangingPunct="1">
              <a:lnSpc>
                <a:spcPct val="150000"/>
              </a:lnSpc>
              <a:buFont typeface="Calibri" pitchFamily="34" charset="0"/>
              <a:buAutoNum type="alphaUcPeriod"/>
            </a:pPr>
            <a:r>
              <a:rPr lang="en-US" smtClean="0"/>
              <a:t>FALSE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74638"/>
            <a:ext cx="8458200" cy="1143000"/>
          </a:xfrm>
          <a:ln>
            <a:noFill/>
          </a:ln>
          <a:extLst>
            <a:ext uri="{91240B29-F687-4F45-9708-019B960494DF}">
              <a14:hiddenLine xmlns:a14="http://schemas.microsoft.com/office/drawing/2010/main"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How is </a:t>
            </a:r>
            <a:r>
              <a:rPr lang="en-US" dirty="0" err="1" smtClean="0"/>
              <a:t>archaea</a:t>
            </a:r>
            <a:r>
              <a:rPr lang="en-US" dirty="0" smtClean="0"/>
              <a:t> related to bacteria and </a:t>
            </a:r>
            <a:r>
              <a:rPr lang="en-US" dirty="0" err="1" smtClean="0"/>
              <a:t>eukarya</a:t>
            </a:r>
            <a:r>
              <a:rPr lang="en-US" dirty="0" smtClean="0"/>
              <a:t>?</a:t>
            </a:r>
            <a:endParaRPr lang="en-US" dirty="0"/>
          </a:p>
        </p:txBody>
      </p:sp>
      <p:sp>
        <p:nvSpPr>
          <p:cNvPr id="4" name="Content Placeholder 3"/>
          <p:cNvSpPr>
            <a:spLocks noGrp="1"/>
          </p:cNvSpPr>
          <p:nvPr>
            <p:ph idx="1"/>
          </p:nvPr>
        </p:nvSpPr>
        <p:spPr/>
        <p:txBody>
          <a:bodyPr rtlCol="0">
            <a:normAutofit lnSpcReduction="10000"/>
          </a:bodyPr>
          <a:lstStyle/>
          <a:p>
            <a:pPr marL="742950" indent="-742950" eaLnBrk="1" fontAlgn="auto" hangingPunct="1">
              <a:spcAft>
                <a:spcPts val="0"/>
              </a:spcAft>
              <a:buFont typeface="+mj-lt"/>
              <a:buAutoNum type="alphaUcPeriod"/>
              <a:defRPr/>
            </a:pPr>
            <a:r>
              <a:rPr lang="en-US" dirty="0" err="1" smtClean="0"/>
              <a:t>Archaea</a:t>
            </a:r>
            <a:r>
              <a:rPr lang="en-US" dirty="0" smtClean="0"/>
              <a:t> is most closely related to bacteria</a:t>
            </a:r>
          </a:p>
          <a:p>
            <a:pPr marL="742950" indent="-742950" eaLnBrk="1" fontAlgn="auto" hangingPunct="1">
              <a:spcAft>
                <a:spcPts val="0"/>
              </a:spcAft>
              <a:buFont typeface="+mj-lt"/>
              <a:buAutoNum type="alphaUcPeriod"/>
              <a:defRPr/>
            </a:pPr>
            <a:r>
              <a:rPr lang="en-US" b="1" dirty="0" err="1" smtClean="0">
                <a:solidFill>
                  <a:srgbClr val="FF0000"/>
                </a:solidFill>
              </a:rPr>
              <a:t>Archaea</a:t>
            </a:r>
            <a:r>
              <a:rPr lang="en-US" b="1" dirty="0" smtClean="0">
                <a:solidFill>
                  <a:srgbClr val="FF0000"/>
                </a:solidFill>
              </a:rPr>
              <a:t> is most closely related to </a:t>
            </a:r>
            <a:r>
              <a:rPr lang="en-US" b="1" dirty="0" err="1" smtClean="0">
                <a:solidFill>
                  <a:srgbClr val="FF0000"/>
                </a:solidFill>
              </a:rPr>
              <a:t>eukarya</a:t>
            </a:r>
            <a:endParaRPr lang="en-US" b="1" dirty="0" smtClean="0">
              <a:solidFill>
                <a:srgbClr val="FF0000"/>
              </a:solidFill>
            </a:endParaRPr>
          </a:p>
          <a:p>
            <a:pPr marL="742950" indent="-742950" eaLnBrk="1" fontAlgn="auto" hangingPunct="1">
              <a:spcAft>
                <a:spcPts val="0"/>
              </a:spcAft>
              <a:buFont typeface="+mj-lt"/>
              <a:buAutoNum type="alphaUcPeriod"/>
              <a:defRPr/>
            </a:pPr>
            <a:r>
              <a:rPr lang="en-US" dirty="0" err="1" smtClean="0"/>
              <a:t>Archaea</a:t>
            </a:r>
            <a:r>
              <a:rPr lang="en-US" dirty="0" smtClean="0"/>
              <a:t> is equally related to bacteria and </a:t>
            </a:r>
            <a:r>
              <a:rPr lang="en-US" dirty="0" err="1" smtClean="0"/>
              <a:t>eukarya</a:t>
            </a:r>
            <a:endParaRPr lang="en-US" dirty="0" smtClean="0"/>
          </a:p>
          <a:p>
            <a:pPr marL="742950" indent="-742950" eaLnBrk="1" fontAlgn="auto" hangingPunct="1">
              <a:spcAft>
                <a:spcPts val="0"/>
              </a:spcAft>
              <a:buFont typeface="+mj-lt"/>
              <a:buAutoNum type="alphaUcPeriod"/>
              <a:defRPr/>
            </a:pPr>
            <a:r>
              <a:rPr lang="en-US" dirty="0" err="1" smtClean="0"/>
              <a:t>Archaea</a:t>
            </a:r>
            <a:r>
              <a:rPr lang="en-US" dirty="0" smtClean="0"/>
              <a:t> is not related to either bacteria or </a:t>
            </a:r>
            <a:r>
              <a:rPr lang="en-US" dirty="0" err="1" smtClean="0"/>
              <a:t>eukarya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325562"/>
          </a:xfrm>
          <a:ln>
            <a:noFill/>
          </a:ln>
          <a:extLst>
            <a:ext uri="{91240B29-F687-4F45-9708-019B960494DF}">
              <a14:hiddenLine xmlns:a14="http://schemas.microsoft.com/office/drawing/2010/main"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What are the characteristics that make bacteria and </a:t>
            </a:r>
            <a:r>
              <a:rPr lang="en-US" dirty="0" err="1" smtClean="0"/>
              <a:t>archaea</a:t>
            </a:r>
            <a:r>
              <a:rPr lang="en-US" dirty="0" smtClean="0"/>
              <a:t> both prokaryotes?</a:t>
            </a:r>
            <a:endParaRPr lang="en-US" dirty="0"/>
          </a:p>
        </p:txBody>
      </p:sp>
      <p:sp>
        <p:nvSpPr>
          <p:cNvPr id="4099" name="Content Placeholder 2"/>
          <p:cNvSpPr>
            <a:spLocks noGrp="1"/>
          </p:cNvSpPr>
          <p:nvPr>
            <p:ph idx="1"/>
          </p:nvPr>
        </p:nvSpPr>
        <p:spPr/>
        <p:txBody>
          <a:bodyPr>
            <a:normAutofit lnSpcReduction="10000"/>
          </a:bodyPr>
          <a:lstStyle/>
          <a:p>
            <a:pPr marL="742950" indent="-742950" eaLnBrk="1" hangingPunct="1">
              <a:lnSpc>
                <a:spcPct val="150000"/>
              </a:lnSpc>
              <a:buFont typeface="Calibri" pitchFamily="34" charset="0"/>
              <a:buAutoNum type="alphaUcPeriod"/>
              <a:defRPr/>
            </a:pPr>
            <a:r>
              <a:rPr lang="en-US" smtClean="0"/>
              <a:t>They can be unicellular or multicellular</a:t>
            </a:r>
          </a:p>
          <a:p>
            <a:pPr marL="742950" indent="-742950" eaLnBrk="1" hangingPunct="1">
              <a:lnSpc>
                <a:spcPct val="150000"/>
              </a:lnSpc>
              <a:buFont typeface="Calibri" pitchFamily="34" charset="0"/>
              <a:buAutoNum type="alphaUcPeriod"/>
              <a:defRPr/>
            </a:pPr>
            <a:r>
              <a:rPr lang="en-US" smtClean="0"/>
              <a:t>They have organelles</a:t>
            </a:r>
          </a:p>
          <a:p>
            <a:pPr marL="742950" indent="-742950" eaLnBrk="1" hangingPunct="1">
              <a:lnSpc>
                <a:spcPct val="150000"/>
              </a:lnSpc>
              <a:buFont typeface="Calibri" pitchFamily="34" charset="0"/>
              <a:buAutoNum type="alphaUcPeriod"/>
              <a:defRPr/>
            </a:pPr>
            <a:r>
              <a:rPr lang="en-US" b="1" smtClean="0">
                <a:solidFill>
                  <a:srgbClr val="FF0000"/>
                </a:solidFill>
              </a:rPr>
              <a:t>Their DNA is not contained in a nucleus</a:t>
            </a:r>
          </a:p>
          <a:p>
            <a:pPr marL="742950" indent="-742950" eaLnBrk="1" hangingPunct="1">
              <a:lnSpc>
                <a:spcPct val="150000"/>
              </a:lnSpc>
              <a:buFont typeface="Calibri" pitchFamily="34" charset="0"/>
              <a:buAutoNum type="alphaUcPeriod"/>
              <a:defRPr/>
            </a:pPr>
            <a:r>
              <a:rPr lang="en-US" smtClean="0"/>
              <a:t>All of the above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a:ln>
            <a:noFill/>
          </a:ln>
          <a:extLst>
            <a:ext uri="{91240B29-F687-4F45-9708-019B960494DF}">
              <a14:hiddenLine xmlns:a14="http://schemas.microsoft.com/office/drawing/2010/main"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Why did scientists previously classify all prokaryotes together?</a:t>
            </a:r>
            <a:endParaRPr lang="en-US" dirty="0"/>
          </a:p>
        </p:txBody>
      </p:sp>
      <p:sp>
        <p:nvSpPr>
          <p:cNvPr id="3" name="Content Placeholder 2"/>
          <p:cNvSpPr>
            <a:spLocks noGrp="1"/>
          </p:cNvSpPr>
          <p:nvPr>
            <p:ph idx="1"/>
          </p:nvPr>
        </p:nvSpPr>
        <p:spPr>
          <a:xfrm>
            <a:off x="457200" y="1905000"/>
            <a:ext cx="8229600" cy="4724400"/>
          </a:xfrm>
        </p:spPr>
        <p:txBody>
          <a:bodyPr rtlCol="0">
            <a:normAutofit lnSpcReduction="10000"/>
          </a:bodyPr>
          <a:lstStyle/>
          <a:p>
            <a:pPr marL="742950" indent="-742950" eaLnBrk="1" fontAlgn="auto" hangingPunct="1">
              <a:spcAft>
                <a:spcPts val="0"/>
              </a:spcAft>
              <a:buFont typeface="+mj-lt"/>
              <a:buAutoNum type="alphaUcPeriod"/>
              <a:defRPr/>
            </a:pPr>
            <a:r>
              <a:rPr lang="en-US" b="1" dirty="0" smtClean="0">
                <a:solidFill>
                  <a:srgbClr val="FF0000"/>
                </a:solidFill>
              </a:rPr>
              <a:t>They had similar cell structures, so were thought to be related</a:t>
            </a:r>
          </a:p>
          <a:p>
            <a:pPr marL="742950" indent="-742950" eaLnBrk="1" fontAlgn="auto" hangingPunct="1">
              <a:spcAft>
                <a:spcPts val="0"/>
              </a:spcAft>
              <a:buFont typeface="+mj-lt"/>
              <a:buAutoNum type="alphaUcPeriod"/>
              <a:defRPr/>
            </a:pPr>
            <a:r>
              <a:rPr lang="en-US" dirty="0" smtClean="0"/>
              <a:t>DNA analysis showed that they were related</a:t>
            </a:r>
          </a:p>
          <a:p>
            <a:pPr marL="742950" indent="-742950" eaLnBrk="1" fontAlgn="auto" hangingPunct="1">
              <a:spcAft>
                <a:spcPts val="0"/>
              </a:spcAft>
              <a:buFont typeface="+mj-lt"/>
              <a:buAutoNum type="alphaUcPeriod"/>
              <a:defRPr/>
            </a:pPr>
            <a:r>
              <a:rPr lang="en-US" dirty="0" smtClean="0"/>
              <a:t>Microscopes were not powerful enough to see the differences between bacteria and </a:t>
            </a:r>
            <a:r>
              <a:rPr lang="en-US" dirty="0" err="1" smtClean="0"/>
              <a:t>archaea</a:t>
            </a:r>
            <a:endParaRPr lang="en-US" dirty="0" smtClean="0"/>
          </a:p>
          <a:p>
            <a:pPr marL="742950" indent="-742950" eaLnBrk="1" fontAlgn="auto" hangingPunct="1">
              <a:spcAft>
                <a:spcPts val="0"/>
              </a:spcAft>
              <a:buFont typeface="+mj-lt"/>
              <a:buAutoNum type="alphaUcPeriod"/>
              <a:defRPr/>
            </a:pPr>
            <a:r>
              <a:rPr lang="en-US" dirty="0" smtClean="0"/>
              <a:t>None of the above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a:ln>
            <a:noFill/>
          </a:ln>
          <a:extLst>
            <a:ext uri="{91240B29-F687-4F45-9708-019B960494DF}">
              <a14:hiddenLine xmlns:a14="http://schemas.microsoft.com/office/drawing/2010/main"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What is a common nickname for </a:t>
            </a:r>
            <a:r>
              <a:rPr lang="en-US" dirty="0" err="1" smtClean="0"/>
              <a:t>archaea</a:t>
            </a:r>
            <a:r>
              <a:rPr lang="en-US" dirty="0" smtClean="0"/>
              <a:t>?</a:t>
            </a:r>
            <a:endParaRPr lang="en-US" dirty="0"/>
          </a:p>
        </p:txBody>
      </p:sp>
      <p:sp>
        <p:nvSpPr>
          <p:cNvPr id="6147" name="Content Placeholder 2"/>
          <p:cNvSpPr>
            <a:spLocks noGrp="1"/>
          </p:cNvSpPr>
          <p:nvPr>
            <p:ph idx="1"/>
          </p:nvPr>
        </p:nvSpPr>
        <p:spPr>
          <a:xfrm>
            <a:off x="457200" y="1828800"/>
            <a:ext cx="8229600" cy="4297363"/>
          </a:xfrm>
        </p:spPr>
        <p:txBody>
          <a:bodyPr/>
          <a:lstStyle/>
          <a:p>
            <a:pPr marL="742950" indent="-742950" eaLnBrk="1" hangingPunct="1">
              <a:buFont typeface="Calibri" pitchFamily="34" charset="0"/>
              <a:buAutoNum type="alphaUcPeriod"/>
            </a:pPr>
            <a:r>
              <a:rPr lang="en-US" b="1" smtClean="0">
                <a:solidFill>
                  <a:srgbClr val="FF0000"/>
                </a:solidFill>
              </a:rPr>
              <a:t>“extremophiles” because they live in extreme environments</a:t>
            </a:r>
          </a:p>
          <a:p>
            <a:pPr marL="742950" indent="-742950" eaLnBrk="1" hangingPunct="1">
              <a:buFont typeface="Calibri" pitchFamily="34" charset="0"/>
              <a:buAutoNum type="alphaUcPeriod"/>
            </a:pPr>
            <a:r>
              <a:rPr lang="en-US" smtClean="0"/>
              <a:t>“archaics” because they are very old</a:t>
            </a:r>
          </a:p>
          <a:p>
            <a:pPr marL="742950" indent="-742950" eaLnBrk="1" hangingPunct="1">
              <a:buFont typeface="Calibri" pitchFamily="34" charset="0"/>
              <a:buAutoNum type="alphaUcPeriod"/>
            </a:pPr>
            <a:r>
              <a:rPr lang="en-US" smtClean="0"/>
              <a:t>“hyperics” because they have such short lifespans</a:t>
            </a:r>
          </a:p>
          <a:p>
            <a:pPr marL="742950" indent="-742950" eaLnBrk="1" hangingPunct="1">
              <a:buFont typeface="Calibri" pitchFamily="34" charset="0"/>
              <a:buAutoNum type="alphaUcPeriod"/>
            </a:pPr>
            <a:r>
              <a:rPr lang="en-US" smtClean="0"/>
              <a:t>None of the above.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249362"/>
          </a:xfrm>
          <a:ln>
            <a:noFill/>
          </a:ln>
          <a:extLst>
            <a:ext uri="{91240B29-F687-4F45-9708-019B960494DF}">
              <a14:hiddenLine xmlns:a14="http://schemas.microsoft.com/office/drawing/2010/main"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Which best describes characteristics of bacteria?</a:t>
            </a:r>
            <a:endParaRPr lang="en-US" dirty="0"/>
          </a:p>
        </p:txBody>
      </p:sp>
      <p:sp>
        <p:nvSpPr>
          <p:cNvPr id="7171" name="Content Placeholder 4"/>
          <p:cNvSpPr>
            <a:spLocks noGrp="1"/>
          </p:cNvSpPr>
          <p:nvPr>
            <p:ph idx="1"/>
          </p:nvPr>
        </p:nvSpPr>
        <p:spPr/>
        <p:txBody>
          <a:bodyPr/>
          <a:lstStyle/>
          <a:p>
            <a:pPr marL="742950" indent="-742950" eaLnBrk="1" hangingPunct="1">
              <a:buFont typeface="Calibri" pitchFamily="34" charset="0"/>
              <a:buAutoNum type="alphaUcPeriod"/>
            </a:pPr>
            <a:r>
              <a:rPr lang="en-US" smtClean="0"/>
              <a:t>All species of bacteria are harmful to humans</a:t>
            </a:r>
          </a:p>
          <a:p>
            <a:pPr marL="742950" indent="-742950" eaLnBrk="1" hangingPunct="1">
              <a:buFont typeface="Calibri" pitchFamily="34" charset="0"/>
              <a:buAutoNum type="alphaUcPeriod"/>
            </a:pPr>
            <a:r>
              <a:rPr lang="en-US" smtClean="0"/>
              <a:t>None of the species of bacteria are harmful to humans</a:t>
            </a:r>
          </a:p>
          <a:p>
            <a:pPr marL="742950" indent="-742950" eaLnBrk="1" hangingPunct="1">
              <a:buFont typeface="Calibri" pitchFamily="34" charset="0"/>
              <a:buAutoNum type="alphaUcPeriod"/>
            </a:pPr>
            <a:r>
              <a:rPr lang="en-US" b="1" smtClean="0">
                <a:solidFill>
                  <a:srgbClr val="FF0000"/>
                </a:solidFill>
              </a:rPr>
              <a:t>Some species of bacteria are harmful to humans while some are beneficial</a:t>
            </a:r>
          </a:p>
          <a:p>
            <a:pPr marL="742950" indent="-742950" eaLnBrk="1" hangingPunct="1">
              <a:buFont typeface="Calibri" pitchFamily="34" charset="0"/>
              <a:buAutoNum type="alphaUcPeriod"/>
            </a:pPr>
            <a:r>
              <a:rPr lang="en-US" smtClean="0"/>
              <a:t>Bacteria do not interact with humans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401762"/>
          </a:xfrm>
          <a:ln>
            <a:noFill/>
          </a:ln>
          <a:extLst>
            <a:ext uri="{91240B29-F687-4F45-9708-019B960494DF}">
              <a14:hiddenLine xmlns:a14="http://schemas.microsoft.com/office/drawing/2010/main"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What is NOT a beneficial role of bacteria? </a:t>
            </a:r>
            <a:endParaRPr lang="en-US" dirty="0"/>
          </a:p>
        </p:txBody>
      </p:sp>
      <p:sp>
        <p:nvSpPr>
          <p:cNvPr id="8195" name="Content Placeholder 2"/>
          <p:cNvSpPr>
            <a:spLocks noGrp="1"/>
          </p:cNvSpPr>
          <p:nvPr>
            <p:ph idx="1"/>
          </p:nvPr>
        </p:nvSpPr>
        <p:spPr>
          <a:xfrm>
            <a:off x="457200" y="1828800"/>
            <a:ext cx="8229600" cy="4297363"/>
          </a:xfrm>
        </p:spPr>
        <p:txBody>
          <a:bodyPr/>
          <a:lstStyle/>
          <a:p>
            <a:pPr marL="742950" indent="-742950" eaLnBrk="1" hangingPunct="1">
              <a:buFont typeface="+mj-lt"/>
              <a:buAutoNum type="alphaUcPeriod"/>
              <a:defRPr/>
            </a:pPr>
            <a:r>
              <a:rPr lang="en-US" dirty="0" smtClean="0"/>
              <a:t>Bacteria can fix nitrogen</a:t>
            </a:r>
          </a:p>
          <a:p>
            <a:pPr marL="742950" indent="-742950" eaLnBrk="1" hangingPunct="1">
              <a:buFont typeface="+mj-lt"/>
              <a:buAutoNum type="alphaUcPeriod"/>
              <a:defRPr/>
            </a:pPr>
            <a:r>
              <a:rPr lang="en-US" b="1" dirty="0" smtClean="0">
                <a:solidFill>
                  <a:srgbClr val="FF0000"/>
                </a:solidFill>
              </a:rPr>
              <a:t>Bacteria can be pathogens</a:t>
            </a:r>
          </a:p>
          <a:p>
            <a:pPr marL="742950" indent="-742950" eaLnBrk="1" hangingPunct="1">
              <a:buFont typeface="+mj-lt"/>
              <a:buAutoNum type="alphaUcPeriod"/>
              <a:defRPr/>
            </a:pPr>
            <a:r>
              <a:rPr lang="en-US" dirty="0" smtClean="0"/>
              <a:t>Bacteria can ferment food and beverages</a:t>
            </a:r>
          </a:p>
          <a:p>
            <a:pPr marL="742950" indent="-742950" eaLnBrk="1" hangingPunct="1">
              <a:buFont typeface="+mj-lt"/>
              <a:buAutoNum type="alphaUcPeriod"/>
              <a:defRPr/>
            </a:pPr>
            <a:r>
              <a:rPr lang="en-US" dirty="0" smtClean="0"/>
              <a:t>Bacteria can have symbiotic relationships with hosts</a:t>
            </a:r>
          </a:p>
          <a:p>
            <a:pPr eaLnBrk="1" hangingPunct="1">
              <a:buFont typeface="Calibri" pitchFamily="34" charset="0"/>
              <a:buAutoNum type="alphaUcPeriod"/>
              <a:defRPr/>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401762"/>
          </a:xfrm>
          <a:ln>
            <a:noFill/>
          </a:ln>
          <a:extLst>
            <a:ext uri="{91240B29-F687-4F45-9708-019B960494DF}">
              <a14:hiddenLine xmlns:a14="http://schemas.microsoft.com/office/drawing/2010/main"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Which is NOT a source of energy used by bacteria?</a:t>
            </a:r>
            <a:endParaRPr lang="en-US" dirty="0"/>
          </a:p>
        </p:txBody>
      </p:sp>
      <p:sp>
        <p:nvSpPr>
          <p:cNvPr id="9219" name="Content Placeholder 4"/>
          <p:cNvSpPr>
            <a:spLocks noGrp="1"/>
          </p:cNvSpPr>
          <p:nvPr>
            <p:ph idx="1"/>
          </p:nvPr>
        </p:nvSpPr>
        <p:spPr>
          <a:xfrm>
            <a:off x="457200" y="1828800"/>
            <a:ext cx="8229600" cy="4297363"/>
          </a:xfrm>
        </p:spPr>
        <p:txBody>
          <a:bodyPr/>
          <a:lstStyle/>
          <a:p>
            <a:pPr marL="742950" indent="-742950" eaLnBrk="1" hangingPunct="1">
              <a:spcAft>
                <a:spcPts val="1200"/>
              </a:spcAft>
              <a:buFont typeface="Calibri" pitchFamily="34" charset="0"/>
              <a:buAutoNum type="alphaUcPeriod"/>
            </a:pPr>
            <a:r>
              <a:rPr lang="en-US" smtClean="0"/>
              <a:t>Eating other organisms</a:t>
            </a:r>
          </a:p>
          <a:p>
            <a:pPr marL="742950" indent="-742950" eaLnBrk="1" hangingPunct="1">
              <a:spcAft>
                <a:spcPts val="1200"/>
              </a:spcAft>
              <a:buFont typeface="Calibri" pitchFamily="34" charset="0"/>
              <a:buAutoNum type="alphaUcPeriod"/>
            </a:pPr>
            <a:r>
              <a:rPr lang="en-US" smtClean="0"/>
              <a:t>Sunlight</a:t>
            </a:r>
          </a:p>
          <a:p>
            <a:pPr marL="742950" indent="-742950" eaLnBrk="1" hangingPunct="1">
              <a:spcAft>
                <a:spcPts val="1200"/>
              </a:spcAft>
              <a:buFont typeface="Calibri" pitchFamily="34" charset="0"/>
              <a:buAutoNum type="alphaUcPeriod"/>
            </a:pPr>
            <a:r>
              <a:rPr lang="en-US" smtClean="0"/>
              <a:t>Inorganic gases</a:t>
            </a:r>
          </a:p>
          <a:p>
            <a:pPr marL="742950" indent="-742950" eaLnBrk="1" hangingPunct="1">
              <a:spcAft>
                <a:spcPts val="1200"/>
              </a:spcAft>
              <a:buFont typeface="Calibri" pitchFamily="34" charset="0"/>
              <a:buAutoNum type="alphaUcPeriod"/>
            </a:pPr>
            <a:r>
              <a:rPr lang="en-US" b="1" smtClean="0">
                <a:solidFill>
                  <a:srgbClr val="FF0000"/>
                </a:solidFill>
              </a:rPr>
              <a:t>A, B, and C are all bacteria energy sources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2925762"/>
          </a:xfrm>
          <a:ln>
            <a:noFill/>
          </a:ln>
          <a:extLst>
            <a:ext uri="{91240B29-F687-4F45-9708-019B960494DF}">
              <a14:hiddenLine xmlns:a14="http://schemas.microsoft.com/office/drawing/2010/main" w="9525">
                <a:solidFill>
                  <a:srgbClr val="000000"/>
                </a:solidFill>
                <a:miter lim="800000"/>
                <a:headEnd/>
                <a:tailEnd/>
              </a14:hiddenLine>
            </a:ext>
          </a:extLst>
        </p:spPr>
        <p:txBody>
          <a:bodyPr rtlCol="0">
            <a:normAutofit fontScale="90000"/>
          </a:bodyPr>
          <a:lstStyle/>
          <a:p>
            <a:pPr algn="l" eaLnBrk="1" fontAlgn="auto" hangingPunct="1">
              <a:spcAft>
                <a:spcPts val="0"/>
              </a:spcAft>
              <a:defRPr/>
            </a:pPr>
            <a:r>
              <a:rPr lang="en-US" dirty="0" smtClean="0"/>
              <a:t>Imagine an area that has very high temperatures, low oxygen, and extreme pH values. What type of organism is most likely to live there?</a:t>
            </a:r>
            <a:endParaRPr lang="en-US" dirty="0"/>
          </a:p>
        </p:txBody>
      </p:sp>
      <p:sp>
        <p:nvSpPr>
          <p:cNvPr id="10243" name="Content Placeholder 4"/>
          <p:cNvSpPr>
            <a:spLocks noGrp="1"/>
          </p:cNvSpPr>
          <p:nvPr>
            <p:ph idx="1"/>
          </p:nvPr>
        </p:nvSpPr>
        <p:spPr>
          <a:xfrm>
            <a:off x="457200" y="3429000"/>
            <a:ext cx="8229600" cy="2697163"/>
          </a:xfrm>
        </p:spPr>
        <p:txBody>
          <a:bodyPr/>
          <a:lstStyle/>
          <a:p>
            <a:pPr marL="742950" indent="-742950" eaLnBrk="1" hangingPunct="1">
              <a:buFont typeface="Calibri" pitchFamily="34" charset="0"/>
              <a:buAutoNum type="alphaUcPeriod"/>
            </a:pPr>
            <a:r>
              <a:rPr lang="en-US" smtClean="0"/>
              <a:t>Any prokaryote</a:t>
            </a:r>
          </a:p>
          <a:p>
            <a:pPr marL="742950" indent="-742950" eaLnBrk="1" hangingPunct="1">
              <a:buFont typeface="Calibri" pitchFamily="34" charset="0"/>
              <a:buAutoNum type="alphaUcPeriod"/>
            </a:pPr>
            <a:r>
              <a:rPr lang="en-US" smtClean="0"/>
              <a:t>Bacteria</a:t>
            </a:r>
          </a:p>
          <a:p>
            <a:pPr marL="742950" indent="-742950" eaLnBrk="1" hangingPunct="1">
              <a:buFont typeface="Calibri" pitchFamily="34" charset="0"/>
              <a:buAutoNum type="alphaUcPeriod"/>
            </a:pPr>
            <a:r>
              <a:rPr lang="en-US" b="1" smtClean="0">
                <a:solidFill>
                  <a:srgbClr val="FF0000"/>
                </a:solidFill>
              </a:rPr>
              <a:t>Archaea</a:t>
            </a:r>
          </a:p>
          <a:p>
            <a:pPr marL="742950" indent="-742950" eaLnBrk="1" hangingPunct="1">
              <a:buFont typeface="Calibri" pitchFamily="34" charset="0"/>
              <a:buAutoNum type="alphaUcPeriod"/>
            </a:pPr>
            <a:r>
              <a:rPr lang="en-US" smtClean="0"/>
              <a:t>Eukaryote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2891</TotalTime>
  <Words>595</Words>
  <Application>Microsoft Office PowerPoint</Application>
  <PresentationFormat>On-screen Show (4:3)</PresentationFormat>
  <Paragraphs>105</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Biology for a Changing World, 2e   Clicker Questions   Chapter 18  </vt:lpstr>
      <vt:lpstr>How is archaea related to bacteria and eukarya?</vt:lpstr>
      <vt:lpstr>What are the characteristics that make bacteria and archaea both prokaryotes?</vt:lpstr>
      <vt:lpstr>Why did scientists previously classify all prokaryotes together?</vt:lpstr>
      <vt:lpstr>What is a common nickname for archaea?</vt:lpstr>
      <vt:lpstr>Which best describes characteristics of bacteria?</vt:lpstr>
      <vt:lpstr>What is NOT a beneficial role of bacteria? </vt:lpstr>
      <vt:lpstr>Which is NOT a source of energy used by bacteria?</vt:lpstr>
      <vt:lpstr>Imagine an area that has very high temperatures, low oxygen, and extreme pH values. What type of organism is most likely to live there?</vt:lpstr>
      <vt:lpstr>What energy source do prokaryotes living at Lost City rely on?</vt:lpstr>
      <vt:lpstr>TRUE or FALSE Some archaea use sulfur instead of oxygen in metabolism</vt:lpstr>
      <vt:lpstr>Some archaea are autotrophs and produce methane. Where can these archaea be found?</vt:lpstr>
      <vt:lpstr>Why are extremophiles important in understanding how life began on Earth?</vt:lpstr>
      <vt:lpstr>TRUE or FALSE Organic compounds can be produced abiotically.</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EHobson</dc:creator>
  <cp:lastModifiedBy>hbadmin</cp:lastModifiedBy>
  <cp:revision>166</cp:revision>
  <dcterms:created xsi:type="dcterms:W3CDTF">2013-11-27T23:26:59Z</dcterms:created>
  <dcterms:modified xsi:type="dcterms:W3CDTF">2014-03-10T21:56:24Z</dcterms:modified>
</cp:coreProperties>
</file>