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8" r:id="rId3"/>
    <p:sldId id="257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33" autoAdjust="0"/>
  </p:normalViewPr>
  <p:slideViewPr>
    <p:cSldViewPr>
      <p:cViewPr>
        <p:scale>
          <a:sx n="60" d="100"/>
          <a:sy n="60" d="100"/>
        </p:scale>
        <p:origin x="-1842" y="-4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C07D41-B2AE-4CDA-9615-A04804A99AF5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0C1812-4A02-419A-9B8F-B1BB65ECD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95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7E175-3D52-462E-A79E-690D8F6E17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B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Maternal </a:t>
            </a:r>
            <a:r>
              <a:rPr lang="en-US" dirty="0" err="1" smtClean="0"/>
              <a:t>mtDNA</a:t>
            </a:r>
            <a:r>
              <a:rPr lang="en-US" dirty="0" smtClean="0"/>
              <a:t> is the only one passed to offspring. It also mutates at a fairly regular rate, so the relatedness between people can be measured by the similarities in </a:t>
            </a:r>
            <a:r>
              <a:rPr lang="en-US" dirty="0" err="1" smtClean="0"/>
              <a:t>mtDNA</a:t>
            </a:r>
            <a:r>
              <a:rPr lang="en-US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2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819D04-8AE6-4AC9-B2B2-A0BEF4758C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B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A</a:t>
            </a:r>
            <a:r>
              <a:rPr lang="en-US" baseline="0" dirty="0" smtClean="0"/>
              <a:t> </a:t>
            </a:r>
            <a:r>
              <a:rPr lang="en-US" dirty="0" smtClean="0"/>
              <a:t>woman </a:t>
            </a:r>
            <a:r>
              <a:rPr lang="en-US" dirty="0" smtClean="0"/>
              <a:t>has only 1 son (no daughters). No matter whether that son reproduces or not, the maternal mitochondrial DNA cannot be passed to his offspring.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2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Wrong Answer Notes:</a:t>
            </a:r>
            <a:r>
              <a:rPr lang="en-US" baseline="0" dirty="0" smtClean="0"/>
              <a:t> </a:t>
            </a: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Options A and C </a:t>
            </a:r>
            <a:r>
              <a:rPr lang="en-US" dirty="0" smtClean="0"/>
              <a:t>are not dead end lineages because the woman produces daughters who reproduce and have daughters.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925103-3FC6-4BDB-9F50-1DF78F957D6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B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It </a:t>
            </a:r>
            <a:r>
              <a:rPr lang="en-US" dirty="0" smtClean="0"/>
              <a:t>shows evidence that walking upright evolved before brains got larger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3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Wrong Answer Notes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Not Option A </a:t>
            </a:r>
            <a:r>
              <a:rPr lang="en-US" dirty="0" smtClean="0"/>
              <a:t>because </a:t>
            </a:r>
            <a:r>
              <a:rPr lang="en-US" dirty="0" err="1" smtClean="0"/>
              <a:t>Ardi</a:t>
            </a:r>
            <a:r>
              <a:rPr lang="en-US" dirty="0" smtClean="0"/>
              <a:t> is dated at 4.4 </a:t>
            </a:r>
            <a:r>
              <a:rPr lang="en-US" dirty="0" err="1" smtClean="0"/>
              <a:t>mya</a:t>
            </a:r>
            <a:r>
              <a:rPr lang="en-US" dirty="0" smtClean="0"/>
              <a:t>, which is much earlier than modern humans lived, so doesn’t tell us when modern humans evolved.</a:t>
            </a:r>
            <a:r>
              <a:rPr lang="en-US" baseline="0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Not Option B </a:t>
            </a:r>
            <a:r>
              <a:rPr lang="en-US" dirty="0" smtClean="0"/>
              <a:t>because the fossil doesn’t provide information on the evolution of skin color (and skin color probably didn’t change until much later).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9C89CA-4944-4FC2-92B1-54087AE5D34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E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Fossil </a:t>
            </a:r>
            <a:r>
              <a:rPr lang="en-US" dirty="0" smtClean="0"/>
              <a:t>evidence shows that modern humans and great apes evolved from a common ancestor that lived about 15 </a:t>
            </a:r>
            <a:r>
              <a:rPr lang="en-US" dirty="0" err="1" smtClean="0"/>
              <a:t>mya</a:t>
            </a:r>
            <a:r>
              <a:rPr lang="en-US" dirty="0" smtClean="0"/>
              <a:t>, and humans and chimps probably shared a common ancestor about 7 </a:t>
            </a:r>
            <a:r>
              <a:rPr lang="en-US" dirty="0" err="1" smtClean="0"/>
              <a:t>mya</a:t>
            </a:r>
            <a:r>
              <a:rPr lang="en-US" dirty="0" smtClean="0"/>
              <a:t> (although fossils of that last common ancestor of chimps and humans haven’t been discovered yet).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3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2521BF-F2B9-438C-A28C-E9BD8670F6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C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Fossil </a:t>
            </a:r>
            <a:r>
              <a:rPr lang="en-US" dirty="0" smtClean="0"/>
              <a:t>hominids can show the timing of the evolution of physical traits (ex: when did brain size increase? When did bipedalism appear?) and when behavioral adaptations appeared (ex: the ability to control and use fire)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3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0A0DDC-FB68-46A0-AD03-3C76648766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D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Small </a:t>
            </a:r>
            <a:r>
              <a:rPr lang="en-US" dirty="0" smtClean="0"/>
              <a:t>genetic differences lead to variation in observable traits, but humans are overwhelmingly more similar to one another than we are different.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1 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A9AE54-0BA3-40A7-A999-5CD66A215A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1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42A48-9D1E-4E49-994E-77C9C22EA2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B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</a:t>
            </a:r>
            <a:r>
              <a:rPr lang="en-US" dirty="0" err="1" smtClean="0"/>
              <a:t>Folate</a:t>
            </a:r>
            <a:r>
              <a:rPr lang="en-US" dirty="0" smtClean="0"/>
              <a:t> </a:t>
            </a:r>
            <a:r>
              <a:rPr lang="en-US" dirty="0" smtClean="0"/>
              <a:t>protection &amp; vitamin D production.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1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D12E7F-D3F7-4F19-8592-8FC9EFA3E18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A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Low-UV-light </a:t>
            </a:r>
            <a:r>
              <a:rPr lang="en-US" dirty="0" smtClean="0"/>
              <a:t>environments because in sun-poor parts of the world, lighter skin helped the body produce vitamin D, and having sufficient vitamin D reduced the problems associated with vitamin D deficiencies (such as problems during pregnancy and child development). This was an evolutionary advantage because people that developed with fewer problems tended to survive and reproduce more.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1 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9F9BED-E4F2-4C4D-AA7F-C7DBC52621C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B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Average </a:t>
            </a:r>
            <a:r>
              <a:rPr lang="en-US" dirty="0" smtClean="0"/>
              <a:t>skin pigmentation would probably increase if UVB intensity increased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1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D66F89-9259-4897-8228-00DF36E89E7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A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Mutations </a:t>
            </a:r>
            <a:r>
              <a:rPr lang="en-US" dirty="0" smtClean="0"/>
              <a:t>causing light skin probably arose independently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1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9983A-AD60-4FA0-A48D-08E89E68E2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</a:t>
            </a:r>
            <a:r>
              <a:rPr lang="en-US" dirty="0" smtClean="0"/>
              <a:t>D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2 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ABCE70-7B17-4EBF-AAF9-99EA091ECC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Answer: D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Answer Notes: A </a:t>
            </a:r>
            <a:r>
              <a:rPr lang="en-US" dirty="0" smtClean="0"/>
              <a:t>recent migrant because they would reflect the genetic diversity of their region of </a:t>
            </a:r>
            <a:r>
              <a:rPr lang="en-US" dirty="0" smtClean="0"/>
              <a:t>origin.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Driving Question:</a:t>
            </a:r>
            <a:r>
              <a:rPr lang="en-US" baseline="0" dirty="0" smtClean="0"/>
              <a:t> 2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Wrong Answer Notes:</a:t>
            </a:r>
            <a:r>
              <a:rPr lang="en-US" baseline="0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Not </a:t>
            </a:r>
            <a:r>
              <a:rPr lang="en-US" dirty="0" smtClean="0"/>
              <a:t>Options</a:t>
            </a:r>
            <a:r>
              <a:rPr lang="en-US" baseline="0" dirty="0" smtClean="0"/>
              <a:t> A or B </a:t>
            </a:r>
            <a:r>
              <a:rPr lang="en-US" dirty="0" smtClean="0"/>
              <a:t>because a person’s genetic structure is not affected by age.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Not Option C because this is actually the person you’d like to sample.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385D3A-3E77-4285-ABBE-E4DD41996D9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A86E-AB7D-46E9-8086-EAE4D5292565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4D8F5-9785-4DD7-A560-2F95D63CC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2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E013-1250-49DC-B2EE-9DD16AA20795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54EA6-44B1-4CB3-9060-87EA2BB1E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3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A630-4FD3-4082-8468-4DCECE7359E9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774E9-3721-42B8-B240-750F39CEA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5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24D0-3CF9-49E7-B1DD-A5B0BF629738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2DF4F-B035-49D1-9FFF-219F95EE1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14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80572-E1E4-4F38-8120-97B5F9F291B2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4A81-7AC1-49C4-B3FB-65804DCD4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5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9CC8F-5198-4D13-B80E-11E426C50C45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C0EA7-782B-4356-AB3B-7E7C4B744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1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514350" indent="-514350">
              <a:buFont typeface="+mj-lt"/>
              <a:buAutoNum type="alphaLcParenR"/>
              <a:defRPr sz="3600"/>
            </a:lvl1pPr>
            <a:lvl2pPr marL="971550" indent="-514350">
              <a:buFont typeface="+mj-lt"/>
              <a:buAutoNum type="alphaLcParenR"/>
              <a:defRPr sz="3200"/>
            </a:lvl2pPr>
            <a:lvl3pPr marL="1371600" indent="-457200">
              <a:buFont typeface="+mj-lt"/>
              <a:buAutoNum type="alphaLcParenR"/>
              <a:defRPr sz="2800"/>
            </a:lvl3pPr>
            <a:lvl4pPr marL="1828800" indent="-457200">
              <a:buFont typeface="+mj-lt"/>
              <a:buAutoNum type="alphaLcParenR"/>
              <a:defRPr sz="2400"/>
            </a:lvl4pPr>
            <a:lvl5pPr marL="2286000" indent="-457200">
              <a:buFont typeface="+mj-lt"/>
              <a:buAutoNum type="alphaLcParenR"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8F4-C7CB-4AE5-BD0D-C3E2BA58973C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8F086-B9F7-416F-9D50-3AE0CDD9C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6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6"/>
            </a:solidFill>
          </a:ln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514350" indent="-514350">
              <a:buFont typeface="+mj-lt"/>
              <a:buAutoNum type="alphaLcParenR"/>
              <a:defRPr sz="3600"/>
            </a:lvl1pPr>
            <a:lvl2pPr marL="971550" indent="-514350">
              <a:buFont typeface="+mj-lt"/>
              <a:buAutoNum type="alphaLcParenR"/>
              <a:defRPr sz="3200"/>
            </a:lvl2pPr>
            <a:lvl3pPr marL="1371600" indent="-457200">
              <a:buFont typeface="+mj-lt"/>
              <a:buAutoNum type="alphaLcParenR"/>
              <a:defRPr sz="2800"/>
            </a:lvl3pPr>
            <a:lvl4pPr marL="1828800" indent="-457200">
              <a:buFont typeface="+mj-lt"/>
              <a:buAutoNum type="alphaLcParenR"/>
              <a:defRPr sz="2400"/>
            </a:lvl4pPr>
            <a:lvl5pPr marL="2286000" indent="-457200">
              <a:buFont typeface="+mj-lt"/>
              <a:buAutoNum type="alphaLcParenR"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95D8F-3A22-43E1-B000-B6EDB48F2CE6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36184-BF24-4AA5-B7A4-1D8E99A42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7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66DCF-8542-4406-AB69-ED0DEE776AC6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603FA-DDAB-49FE-B317-1F572B8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2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1426-0EC8-46EF-AD39-B97054E64054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5012F-7D3E-4250-AEBF-36C9725A8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9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37C3A-D7DE-44BB-B500-9E087D3616FA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29C5B-FAAC-47D4-9453-9CBCAF2A6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3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6AB46-456F-4A3A-ACB9-0437AD665535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313C1-5839-4E65-837D-4337BE6CD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0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B1CEE-0211-4561-89AB-00C7B1A46D4A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253DB-AA95-49B7-A928-8BE62FD12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4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2167BF-56CD-4B31-B549-162226D79743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00982D-B0CE-41C6-83A4-F388AE7CF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i="1" dirty="0" smtClean="0"/>
              <a:t>Biology for a Changing World, 2e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 smtClean="0"/>
              <a:t>Clicker Questions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Chapter </a:t>
            </a:r>
            <a:r>
              <a:rPr lang="en-US" sz="6000" dirty="0" smtClean="0"/>
              <a:t>20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2911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is only maternal mitochondrial DNA useful for studying human evolution?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 rtlCol="0">
            <a:normAutofit lnSpcReduction="1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Paternal </a:t>
            </a:r>
            <a:r>
              <a:rPr lang="en-US" dirty="0" err="1" smtClean="0"/>
              <a:t>mtDNA</a:t>
            </a:r>
            <a:r>
              <a:rPr lang="en-US" dirty="0" smtClean="0"/>
              <a:t> mutates at random rates.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Maternal </a:t>
            </a:r>
            <a:r>
              <a:rPr lang="en-US" b="1" dirty="0" err="1" smtClean="0">
                <a:solidFill>
                  <a:srgbClr val="FF0000"/>
                </a:solidFill>
              </a:rPr>
              <a:t>mtDNA</a:t>
            </a:r>
            <a:r>
              <a:rPr lang="en-US" b="1" dirty="0" smtClean="0">
                <a:solidFill>
                  <a:srgbClr val="FF0000"/>
                </a:solidFill>
              </a:rPr>
              <a:t> is the only type that is passed to offspring.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Paternal </a:t>
            </a:r>
            <a:r>
              <a:rPr lang="en-US" dirty="0" err="1" smtClean="0"/>
              <a:t>mtDNA</a:t>
            </a:r>
            <a:r>
              <a:rPr lang="en-US" dirty="0" smtClean="0"/>
              <a:t> recombines with maternal </a:t>
            </a:r>
            <a:r>
              <a:rPr lang="en-US" dirty="0" err="1" smtClean="0"/>
              <a:t>mtDNA</a:t>
            </a:r>
            <a:r>
              <a:rPr lang="en-US" dirty="0" smtClean="0"/>
              <a:t> which corrects mutations.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scenario reflects a dead end for a mitochondrial lineage?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A woman has three daughters, who survive and have daughters.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A woman has one son, who survives and has a daughter.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A woman has a son and two daughters; the daughters have daughters.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None of these are dead end lineages.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major clue about human evolution is provided by analyses of “</a:t>
            </a:r>
            <a:r>
              <a:rPr lang="en-US" dirty="0" err="1" smtClean="0"/>
              <a:t>Ardi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It shows when modern humans evolved.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It helps us understand the timing of the evolution of upright walking and brain size.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It helps us understand the evolution of skin pigmentation.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of the following are not included in the family </a:t>
            </a:r>
            <a:r>
              <a:rPr lang="en-US" dirty="0" err="1" smtClean="0"/>
              <a:t>Hominidae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Gorillas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Humans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i="1" smtClean="0"/>
              <a:t>Australopithecus africanus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i="1" smtClean="0"/>
              <a:t>Homo neanderthalensis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All of these are hominids.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types of information do fossils of other hominids provide?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They can show us when different physical characteristics evolved in our evolutionary history.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They can show us when different behavioral adaptations first appeared.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Both of the above.</a:t>
            </a:r>
          </a:p>
          <a:p>
            <a:pPr eaLnBrk="1" hangingPunct="1">
              <a:buFont typeface="Calibri" pitchFamily="34" charset="0"/>
              <a:buAutoNum type="alphaUcPeriod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Humans show a wide range of skin colors. How genetically similar are we?</a:t>
            </a:r>
            <a:endParaRPr lang="en-US" dirty="0"/>
          </a:p>
        </p:txBody>
      </p:sp>
      <p:sp>
        <p:nvSpPr>
          <p:cNvPr id="307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0.1% similar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20% similar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50% similar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99.9% similar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smtClean="0"/>
              <a:t>Skin color is affected by: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Exposure to sunlight.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The amount and type of melanin produced by </a:t>
            </a:r>
            <a:r>
              <a:rPr lang="en-US" dirty="0" err="1" smtClean="0"/>
              <a:t>melanocytes</a:t>
            </a:r>
            <a:r>
              <a:rPr lang="en-US" dirty="0" smtClean="0"/>
              <a:t>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The UV light intensity of the area a person’s ancestors lived in.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All of the above.</a:t>
            </a:r>
          </a:p>
          <a:p>
            <a:pPr eaLnBrk="1" hangingPunct="1">
              <a:buFont typeface="Calibri" pitchFamily="34" charset="0"/>
              <a:buAutoNum type="alphaUcPeriod"/>
              <a:defRPr/>
            </a:pPr>
            <a:endParaRPr lang="en-US" dirty="0" smtClean="0"/>
          </a:p>
          <a:p>
            <a:pPr eaLnBrk="1" hangingPunct="1">
              <a:buFont typeface="Calibri" pitchFamily="34" charset="0"/>
              <a:buAutoNum type="alphaUcPeriod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is having light or dark skin an evolutionary advantage in certain environments?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It helped early humans blend in with their environments and camouflaged them from predators.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Skin color could protect folate levels in some environments or promote vitamin D production in others.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Light skin would be an evolutionary advantage in which area?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Low-UV-light environments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High-UV-light environments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Medium-UV-light environments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Light skin was not an evolutionary advantage in any area.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4384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This map shows predicted skin pigment based on UVB intensity. </a:t>
            </a:r>
            <a:br>
              <a:rPr lang="en-US" dirty="0" smtClean="0"/>
            </a:br>
            <a:r>
              <a:rPr lang="en-US" dirty="0" smtClean="0"/>
              <a:t>What would you expect to see if UVB intensity increased in an area?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0" y="2819400"/>
            <a:ext cx="4876800" cy="3810000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Average skin pigmentation would decrease.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Average skin pigmentation would increase.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04"/>
          <a:stretch>
            <a:fillRect/>
          </a:stretch>
        </p:blipFill>
        <p:spPr bwMode="auto">
          <a:xfrm>
            <a:off x="0" y="2895600"/>
            <a:ext cx="37211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Alleles of at least three different genes are associated with light skin. What does this tell us about the evolution of skin pigmentation?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fontScale="92500"/>
          </a:bodyPr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Mutations for light skin probably arose independently in different populations.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Mutations for light skin probably arose once and then were spread to different populations.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sources of evidence are used to determine where humans evolved?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Dating fossil remains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Genetic variation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smtClean="0"/>
              <a:t>Relatedness among people from different areas</a:t>
            </a:r>
          </a:p>
          <a:p>
            <a:pPr marL="742950" indent="-742950" eaLnBrk="1" hangingPunct="1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All of the above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If you were studying regional effects on genetic diversity, who would you avoid sampling?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/>
          </a:bodyPr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A person who was very old.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A person who was very young.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dirty="0" smtClean="0"/>
              <a:t>A person’s whose ancestors have lived in the same area for all of recorded history.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 person who had just migrated to the area from very far away.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1056</Words>
  <Application>Microsoft Office PowerPoint</Application>
  <PresentationFormat>On-screen Show (4:3)</PresentationFormat>
  <Paragraphs>120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Biology for a Changing World, 2e   Clicker Questions   Chapter 20  </vt:lpstr>
      <vt:lpstr>Humans show a wide range of skin colors. How genetically similar are we?</vt:lpstr>
      <vt:lpstr>Skin color is affected by:</vt:lpstr>
      <vt:lpstr>Why is having light or dark skin an evolutionary advantage in certain environments?</vt:lpstr>
      <vt:lpstr>Light skin would be an evolutionary advantage in which area?</vt:lpstr>
      <vt:lpstr>This map shows predicted skin pigment based on UVB intensity.  What would you expect to see if UVB intensity increased in an area?</vt:lpstr>
      <vt:lpstr>Alleles of at least three different genes are associated with light skin. What does this tell us about the evolution of skin pigmentation?</vt:lpstr>
      <vt:lpstr>What sources of evidence are used to determine where humans evolved?</vt:lpstr>
      <vt:lpstr>If you were studying regional effects on genetic diversity, who would you avoid sampling?</vt:lpstr>
      <vt:lpstr>Why is only maternal mitochondrial DNA useful for studying human evolution?</vt:lpstr>
      <vt:lpstr>Which scenario reflects a dead end for a mitochondrial lineage?</vt:lpstr>
      <vt:lpstr>What major clue about human evolution is provided by analyses of “Ardi”?</vt:lpstr>
      <vt:lpstr>Which of the following are not included in the family Hominidae?</vt:lpstr>
      <vt:lpstr>What types of information do fossils of other hominids provide?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EHobson</dc:creator>
  <cp:lastModifiedBy>hbadmin</cp:lastModifiedBy>
  <cp:revision>175</cp:revision>
  <dcterms:created xsi:type="dcterms:W3CDTF">2013-11-27T23:26:59Z</dcterms:created>
  <dcterms:modified xsi:type="dcterms:W3CDTF">2014-03-10T22:02:23Z</dcterms:modified>
</cp:coreProperties>
</file>