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notesSlides/notesSlide6.xml" ContentType="application/vnd.openxmlformats-officedocument.presentationml.notesSlide+xml"/>
  <Override PartName="/ppt/notesSlides/notesSlide2.xml" ContentType="application/vnd.openxmlformats-officedocument.presentationml.notesSlide+xml"/>
  <Override PartName="/ppt/slideLayouts/slideLayout13.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5"/>
  </p:notesMasterIdLst>
  <p:sldIdLst>
    <p:sldId id="269" r:id="rId2"/>
    <p:sldId id="257" r:id="rId3"/>
    <p:sldId id="258" r:id="rId4"/>
    <p:sldId id="259" r:id="rId5"/>
    <p:sldId id="260" r:id="rId6"/>
    <p:sldId id="262" r:id="rId7"/>
    <p:sldId id="261" r:id="rId8"/>
    <p:sldId id="266" r:id="rId9"/>
    <p:sldId id="264" r:id="rId10"/>
    <p:sldId id="263" r:id="rId11"/>
    <p:sldId id="265" r:id="rId12"/>
    <p:sldId id="267" r:id="rId13"/>
    <p:sldId id="268"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D9D9D9"/>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3403" autoAdjust="0"/>
    <p:restoredTop sz="87452" autoAdjust="0"/>
  </p:normalViewPr>
  <p:slideViewPr>
    <p:cSldViewPr snapToGrid="0">
      <p:cViewPr>
        <p:scale>
          <a:sx n="133" d="100"/>
          <a:sy n="133" d="100"/>
        </p:scale>
        <p:origin x="-2616" y="-648"/>
      </p:cViewPr>
      <p:guideLst>
        <p:guide orient="horz" pos="2160"/>
        <p:guide pos="3840"/>
      </p:guideLst>
    </p:cSldViewPr>
  </p:slideViewPr>
  <p:notesTextViewPr>
    <p:cViewPr>
      <p:scale>
        <a:sx n="100" d="100"/>
        <a:sy n="100" d="100"/>
      </p:scale>
      <p:origin x="0" y="0"/>
    </p:cViewPr>
  </p:notesTextViewPr>
  <p:notesViewPr>
    <p:cSldViewPr>
      <p:cViewPr varScale="1">
        <p:scale>
          <a:sx n="60" d="100"/>
          <a:sy n="60" d="100"/>
        </p:scale>
        <p:origin x="-247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2EE995E-D038-4D82-8E5E-2F937848A7BE}" type="datetimeFigureOut">
              <a:rPr lang="en-US"/>
              <a:pPr>
                <a:defRPr/>
              </a:pPr>
              <a:t>4/28/14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7689D1A-C74A-4F31-91FC-66264137ED74}"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445099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A7E175-3D52-462E-A79E-690D8F6E1738}"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C </a:t>
            </a:r>
          </a:p>
          <a:p>
            <a:pPr eaLnBrk="1" hangingPunct="1">
              <a:spcBef>
                <a:spcPct val="0"/>
              </a:spcBef>
            </a:pPr>
            <a:r>
              <a:rPr lang="en-US" dirty="0" smtClean="0"/>
              <a:t>Answer</a:t>
            </a:r>
            <a:r>
              <a:rPr lang="en-US" baseline="0" dirty="0" smtClean="0"/>
              <a:t> Notes: </a:t>
            </a:r>
            <a:r>
              <a:rPr lang="en-US" dirty="0" smtClean="0"/>
              <a:t>Indirect effect. Similar to how wolves eat moose which eat trees: when wolf populations get bigger or smaller, moose populations also change in size, and that changes the amount of trees that get eaten.</a:t>
            </a:r>
            <a:r>
              <a:rPr lang="en-US" baseline="0" dirty="0" smtClean="0"/>
              <a:t> W</a:t>
            </a:r>
            <a:r>
              <a:rPr lang="en-US" dirty="0" smtClean="0"/>
              <a:t>olf populations have an indirect effect on tree populations.</a:t>
            </a:r>
          </a:p>
          <a:p>
            <a:pPr eaLnBrk="1" hangingPunct="1">
              <a:spcBef>
                <a:spcPct val="0"/>
              </a:spcBef>
            </a:pPr>
            <a:r>
              <a:rPr lang="en-US" dirty="0" smtClean="0"/>
              <a:t>Driving Question:</a:t>
            </a:r>
            <a:r>
              <a:rPr lang="en-US" baseline="0" dirty="0" smtClean="0"/>
              <a:t> 3 </a:t>
            </a:r>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00550C-3653-4009-9952-63D1F589923D}"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B </a:t>
            </a:r>
          </a:p>
          <a:p>
            <a:pPr eaLnBrk="1" hangingPunct="1">
              <a:spcBef>
                <a:spcPct val="0"/>
              </a:spcBef>
            </a:pPr>
            <a:r>
              <a:rPr lang="en-US" dirty="0" smtClean="0"/>
              <a:t>Answer</a:t>
            </a:r>
            <a:r>
              <a:rPr lang="en-US" baseline="0" dirty="0" smtClean="0"/>
              <a:t> Notes: </a:t>
            </a:r>
            <a:r>
              <a:rPr lang="en-US" dirty="0" smtClean="0"/>
              <a:t>Temperature is the only density independent influence in this list (the rest are density-dependent).</a:t>
            </a:r>
          </a:p>
          <a:p>
            <a:pPr eaLnBrk="1" hangingPunct="1">
              <a:spcBef>
                <a:spcPct val="0"/>
              </a:spcBef>
            </a:pPr>
            <a:r>
              <a:rPr lang="en-US" dirty="0" smtClean="0"/>
              <a:t>Driving Question:</a:t>
            </a:r>
            <a:r>
              <a:rPr lang="en-US" baseline="0" dirty="0" smtClean="0"/>
              <a:t> 3 </a:t>
            </a: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AF98DEC-B625-4BB7-8550-A11B712AEB0B}"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B </a:t>
            </a:r>
          </a:p>
          <a:p>
            <a:pPr eaLnBrk="1" hangingPunct="1">
              <a:spcBef>
                <a:spcPct val="0"/>
              </a:spcBef>
            </a:pPr>
            <a:r>
              <a:rPr lang="en-US" dirty="0" smtClean="0"/>
              <a:t>Answer</a:t>
            </a:r>
            <a:r>
              <a:rPr lang="en-US" baseline="0" dirty="0" smtClean="0"/>
              <a:t> Notes: </a:t>
            </a:r>
            <a:r>
              <a:rPr lang="en-US" dirty="0" smtClean="0"/>
              <a:t>Usually density-independent influences on population (temperature, precipitation, etc. affect all individuals regardless of density).</a:t>
            </a:r>
          </a:p>
          <a:p>
            <a:pPr eaLnBrk="1" hangingPunct="1">
              <a:spcBef>
                <a:spcPct val="0"/>
              </a:spcBef>
            </a:pPr>
            <a:r>
              <a:rPr lang="en-US" dirty="0" smtClean="0"/>
              <a:t>Driving Question:</a:t>
            </a:r>
            <a:r>
              <a:rPr lang="en-US" baseline="0" dirty="0" smtClean="0"/>
              <a:t> 3 </a:t>
            </a:r>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94EA836-2183-40B9-9A36-FA154643BCEF}"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B</a:t>
            </a:r>
          </a:p>
          <a:p>
            <a:pPr eaLnBrk="1" hangingPunct="1">
              <a:spcBef>
                <a:spcPct val="0"/>
              </a:spcBef>
            </a:pPr>
            <a:r>
              <a:rPr lang="en-US" dirty="0" smtClean="0"/>
              <a:t>Driving Question:</a:t>
            </a:r>
            <a:r>
              <a:rPr lang="en-US" baseline="0" dirty="0" smtClean="0"/>
              <a:t> 3 </a:t>
            </a:r>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11AC6FD-3093-4E65-9981-1EDE3326ED10}"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B</a:t>
            </a:r>
          </a:p>
          <a:p>
            <a:pPr eaLnBrk="1" hangingPunct="1">
              <a:spcBef>
                <a:spcPct val="0"/>
              </a:spcBef>
            </a:pPr>
            <a:r>
              <a:rPr lang="en-US" dirty="0" smtClean="0"/>
              <a:t>Driving Question:</a:t>
            </a:r>
            <a:r>
              <a:rPr lang="en-US" baseline="0" dirty="0" smtClean="0"/>
              <a:t> 1 </a:t>
            </a:r>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D5AB71-4CAC-4E5D-9E3A-C4286D1DD2A8}"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D</a:t>
            </a:r>
          </a:p>
          <a:p>
            <a:pPr eaLnBrk="1" hangingPunct="1">
              <a:spcBef>
                <a:spcPct val="0"/>
              </a:spcBef>
            </a:pPr>
            <a:r>
              <a:rPr lang="en-US" dirty="0" smtClean="0"/>
              <a:t>Driving Question:</a:t>
            </a:r>
            <a:r>
              <a:rPr lang="en-US" baseline="0" dirty="0" smtClean="0"/>
              <a:t> 1 </a:t>
            </a:r>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20EFE0-5E61-4D64-BB8D-72C9B041C80D}"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B</a:t>
            </a:r>
          </a:p>
          <a:p>
            <a:pPr eaLnBrk="1" hangingPunct="1">
              <a:spcBef>
                <a:spcPct val="0"/>
              </a:spcBef>
            </a:pPr>
            <a:r>
              <a:rPr lang="en-US" dirty="0" smtClean="0"/>
              <a:t>Driving Question:</a:t>
            </a:r>
            <a:r>
              <a:rPr lang="en-US" baseline="0" dirty="0" smtClean="0"/>
              <a:t> 1 </a:t>
            </a:r>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1B15D1-5086-4D7E-98CD-86F6E55CFF27}"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C </a:t>
            </a:r>
          </a:p>
          <a:p>
            <a:pPr eaLnBrk="1" hangingPunct="1">
              <a:spcBef>
                <a:spcPct val="0"/>
              </a:spcBef>
            </a:pPr>
            <a:r>
              <a:rPr lang="en-US" dirty="0" smtClean="0"/>
              <a:t>Answer</a:t>
            </a:r>
            <a:r>
              <a:rPr lang="en-US" baseline="0" dirty="0" smtClean="0"/>
              <a:t> Notes: </a:t>
            </a:r>
            <a:r>
              <a:rPr lang="en-US" dirty="0" smtClean="0"/>
              <a:t>Data on environmental factors. Ecosystem research focuses on how species interact with other species AND their environment.</a:t>
            </a:r>
          </a:p>
          <a:p>
            <a:pPr eaLnBrk="1" hangingPunct="1">
              <a:spcBef>
                <a:spcPct val="0"/>
              </a:spcBef>
            </a:pPr>
            <a:r>
              <a:rPr lang="en-US" dirty="0" smtClean="0"/>
              <a:t>Driving Question:</a:t>
            </a:r>
            <a:r>
              <a:rPr lang="en-US" baseline="0" dirty="0" smtClean="0"/>
              <a:t> 1 </a:t>
            </a:r>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92566E1-7619-4AD6-AEB0-6690A23B88EB}"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a:t>
            </a:r>
          </a:p>
          <a:p>
            <a:pPr eaLnBrk="1" hangingPunct="1">
              <a:spcBef>
                <a:spcPct val="0"/>
              </a:spcBef>
            </a:pPr>
            <a:r>
              <a:rPr lang="en-US" dirty="0" smtClean="0"/>
              <a:t>Answer</a:t>
            </a:r>
            <a:r>
              <a:rPr lang="en-US" baseline="0" dirty="0" smtClean="0"/>
              <a:t> Notes: </a:t>
            </a:r>
            <a:r>
              <a:rPr lang="en-US" dirty="0" smtClean="0"/>
              <a:t>A if the birth rate is higher than the death rate, the population size is likely to increase over time.</a:t>
            </a:r>
          </a:p>
          <a:p>
            <a:pPr eaLnBrk="1" hangingPunct="1">
              <a:spcBef>
                <a:spcPct val="0"/>
              </a:spcBef>
            </a:pPr>
            <a:r>
              <a:rPr lang="en-US" dirty="0" smtClean="0"/>
              <a:t>Driving Question:</a:t>
            </a:r>
            <a:r>
              <a:rPr lang="en-US" baseline="0" dirty="0" smtClean="0"/>
              <a:t> 32 </a:t>
            </a:r>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6518F31-A95E-4E75-8AA4-53FF9A5534FA}"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D </a:t>
            </a:r>
          </a:p>
          <a:p>
            <a:pPr eaLnBrk="1" hangingPunct="1">
              <a:spcBef>
                <a:spcPct val="0"/>
              </a:spcBef>
            </a:pPr>
            <a:r>
              <a:rPr lang="en-US" dirty="0" smtClean="0"/>
              <a:t>Answer</a:t>
            </a:r>
            <a:r>
              <a:rPr lang="en-US" baseline="0" dirty="0" smtClean="0"/>
              <a:t> Notes: </a:t>
            </a:r>
            <a:r>
              <a:rPr lang="en-US" dirty="0" smtClean="0"/>
              <a:t>Exponential growth. The population growth of your bacteria appears to be growing at a constant rate indefinitely and is apparently not limited by environmental factors or resource availability.</a:t>
            </a:r>
          </a:p>
          <a:p>
            <a:pPr eaLnBrk="1" hangingPunct="1">
              <a:spcBef>
                <a:spcPct val="0"/>
              </a:spcBef>
            </a:pPr>
            <a:r>
              <a:rPr lang="en-US" dirty="0" smtClean="0"/>
              <a:t>Driving Question:</a:t>
            </a:r>
            <a:r>
              <a:rPr lang="en-US" baseline="0" dirty="0" smtClean="0"/>
              <a:t> 2 </a:t>
            </a:r>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41DAB8F-B977-4812-9447-A1BA143D6864}"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C </a:t>
            </a:r>
          </a:p>
          <a:p>
            <a:pPr eaLnBrk="1" hangingPunct="1">
              <a:spcBef>
                <a:spcPct val="0"/>
              </a:spcBef>
            </a:pPr>
            <a:r>
              <a:rPr lang="en-US" dirty="0" smtClean="0"/>
              <a:t>Answer</a:t>
            </a:r>
            <a:r>
              <a:rPr lang="en-US" baseline="0" dirty="0" smtClean="0"/>
              <a:t> Notes: </a:t>
            </a:r>
            <a:r>
              <a:rPr lang="en-US" dirty="0" smtClean="0"/>
              <a:t>The number of individuals is decreasing here, so the death rate is likely greater than the birth rate.</a:t>
            </a:r>
          </a:p>
          <a:p>
            <a:pPr eaLnBrk="1" hangingPunct="1">
              <a:spcBef>
                <a:spcPct val="0"/>
              </a:spcBef>
            </a:pPr>
            <a:r>
              <a:rPr lang="en-US" dirty="0" smtClean="0"/>
              <a:t>Driving Question:</a:t>
            </a:r>
            <a:r>
              <a:rPr lang="en-US" baseline="0" dirty="0" smtClean="0"/>
              <a:t> 2 </a:t>
            </a:r>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68B935C-D7A0-4179-BE18-4D040D22991E}"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C </a:t>
            </a:r>
          </a:p>
          <a:p>
            <a:pPr eaLnBrk="1" hangingPunct="1">
              <a:spcBef>
                <a:spcPct val="0"/>
              </a:spcBef>
            </a:pPr>
            <a:r>
              <a:rPr lang="en-US" dirty="0" smtClean="0"/>
              <a:t>Answer</a:t>
            </a:r>
            <a:r>
              <a:rPr lang="en-US" baseline="0" dirty="0" smtClean="0"/>
              <a:t> Notes: </a:t>
            </a:r>
            <a:r>
              <a:rPr lang="en-US" dirty="0" smtClean="0"/>
              <a:t>The population level stabilizes here, so this is likely the carrying capacity of the environment.</a:t>
            </a:r>
          </a:p>
          <a:p>
            <a:pPr eaLnBrk="1" hangingPunct="1">
              <a:spcBef>
                <a:spcPct val="0"/>
              </a:spcBef>
            </a:pPr>
            <a:r>
              <a:rPr lang="en-US" dirty="0" smtClean="0"/>
              <a:t>Driving Question:</a:t>
            </a:r>
            <a:r>
              <a:rPr lang="en-US" baseline="0" dirty="0" smtClean="0"/>
              <a:t> 2 </a:t>
            </a:r>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4E4F030-A874-43FB-9451-791EB9097833}"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C353954-7ED9-4641-A373-2B45E8D1DE68}" type="datetimeFigureOut">
              <a:rPr lang="en-US"/>
              <a:pPr>
                <a:defRPr/>
              </a:pPr>
              <a:t>4/28/14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51B78C-3744-4790-A846-D3D0A09F5E94}"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44830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4505BD1-B259-4086-9056-82FBD0E813EB}" type="datetimeFigureOut">
              <a:rPr lang="en-US"/>
              <a:pPr>
                <a:defRPr/>
              </a:pPr>
              <a:t>4/28/14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BBB50FB-E02B-433C-A88C-2F1CDB82DAF7}"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17352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0A8440A-369F-4867-9CDD-5BF71E5A2767}" type="datetimeFigureOut">
              <a:rPr lang="en-US"/>
              <a:pPr>
                <a:defRPr/>
              </a:pPr>
              <a:t>4/28/14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CBBCC0B-004A-49E8-A776-F245175E1096}"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7744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B2B2EB4-A3A4-4C23-9C1C-6F3D066060A8}" type="datetimeFigureOut">
              <a:rPr lang="en-US"/>
              <a:pPr>
                <a:defRPr/>
              </a:pPr>
              <a:t>4/28/14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69BA83-3549-4203-ABFA-C75E7B9073FC}"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2869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A64F37E-53FB-454C-81EE-77493A658B3D}" type="datetimeFigureOut">
              <a:rPr lang="en-US"/>
              <a:pPr>
                <a:defRPr/>
              </a:pPr>
              <a:t>4/28/14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F63F1B-E9D4-4B8B-9892-508C32E02957}"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56407607"/>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60C264E-198A-4848-93F9-8BA03F5DEA46}" type="datetimeFigureOut">
              <a:rPr lang="en-US"/>
              <a:pPr>
                <a:defRPr/>
              </a:pPr>
              <a:t>4/28/14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A5546A-F8EB-42C1-A0F8-57C34C0A308D}"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49805121"/>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ln w="57150">
            <a:solidFill>
              <a:schemeClr val="accent1"/>
            </a:solidFill>
          </a:ln>
        </p:spPr>
        <p:txBody>
          <a:bodyPr>
            <a:normAutofit/>
          </a:bodyPr>
          <a:lstStyle>
            <a:lvl1pPr>
              <a:defRPr sz="44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514350" indent="-514350">
              <a:buFont typeface="+mj-lt"/>
              <a:buAutoNum type="alphaLcParenR"/>
              <a:defRPr sz="3600"/>
            </a:lvl1pPr>
            <a:lvl2pPr marL="971550" indent="-514350">
              <a:buFont typeface="+mj-lt"/>
              <a:buAutoNum type="alphaLcParenR"/>
              <a:defRPr sz="3200"/>
            </a:lvl2pPr>
            <a:lvl3pPr marL="1371600" indent="-457200">
              <a:buFont typeface="+mj-lt"/>
              <a:buAutoNum type="alphaLcParenR"/>
              <a:defRPr sz="2800"/>
            </a:lvl3pPr>
            <a:lvl4pPr marL="1828800" indent="-457200">
              <a:buFont typeface="+mj-lt"/>
              <a:buAutoNum type="alphaLcParenR"/>
              <a:defRPr sz="2400"/>
            </a:lvl4pPr>
            <a:lvl5pPr marL="2286000" indent="-457200">
              <a:buFont typeface="+mj-lt"/>
              <a:buAutoNum type="alphaLcParen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2DA5487-80CD-4408-B578-0F3B6B3FCA06}" type="datetimeFigureOut">
              <a:rPr lang="en-US"/>
              <a:pPr>
                <a:defRPr/>
              </a:pPr>
              <a:t>4/28/14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D7A289-D4F3-4D99-B3B6-E9DAA9064BC9}"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74801707"/>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ln w="57150">
            <a:solidFill>
              <a:schemeClr val="accent6"/>
            </a:solidFill>
          </a:ln>
        </p:spPr>
        <p:txBody>
          <a:bodyPr>
            <a:normAutofit/>
          </a:bodyPr>
          <a:lstStyle>
            <a:lvl1pPr>
              <a:defRPr sz="44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514350" indent="-514350">
              <a:buFont typeface="+mj-lt"/>
              <a:buAutoNum type="alphaLcParenR"/>
              <a:defRPr sz="3600"/>
            </a:lvl1pPr>
            <a:lvl2pPr marL="971550" indent="-514350">
              <a:buFont typeface="+mj-lt"/>
              <a:buAutoNum type="alphaLcParenR"/>
              <a:defRPr sz="3200"/>
            </a:lvl2pPr>
            <a:lvl3pPr marL="1371600" indent="-457200">
              <a:buFont typeface="+mj-lt"/>
              <a:buAutoNum type="alphaLcParenR"/>
              <a:defRPr sz="2800"/>
            </a:lvl3pPr>
            <a:lvl4pPr marL="1828800" indent="-457200">
              <a:buFont typeface="+mj-lt"/>
              <a:buAutoNum type="alphaLcParenR"/>
              <a:defRPr sz="2400"/>
            </a:lvl4pPr>
            <a:lvl5pPr marL="2286000" indent="-457200">
              <a:buFont typeface="+mj-lt"/>
              <a:buAutoNum type="alphaLcParen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5438A3D-4FA4-4F97-82D4-612C2B0E3CC8}" type="datetimeFigureOut">
              <a:rPr lang="en-US"/>
              <a:pPr>
                <a:defRPr/>
              </a:pPr>
              <a:t>4/28/14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E954FD6-896A-4387-ABA2-C4E071B5A5D3}"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97510942"/>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7B9C209-C291-47D7-A45F-D18A3B5E4825}" type="datetimeFigureOut">
              <a:rPr lang="en-US"/>
              <a:pPr>
                <a:defRPr/>
              </a:pPr>
              <a:t>4/28/14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FDDBA5-2ED3-4A7D-BC62-1C658F343FFC}"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69096594"/>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224461A-DC82-429B-97AE-B7D52B99FFA7}" type="datetimeFigureOut">
              <a:rPr lang="en-US"/>
              <a:pPr>
                <a:defRPr/>
              </a:pPr>
              <a:t>4/28/14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3A228DA-F708-4D4B-817F-D4A3BBE300E7}"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26398976"/>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361534A-1FBF-4079-BAAC-06080B5C7856}" type="datetimeFigureOut">
              <a:rPr lang="en-US"/>
              <a:pPr>
                <a:defRPr/>
              </a:pPr>
              <a:t>4/28/14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DEF1EFC-0DBE-4CB9-BDF6-E32A093795E6}"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76523301"/>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E544423-3D50-4483-9E86-06ED90B1DB7F}" type="datetimeFigureOut">
              <a:rPr lang="en-US"/>
              <a:pPr>
                <a:defRPr/>
              </a:pPr>
              <a:t>4/28/14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B7533C4-3215-4F6D-B35C-90AB4B26B4E2}"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08563846"/>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1C0A28C-FFBC-4ACC-8D31-DCB4994FBA1D}" type="datetimeFigureOut">
              <a:rPr lang="en-US"/>
              <a:pPr>
                <a:defRPr/>
              </a:pPr>
              <a:t>4/28/14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560EF32-1B96-436F-B0C3-ED91A5C195EE}"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4371438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18ADE57-314B-433F-AD51-DC931DB315F2}" type="datetimeFigureOut">
              <a:rPr lang="en-US"/>
              <a:pPr>
                <a:defRPr/>
              </a:pPr>
              <a:t>4/28/14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59DF08E-357A-4770-BD9E-ED2E7F9F3DE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600200"/>
            <a:ext cx="7772400" cy="3581400"/>
          </a:xfrm>
        </p:spPr>
        <p:txBody>
          <a:bodyPr/>
          <a:lstStyle/>
          <a:p>
            <a:pPr eaLnBrk="1" hangingPunct="1"/>
            <a:r>
              <a:rPr lang="en-US" sz="6000" b="1" dirty="0" smtClean="0"/>
              <a:t/>
            </a:r>
            <a:br>
              <a:rPr lang="en-US" sz="6000" b="1" dirty="0" smtClean="0"/>
            </a:br>
            <a:r>
              <a:rPr lang="en-US" sz="6000" b="1" i="1" dirty="0" smtClean="0"/>
              <a:t>Biology for a Changing World, 2e </a:t>
            </a:r>
            <a:r>
              <a:rPr lang="en-US" sz="6000" b="1" dirty="0" smtClean="0"/>
              <a:t/>
            </a:r>
            <a:br>
              <a:rPr lang="en-US" sz="6000" b="1" dirty="0" smtClean="0"/>
            </a:br>
            <a:r>
              <a:rPr lang="en-US" sz="6000" b="1" dirty="0" smtClean="0"/>
              <a:t/>
            </a:r>
            <a:br>
              <a:rPr lang="en-US" sz="6000" b="1" dirty="0" smtClean="0"/>
            </a:br>
            <a:r>
              <a:rPr lang="en-US" sz="6000" dirty="0" smtClean="0"/>
              <a:t>Clicker Questions </a:t>
            </a:r>
            <a:br>
              <a:rPr lang="en-US" sz="6000" dirty="0" smtClean="0"/>
            </a:br>
            <a:r>
              <a:rPr lang="en-US" sz="6000" dirty="0"/>
              <a:t/>
            </a:r>
            <a:br>
              <a:rPr lang="en-US" sz="6000" dirty="0"/>
            </a:br>
            <a:r>
              <a:rPr lang="en-US" sz="6000" dirty="0" smtClean="0"/>
              <a:t>Chapter 21</a:t>
            </a:r>
            <a:r>
              <a:rPr lang="en-US" b="1" dirty="0" smtClean="0"/>
              <a:t/>
            </a:r>
            <a:br>
              <a:rPr lang="en-US" b="1" dirty="0" smtClean="0"/>
            </a:br>
            <a:r>
              <a:rPr lang="en-US" dirty="0" smtClean="0"/>
              <a:t/>
            </a:r>
            <a:br>
              <a:rPr lang="en-US" dirty="0" smtClean="0"/>
            </a:br>
            <a:endParaRPr lang="en-US"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515747"/>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3382962"/>
          </a:xfrm>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A bird species eats a beetle species that eats a tree species. </a:t>
            </a:r>
            <a:br>
              <a:rPr lang="en-US" dirty="0" smtClean="0"/>
            </a:br>
            <a:r>
              <a:rPr lang="en-US" dirty="0" smtClean="0"/>
              <a:t>Changes in the bird population have what kind of affect on the tree population?</a:t>
            </a:r>
            <a:endParaRPr lang="en-US" dirty="0"/>
          </a:p>
        </p:txBody>
      </p:sp>
      <p:sp>
        <p:nvSpPr>
          <p:cNvPr id="11267" name="Content Placeholder 2"/>
          <p:cNvSpPr>
            <a:spLocks noGrp="1"/>
          </p:cNvSpPr>
          <p:nvPr>
            <p:ph idx="1"/>
          </p:nvPr>
        </p:nvSpPr>
        <p:spPr>
          <a:xfrm>
            <a:off x="381000" y="3657600"/>
            <a:ext cx="8229600" cy="2925763"/>
          </a:xfrm>
        </p:spPr>
        <p:txBody>
          <a:bodyPr/>
          <a:lstStyle/>
          <a:p>
            <a:pPr marL="742950" indent="-742950" eaLnBrk="1" hangingPunct="1">
              <a:buFont typeface="Calibri" pitchFamily="34" charset="0"/>
              <a:buAutoNum type="alphaUcPeriod"/>
            </a:pPr>
            <a:r>
              <a:rPr lang="en-US" smtClean="0"/>
              <a:t>Direct effect</a:t>
            </a:r>
          </a:p>
          <a:p>
            <a:pPr marL="742950" indent="-742950" eaLnBrk="1" hangingPunct="1">
              <a:buFont typeface="Calibri" pitchFamily="34" charset="0"/>
              <a:buAutoNum type="alphaUcPeriod"/>
            </a:pPr>
            <a:r>
              <a:rPr lang="en-US" smtClean="0"/>
              <a:t>Mixed effect</a:t>
            </a:r>
          </a:p>
          <a:p>
            <a:pPr marL="742950" indent="-742950" eaLnBrk="1" hangingPunct="1">
              <a:buFont typeface="Calibri" pitchFamily="34" charset="0"/>
              <a:buAutoNum type="alphaUcPeriod"/>
            </a:pPr>
            <a:r>
              <a:rPr lang="en-US" b="1" smtClean="0">
                <a:solidFill>
                  <a:srgbClr val="FF0000"/>
                </a:solidFill>
              </a:rPr>
              <a:t>Indirect effect</a:t>
            </a:r>
          </a:p>
          <a:p>
            <a:pPr marL="742950" indent="-742950" eaLnBrk="1" hangingPunct="1">
              <a:buFont typeface="Calibri" pitchFamily="34" charset="0"/>
              <a:buAutoNum type="alphaUcPeriod"/>
            </a:pPr>
            <a:r>
              <a:rPr lang="en-US" smtClean="0"/>
              <a:t>None of the above</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7562"/>
          </a:xfrm>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Which is an example of a density-independent influence on population growth?</a:t>
            </a:r>
            <a:endParaRPr lang="en-US" dirty="0"/>
          </a:p>
        </p:txBody>
      </p:sp>
      <p:sp>
        <p:nvSpPr>
          <p:cNvPr id="12291" name="Content Placeholder 2"/>
          <p:cNvSpPr>
            <a:spLocks noGrp="1"/>
          </p:cNvSpPr>
          <p:nvPr>
            <p:ph idx="1"/>
          </p:nvPr>
        </p:nvSpPr>
        <p:spPr>
          <a:xfrm>
            <a:off x="457200" y="2743200"/>
            <a:ext cx="8229600" cy="3382963"/>
          </a:xfrm>
        </p:spPr>
        <p:txBody>
          <a:bodyPr/>
          <a:lstStyle/>
          <a:p>
            <a:pPr marL="742950" indent="-742950" eaLnBrk="1" hangingPunct="1">
              <a:buFont typeface="Calibri" pitchFamily="34" charset="0"/>
              <a:buAutoNum type="alphaUcPeriod"/>
            </a:pPr>
            <a:r>
              <a:rPr lang="en-US" smtClean="0"/>
              <a:t>Disease</a:t>
            </a:r>
          </a:p>
          <a:p>
            <a:pPr marL="742950" indent="-742950" eaLnBrk="1" hangingPunct="1">
              <a:buFont typeface="Calibri" pitchFamily="34" charset="0"/>
              <a:buAutoNum type="alphaUcPeriod"/>
            </a:pPr>
            <a:r>
              <a:rPr lang="en-US" b="1" smtClean="0">
                <a:solidFill>
                  <a:srgbClr val="FF0000"/>
                </a:solidFill>
              </a:rPr>
              <a:t>Temperature</a:t>
            </a:r>
          </a:p>
          <a:p>
            <a:pPr marL="742950" indent="-742950" eaLnBrk="1" hangingPunct="1">
              <a:buFont typeface="Calibri" pitchFamily="34" charset="0"/>
              <a:buAutoNum type="alphaUcPeriod"/>
            </a:pPr>
            <a:r>
              <a:rPr lang="en-US" smtClean="0"/>
              <a:t>Food</a:t>
            </a:r>
          </a:p>
          <a:p>
            <a:pPr marL="742950" indent="-742950" eaLnBrk="1" hangingPunct="1">
              <a:buFont typeface="Calibri" pitchFamily="34" charset="0"/>
              <a:buAutoNum type="alphaUcPeriod"/>
            </a:pPr>
            <a:r>
              <a:rPr lang="en-US" smtClean="0"/>
              <a:t>Predators</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8229600" cy="2087562"/>
          </a:xfrm>
          <a:ln w="9525">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57150">
                <a:solidFill>
                  <a:srgbClr val="000000"/>
                </a:solidFill>
                <a:miter lim="800000"/>
                <a:headEnd/>
                <a:tailEnd/>
              </a14:hiddenLine>
            </a:ext>
          </a:extLst>
        </p:spPr>
        <p:txBody>
          <a:bodyPr/>
          <a:lstStyle/>
          <a:p>
            <a:pPr algn="l" eaLnBrk="1" hangingPunct="1"/>
            <a:r>
              <a:rPr lang="en-US" smtClean="0"/>
              <a:t>What effect do abiotic factors usually have on populations?</a:t>
            </a:r>
          </a:p>
        </p:txBody>
      </p:sp>
      <p:sp>
        <p:nvSpPr>
          <p:cNvPr id="13315" name="Content Placeholder 2"/>
          <p:cNvSpPr>
            <a:spLocks noGrp="1"/>
          </p:cNvSpPr>
          <p:nvPr>
            <p:ph idx="1"/>
          </p:nvPr>
        </p:nvSpPr>
        <p:spPr>
          <a:xfrm>
            <a:off x="457200" y="2743200"/>
            <a:ext cx="8229600" cy="3382963"/>
          </a:xfrm>
        </p:spPr>
        <p:txBody>
          <a:bodyPr/>
          <a:lstStyle/>
          <a:p>
            <a:pPr marL="742950" indent="-742950" eaLnBrk="1" hangingPunct="1">
              <a:buFont typeface="Calibri" pitchFamily="34" charset="0"/>
              <a:buAutoNum type="alphaUcPeriod"/>
            </a:pPr>
            <a:r>
              <a:rPr lang="en-US" smtClean="0"/>
              <a:t>Density-dependent</a:t>
            </a:r>
          </a:p>
          <a:p>
            <a:pPr marL="742950" indent="-742950" eaLnBrk="1" hangingPunct="1">
              <a:buFont typeface="Calibri" pitchFamily="34" charset="0"/>
              <a:buAutoNum type="alphaUcPeriod"/>
            </a:pPr>
            <a:r>
              <a:rPr lang="en-US" b="1" smtClean="0">
                <a:solidFill>
                  <a:srgbClr val="FF0000"/>
                </a:solidFill>
              </a:rPr>
              <a:t>Density-independent</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Does food have a density-dependent effect on populations?</a:t>
            </a:r>
            <a:endParaRPr lang="en-US" dirty="0"/>
          </a:p>
        </p:txBody>
      </p:sp>
      <p:sp>
        <p:nvSpPr>
          <p:cNvPr id="14339" name="Content Placeholder 2"/>
          <p:cNvSpPr>
            <a:spLocks noGrp="1"/>
          </p:cNvSpPr>
          <p:nvPr>
            <p:ph idx="1"/>
          </p:nvPr>
        </p:nvSpPr>
        <p:spPr>
          <a:xfrm>
            <a:off x="457200" y="1981200"/>
            <a:ext cx="8229600" cy="4144963"/>
          </a:xfrm>
        </p:spPr>
        <p:txBody>
          <a:bodyPr/>
          <a:lstStyle/>
          <a:p>
            <a:pPr marL="742950" indent="-742950" eaLnBrk="1" hangingPunct="1">
              <a:buFont typeface="Calibri" pitchFamily="34" charset="0"/>
              <a:buAutoNum type="alphaUcPeriod"/>
            </a:pPr>
            <a:r>
              <a:rPr lang="en-US" smtClean="0"/>
              <a:t>No, the food resources are available regardless of the number of individuals in the population.</a:t>
            </a:r>
          </a:p>
          <a:p>
            <a:pPr marL="742950" indent="-742950" eaLnBrk="1" hangingPunct="1">
              <a:buFont typeface="Calibri" pitchFamily="34" charset="0"/>
              <a:buAutoNum type="alphaUcPeriod"/>
            </a:pPr>
            <a:r>
              <a:rPr lang="en-US" b="1" smtClean="0">
                <a:solidFill>
                  <a:srgbClr val="FF0000"/>
                </a:solidFill>
              </a:rPr>
              <a:t>Yes, the availability of food influences the population growth of species that rely on these resources.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Title 3"/>
          <p:cNvSpPr>
            <a:spLocks noGrp="1"/>
          </p:cNvSpPr>
          <p:nvPr>
            <p:ph type="title"/>
          </p:nvPr>
        </p:nvSpPr>
        <p:spPr>
          <a:xfrm>
            <a:off x="457200" y="274638"/>
            <a:ext cx="8229600" cy="2163762"/>
          </a:xfrm>
          <a:ln w="9525">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57150">
                <a:solidFill>
                  <a:srgbClr val="000000"/>
                </a:solidFill>
                <a:miter lim="800000"/>
                <a:headEnd/>
                <a:tailEnd/>
              </a14:hiddenLine>
            </a:ext>
          </a:extLst>
        </p:spPr>
        <p:txBody>
          <a:bodyPr/>
          <a:lstStyle/>
          <a:p>
            <a:pPr algn="l" eaLnBrk="1" hangingPunct="1"/>
            <a:r>
              <a:rPr lang="en-US" smtClean="0"/>
              <a:t>An ecologist is studying a species of bird in a group of 20. </a:t>
            </a:r>
            <a:br>
              <a:rPr lang="en-US" smtClean="0"/>
            </a:br>
            <a:r>
              <a:rPr lang="en-US" b="1" smtClean="0"/>
              <a:t>What ecological scale is this?</a:t>
            </a:r>
          </a:p>
        </p:txBody>
      </p:sp>
      <p:sp>
        <p:nvSpPr>
          <p:cNvPr id="3075" name="Content Placeholder 4"/>
          <p:cNvSpPr>
            <a:spLocks noGrp="1"/>
          </p:cNvSpPr>
          <p:nvPr>
            <p:ph idx="1"/>
          </p:nvPr>
        </p:nvSpPr>
        <p:spPr>
          <a:xfrm>
            <a:off x="457200" y="2743200"/>
            <a:ext cx="8229600" cy="3382963"/>
          </a:xfrm>
        </p:spPr>
        <p:txBody>
          <a:bodyPr/>
          <a:lstStyle/>
          <a:p>
            <a:pPr marL="742950" indent="-742950" eaLnBrk="1" hangingPunct="1">
              <a:buFont typeface="Calibri" pitchFamily="34" charset="0"/>
              <a:buAutoNum type="alphaUcPeriod"/>
            </a:pPr>
            <a:r>
              <a:rPr lang="en-US" smtClean="0"/>
              <a:t>Individual</a:t>
            </a:r>
          </a:p>
          <a:p>
            <a:pPr marL="742950" indent="-742950" eaLnBrk="1" hangingPunct="1">
              <a:buFont typeface="Calibri" pitchFamily="34" charset="0"/>
              <a:buAutoNum type="alphaUcPeriod"/>
            </a:pPr>
            <a:r>
              <a:rPr lang="en-US" b="1" smtClean="0">
                <a:solidFill>
                  <a:srgbClr val="FF0000"/>
                </a:solidFill>
              </a:rPr>
              <a:t>Population</a:t>
            </a:r>
          </a:p>
          <a:p>
            <a:pPr marL="742950" indent="-742950" eaLnBrk="1" hangingPunct="1">
              <a:buFont typeface="Calibri" pitchFamily="34" charset="0"/>
              <a:buAutoNum type="alphaUcPeriod"/>
            </a:pPr>
            <a:r>
              <a:rPr lang="en-US" smtClean="0"/>
              <a:t>Community</a:t>
            </a:r>
          </a:p>
          <a:p>
            <a:pPr marL="742950" indent="-742950" eaLnBrk="1" hangingPunct="1">
              <a:buFont typeface="Calibri" pitchFamily="34" charset="0"/>
              <a:buAutoNum type="alphaUcPeriod"/>
            </a:pPr>
            <a:r>
              <a:rPr lang="en-US" smtClean="0"/>
              <a:t>Ecosystem</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Why is Isle Royale a great place to base ecological research?</a:t>
            </a:r>
            <a:endParaRPr lang="en-US" dirty="0"/>
          </a:p>
        </p:txBody>
      </p:sp>
      <p:sp>
        <p:nvSpPr>
          <p:cNvPr id="3" name="Content Placeholder 2"/>
          <p:cNvSpPr>
            <a:spLocks noGrp="1"/>
          </p:cNvSpPr>
          <p:nvPr>
            <p:ph idx="1"/>
          </p:nvPr>
        </p:nvSpPr>
        <p:spPr>
          <a:xfrm>
            <a:off x="457200" y="1905000"/>
            <a:ext cx="8229600" cy="4724400"/>
          </a:xfrm>
        </p:spPr>
        <p:txBody>
          <a:bodyPr rtlCol="0">
            <a:normAutofit lnSpcReduction="10000"/>
          </a:bodyPr>
          <a:lstStyle/>
          <a:p>
            <a:pPr marL="742950" indent="-742950" eaLnBrk="1" fontAlgn="auto" hangingPunct="1">
              <a:spcAft>
                <a:spcPts val="0"/>
              </a:spcAft>
              <a:buFont typeface="+mj-lt"/>
              <a:buAutoNum type="alphaUcPeriod"/>
              <a:defRPr/>
            </a:pPr>
            <a:r>
              <a:rPr lang="en-US" dirty="0" smtClean="0"/>
              <a:t>It is a protected area without human development</a:t>
            </a:r>
          </a:p>
          <a:p>
            <a:pPr marL="742950" indent="-742950" eaLnBrk="1" fontAlgn="auto" hangingPunct="1">
              <a:spcAft>
                <a:spcPts val="0"/>
              </a:spcAft>
              <a:buFont typeface="+mj-lt"/>
              <a:buAutoNum type="alphaUcPeriod"/>
              <a:defRPr/>
            </a:pPr>
            <a:r>
              <a:rPr lang="en-US" dirty="0" smtClean="0"/>
              <a:t>It is an island that is pretty isolated</a:t>
            </a:r>
          </a:p>
          <a:p>
            <a:pPr marL="742950" indent="-742950" eaLnBrk="1" fontAlgn="auto" hangingPunct="1">
              <a:spcAft>
                <a:spcPts val="0"/>
              </a:spcAft>
              <a:buFont typeface="+mj-lt"/>
              <a:buAutoNum type="alphaUcPeriod"/>
              <a:defRPr/>
            </a:pPr>
            <a:r>
              <a:rPr lang="en-US" dirty="0" smtClean="0"/>
              <a:t>The island is big enough to support populations of large animals, but small enough that detailed studies are feasible</a:t>
            </a:r>
          </a:p>
          <a:p>
            <a:pPr marL="742950" indent="-742950" eaLnBrk="1" fontAlgn="auto" hangingPunct="1">
              <a:spcAft>
                <a:spcPts val="0"/>
              </a:spcAft>
              <a:buFont typeface="+mj-lt"/>
              <a:buAutoNum type="alphaUcPeriod"/>
              <a:defRPr/>
            </a:pPr>
            <a:r>
              <a:rPr lang="en-US" b="1" dirty="0" smtClean="0">
                <a:solidFill>
                  <a:srgbClr val="FF0000"/>
                </a:solidFill>
              </a:rPr>
              <a:t>All of the above.</a:t>
            </a:r>
            <a:endParaRPr lang="en-US"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Title 1"/>
          <p:cNvSpPr>
            <a:spLocks noGrp="1"/>
          </p:cNvSpPr>
          <p:nvPr>
            <p:ph type="title"/>
          </p:nvPr>
        </p:nvSpPr>
        <p:spPr>
          <a:xfrm>
            <a:off x="76200" y="76200"/>
            <a:ext cx="8991600" cy="4267200"/>
          </a:xfrm>
          <a:ln w="9525">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57150">
                <a:solidFill>
                  <a:srgbClr val="000000"/>
                </a:solidFill>
                <a:miter lim="800000"/>
                <a:headEnd/>
                <a:tailEnd/>
              </a14:hiddenLine>
            </a:ext>
          </a:extLst>
        </p:spPr>
        <p:txBody>
          <a:bodyPr/>
          <a:lstStyle/>
          <a:p>
            <a:pPr algn="l" eaLnBrk="1" hangingPunct="1"/>
            <a:r>
              <a:rPr lang="en-US" smtClean="0"/>
              <a:t>You are an ecologist with two projects: </a:t>
            </a:r>
            <a:br>
              <a:rPr lang="en-US" smtClean="0"/>
            </a:br>
            <a:r>
              <a:rPr lang="en-US" sz="1300" smtClean="0"/>
              <a:t/>
            </a:r>
            <a:br>
              <a:rPr lang="en-US" sz="1300" smtClean="0"/>
            </a:br>
            <a:r>
              <a:rPr lang="en-US" smtClean="0"/>
              <a:t/>
            </a:r>
            <a:br>
              <a:rPr lang="en-US" smtClean="0"/>
            </a:br>
            <a:r>
              <a:rPr lang="en-US" smtClean="0"/>
              <a:t/>
            </a:r>
            <a:br>
              <a:rPr lang="en-US" smtClean="0"/>
            </a:br>
            <a:r>
              <a:rPr lang="en-US" smtClean="0"/>
              <a:t/>
            </a:r>
            <a:br>
              <a:rPr lang="en-US" smtClean="0"/>
            </a:br>
            <a:r>
              <a:rPr lang="en-US" smtClean="0"/>
              <a:t/>
            </a:r>
            <a:br>
              <a:rPr lang="en-US" smtClean="0"/>
            </a:br>
            <a:r>
              <a:rPr lang="en-US" sz="4000" smtClean="0"/>
              <a:t>What ecological scale are you working on?</a:t>
            </a:r>
            <a:endParaRPr lang="en-US" smtClean="0"/>
          </a:p>
        </p:txBody>
      </p:sp>
      <p:sp>
        <p:nvSpPr>
          <p:cNvPr id="3" name="Content Placeholder 2"/>
          <p:cNvSpPr>
            <a:spLocks noGrp="1"/>
          </p:cNvSpPr>
          <p:nvPr>
            <p:ph idx="1"/>
          </p:nvPr>
        </p:nvSpPr>
        <p:spPr>
          <a:xfrm>
            <a:off x="457200" y="4419600"/>
            <a:ext cx="8229600" cy="2438400"/>
          </a:xfrm>
        </p:spPr>
        <p:txBody>
          <a:bodyPr rtlCol="0">
            <a:normAutofit lnSpcReduction="10000"/>
          </a:bodyPr>
          <a:lstStyle/>
          <a:p>
            <a:pPr marL="742950" indent="-742950" eaLnBrk="1" fontAlgn="auto" hangingPunct="1">
              <a:spcAft>
                <a:spcPts val="0"/>
              </a:spcAft>
              <a:buFont typeface="+mj-lt"/>
              <a:buAutoNum type="alphaUcPeriod"/>
              <a:defRPr/>
            </a:pPr>
            <a:r>
              <a:rPr lang="en-US" dirty="0" smtClean="0"/>
              <a:t>Individual</a:t>
            </a:r>
          </a:p>
          <a:p>
            <a:pPr marL="742950" indent="-742950" eaLnBrk="1" fontAlgn="auto" hangingPunct="1">
              <a:spcAft>
                <a:spcPts val="0"/>
              </a:spcAft>
              <a:buFont typeface="+mj-lt"/>
              <a:buAutoNum type="alphaUcPeriod"/>
              <a:defRPr/>
            </a:pPr>
            <a:r>
              <a:rPr lang="en-US" b="1" dirty="0" smtClean="0">
                <a:solidFill>
                  <a:srgbClr val="FF0000"/>
                </a:solidFill>
              </a:rPr>
              <a:t>Population</a:t>
            </a:r>
          </a:p>
          <a:p>
            <a:pPr marL="742950" indent="-742950" eaLnBrk="1" fontAlgn="auto" hangingPunct="1">
              <a:spcAft>
                <a:spcPts val="0"/>
              </a:spcAft>
              <a:buFont typeface="+mj-lt"/>
              <a:buAutoNum type="alphaUcPeriod"/>
              <a:defRPr/>
            </a:pPr>
            <a:r>
              <a:rPr lang="en-US" dirty="0" smtClean="0"/>
              <a:t>Community</a:t>
            </a:r>
          </a:p>
          <a:p>
            <a:pPr marL="742950" indent="-742950" eaLnBrk="1" fontAlgn="auto" hangingPunct="1">
              <a:spcAft>
                <a:spcPts val="0"/>
              </a:spcAft>
              <a:buFont typeface="+mj-lt"/>
              <a:buAutoNum type="alphaUcPeriod"/>
              <a:defRPr/>
            </a:pPr>
            <a:r>
              <a:rPr lang="en-US" dirty="0" smtClean="0"/>
              <a:t>Ecosystem</a:t>
            </a:r>
            <a:endParaRPr lang="en-US" dirty="0"/>
          </a:p>
        </p:txBody>
      </p:sp>
      <p:sp>
        <p:nvSpPr>
          <p:cNvPr id="5124" name="TextBox 3"/>
          <p:cNvSpPr txBox="1">
            <a:spLocks noChangeArrowheads="1"/>
          </p:cNvSpPr>
          <p:nvPr/>
        </p:nvSpPr>
        <p:spPr bwMode="auto">
          <a:xfrm>
            <a:off x="381000" y="914400"/>
            <a:ext cx="8458200" cy="120015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28575">
                <a:solidFill>
                  <a:srgbClr val="000000"/>
                </a:solidFill>
                <a:miter lim="800000"/>
                <a:headEnd/>
                <a:tailEnd/>
              </a14:hiddenLine>
            </a:ext>
          </a:extLst>
        </p:spPr>
        <p:txBody>
          <a:bodyPr>
            <a:spAutoFit/>
          </a:bodyPr>
          <a:lstStyle>
            <a:lvl1pPr marL="742950" indent="-7429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600">
                <a:latin typeface="Calibri" pitchFamily="34" charset="0"/>
              </a:rPr>
              <a:t>6 groups of ducks - each group lives 500km from each other and do not mix</a:t>
            </a:r>
          </a:p>
        </p:txBody>
      </p:sp>
      <p:sp>
        <p:nvSpPr>
          <p:cNvPr id="5125" name="TextBox 4"/>
          <p:cNvSpPr txBox="1">
            <a:spLocks noChangeArrowheads="1"/>
          </p:cNvSpPr>
          <p:nvPr/>
        </p:nvSpPr>
        <p:spPr bwMode="auto">
          <a:xfrm>
            <a:off x="381000" y="2232025"/>
            <a:ext cx="8458200" cy="120015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28575">
                <a:solidFill>
                  <a:srgbClr val="000000"/>
                </a:solidFill>
                <a:miter lim="800000"/>
                <a:headEnd/>
                <a:tailEnd/>
              </a14:hiddenLine>
            </a:ext>
          </a:extLst>
        </p:spPr>
        <p:txBody>
          <a:bodyPr>
            <a:spAutoFit/>
          </a:bodyPr>
          <a:lstStyle>
            <a:lvl1pPr marL="742950" indent="-7429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600">
                <a:latin typeface="Calibri" pitchFamily="34" charset="0"/>
              </a:rPr>
              <a:t>10 ant groups - each group lives 1 km from each other and do not mix</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7762"/>
          </a:xfrm>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You are an ecologist whose research focuses on the community level. You are interested in moving towards ecosystem research. </a:t>
            </a:r>
            <a:br>
              <a:rPr lang="en-US" dirty="0" smtClean="0"/>
            </a:br>
            <a:r>
              <a:rPr lang="en-US" dirty="0" smtClean="0"/>
              <a:t>What would you add to move to the ecosystem scale?</a:t>
            </a:r>
            <a:endParaRPr lang="en-US" dirty="0"/>
          </a:p>
        </p:txBody>
      </p:sp>
      <p:sp>
        <p:nvSpPr>
          <p:cNvPr id="3" name="Content Placeholder 2"/>
          <p:cNvSpPr>
            <a:spLocks noGrp="1"/>
          </p:cNvSpPr>
          <p:nvPr>
            <p:ph idx="1"/>
          </p:nvPr>
        </p:nvSpPr>
        <p:spPr>
          <a:xfrm>
            <a:off x="457200" y="4114800"/>
            <a:ext cx="8229600" cy="2438400"/>
          </a:xfrm>
        </p:spPr>
        <p:txBody>
          <a:bodyPr rtlCol="0">
            <a:normAutofit lnSpcReduction="10000"/>
          </a:bodyPr>
          <a:lstStyle/>
          <a:p>
            <a:pPr marL="742950" indent="-742950" eaLnBrk="1" fontAlgn="auto" hangingPunct="1">
              <a:spcAft>
                <a:spcPts val="0"/>
              </a:spcAft>
              <a:buFont typeface="+mj-lt"/>
              <a:buAutoNum type="alphaUcPeriod"/>
              <a:defRPr/>
            </a:pPr>
            <a:r>
              <a:rPr lang="en-US" dirty="0" smtClean="0"/>
              <a:t>Data for more species</a:t>
            </a:r>
          </a:p>
          <a:p>
            <a:pPr marL="742950" indent="-742950" eaLnBrk="1" fontAlgn="auto" hangingPunct="1">
              <a:spcAft>
                <a:spcPts val="0"/>
              </a:spcAft>
              <a:buFont typeface="+mj-lt"/>
              <a:buAutoNum type="alphaUcPeriod"/>
              <a:defRPr/>
            </a:pPr>
            <a:r>
              <a:rPr lang="en-US" dirty="0" smtClean="0"/>
              <a:t>Data for more communities</a:t>
            </a:r>
          </a:p>
          <a:p>
            <a:pPr marL="742950" indent="-742950" eaLnBrk="1" fontAlgn="auto" hangingPunct="1">
              <a:spcAft>
                <a:spcPts val="0"/>
              </a:spcAft>
              <a:buFont typeface="+mj-lt"/>
              <a:buAutoNum type="alphaUcPeriod"/>
              <a:defRPr/>
            </a:pPr>
            <a:r>
              <a:rPr lang="en-US" b="1" dirty="0" smtClean="0">
                <a:solidFill>
                  <a:srgbClr val="FF0000"/>
                </a:solidFill>
              </a:rPr>
              <a:t>Data on environmental factors</a:t>
            </a:r>
          </a:p>
          <a:p>
            <a:pPr marL="742950" indent="-742950" eaLnBrk="1" fontAlgn="auto" hangingPunct="1">
              <a:spcAft>
                <a:spcPts val="0"/>
              </a:spcAft>
              <a:buFont typeface="+mj-lt"/>
              <a:buAutoNum type="alphaUcPeriod"/>
              <a:defRPr/>
            </a:pPr>
            <a:r>
              <a:rPr lang="en-US" dirty="0" smtClean="0"/>
              <a:t>Data on both plants and animals.</a:t>
            </a:r>
          </a:p>
          <a:p>
            <a:pPr eaLnBrk="1" fontAlgn="auto" hangingPunct="1">
              <a:spcAft>
                <a:spcPts val="0"/>
              </a:spcAft>
              <a:buFont typeface="+mj-lt"/>
              <a:buAutoNum type="alphaUcPeriod"/>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Which graph shows what would happen if a population’s birth rate is higher than its death rate?</a:t>
            </a:r>
            <a:endParaRPr lang="en-US" dirty="0"/>
          </a:p>
        </p:txBody>
      </p:sp>
      <p:grpSp>
        <p:nvGrpSpPr>
          <p:cNvPr id="7171" name="Group 7"/>
          <p:cNvGrpSpPr>
            <a:grpSpLocks/>
          </p:cNvGrpSpPr>
          <p:nvPr/>
        </p:nvGrpSpPr>
        <p:grpSpPr bwMode="auto">
          <a:xfrm>
            <a:off x="757238" y="2781300"/>
            <a:ext cx="2286000" cy="2286000"/>
            <a:chOff x="1066800" y="2819400"/>
            <a:chExt cx="2286000" cy="2286000"/>
          </a:xfrm>
        </p:grpSpPr>
        <p:cxnSp>
          <p:nvCxnSpPr>
            <p:cNvPr id="5" name="Straight Connector 4"/>
            <p:cNvCxnSpPr/>
            <p:nvPr/>
          </p:nvCxnSpPr>
          <p:spPr>
            <a:xfrm>
              <a:off x="1143000" y="2819400"/>
              <a:ext cx="0" cy="2286000"/>
            </a:xfrm>
            <a:prstGeom prst="line">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1066800" y="5029200"/>
              <a:ext cx="2286000" cy="0"/>
            </a:xfrm>
            <a:prstGeom prst="line">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7172" name="TextBox 8"/>
          <p:cNvSpPr txBox="1">
            <a:spLocks noChangeArrowheads="1"/>
          </p:cNvSpPr>
          <p:nvPr/>
        </p:nvSpPr>
        <p:spPr bwMode="auto">
          <a:xfrm rot="-5400000">
            <a:off x="-842962" y="3471862"/>
            <a:ext cx="2667000" cy="52387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a:latin typeface="Calibri" pitchFamily="34" charset="0"/>
              </a:rPr>
              <a:t>Population size</a:t>
            </a:r>
          </a:p>
        </p:txBody>
      </p:sp>
      <p:sp>
        <p:nvSpPr>
          <p:cNvPr id="7173" name="TextBox 9"/>
          <p:cNvSpPr txBox="1">
            <a:spLocks noChangeArrowheads="1"/>
          </p:cNvSpPr>
          <p:nvPr/>
        </p:nvSpPr>
        <p:spPr bwMode="auto">
          <a:xfrm>
            <a:off x="909638" y="5067300"/>
            <a:ext cx="2133600" cy="52387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a:latin typeface="Calibri" pitchFamily="34" charset="0"/>
              </a:rPr>
              <a:t>Time</a:t>
            </a:r>
          </a:p>
        </p:txBody>
      </p:sp>
      <p:grpSp>
        <p:nvGrpSpPr>
          <p:cNvPr id="7174" name="Group 7"/>
          <p:cNvGrpSpPr>
            <a:grpSpLocks/>
          </p:cNvGrpSpPr>
          <p:nvPr/>
        </p:nvGrpSpPr>
        <p:grpSpPr bwMode="auto">
          <a:xfrm>
            <a:off x="3724275" y="2781300"/>
            <a:ext cx="2286000" cy="2286000"/>
            <a:chOff x="1066800" y="2819400"/>
            <a:chExt cx="2286000" cy="2286000"/>
          </a:xfrm>
        </p:grpSpPr>
        <p:cxnSp>
          <p:nvCxnSpPr>
            <p:cNvPr id="16" name="Straight Connector 15"/>
            <p:cNvCxnSpPr/>
            <p:nvPr/>
          </p:nvCxnSpPr>
          <p:spPr>
            <a:xfrm>
              <a:off x="1143000" y="2819400"/>
              <a:ext cx="0" cy="2286000"/>
            </a:xfrm>
            <a:prstGeom prst="line">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1066800" y="5029200"/>
              <a:ext cx="2286000" cy="0"/>
            </a:xfrm>
            <a:prstGeom prst="line">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7175" name="TextBox 13"/>
          <p:cNvSpPr txBox="1">
            <a:spLocks noChangeArrowheads="1"/>
          </p:cNvSpPr>
          <p:nvPr/>
        </p:nvSpPr>
        <p:spPr bwMode="auto">
          <a:xfrm rot="-5400000">
            <a:off x="2123282" y="3472656"/>
            <a:ext cx="2667000" cy="522287"/>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a:latin typeface="Calibri" pitchFamily="34" charset="0"/>
              </a:rPr>
              <a:t>Population size</a:t>
            </a:r>
          </a:p>
        </p:txBody>
      </p:sp>
      <p:sp>
        <p:nvSpPr>
          <p:cNvPr id="7176" name="TextBox 14"/>
          <p:cNvSpPr txBox="1">
            <a:spLocks noChangeArrowheads="1"/>
          </p:cNvSpPr>
          <p:nvPr/>
        </p:nvSpPr>
        <p:spPr bwMode="auto">
          <a:xfrm>
            <a:off x="3876675" y="5067300"/>
            <a:ext cx="2133600" cy="52387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a:latin typeface="Calibri" pitchFamily="34" charset="0"/>
              </a:rPr>
              <a:t>Time</a:t>
            </a:r>
          </a:p>
        </p:txBody>
      </p:sp>
      <p:grpSp>
        <p:nvGrpSpPr>
          <p:cNvPr id="7177" name="Group 7"/>
          <p:cNvGrpSpPr>
            <a:grpSpLocks/>
          </p:cNvGrpSpPr>
          <p:nvPr/>
        </p:nvGrpSpPr>
        <p:grpSpPr bwMode="auto">
          <a:xfrm>
            <a:off x="6548438" y="2781300"/>
            <a:ext cx="2286000" cy="2286000"/>
            <a:chOff x="1066800" y="2819400"/>
            <a:chExt cx="2286000" cy="2286000"/>
          </a:xfrm>
        </p:grpSpPr>
        <p:cxnSp>
          <p:nvCxnSpPr>
            <p:cNvPr id="22" name="Straight Connector 21"/>
            <p:cNvCxnSpPr/>
            <p:nvPr/>
          </p:nvCxnSpPr>
          <p:spPr>
            <a:xfrm>
              <a:off x="1143000" y="2819400"/>
              <a:ext cx="0" cy="2286000"/>
            </a:xfrm>
            <a:prstGeom prst="line">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1066800" y="5029200"/>
              <a:ext cx="2286000" cy="0"/>
            </a:xfrm>
            <a:prstGeom prst="line">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7178" name="TextBox 19"/>
          <p:cNvSpPr txBox="1">
            <a:spLocks noChangeArrowheads="1"/>
          </p:cNvSpPr>
          <p:nvPr/>
        </p:nvSpPr>
        <p:spPr bwMode="auto">
          <a:xfrm rot="-5400000">
            <a:off x="4948238" y="3471862"/>
            <a:ext cx="2667000" cy="52387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a:latin typeface="Calibri" pitchFamily="34" charset="0"/>
              </a:rPr>
              <a:t>Population size</a:t>
            </a:r>
          </a:p>
        </p:txBody>
      </p:sp>
      <p:sp>
        <p:nvSpPr>
          <p:cNvPr id="7179" name="TextBox 20"/>
          <p:cNvSpPr txBox="1">
            <a:spLocks noChangeArrowheads="1"/>
          </p:cNvSpPr>
          <p:nvPr/>
        </p:nvSpPr>
        <p:spPr bwMode="auto">
          <a:xfrm>
            <a:off x="6700838" y="5067300"/>
            <a:ext cx="2133600" cy="52387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a:latin typeface="Calibri" pitchFamily="34" charset="0"/>
              </a:rPr>
              <a:t>Time</a:t>
            </a:r>
          </a:p>
        </p:txBody>
      </p:sp>
      <p:cxnSp>
        <p:nvCxnSpPr>
          <p:cNvPr id="25" name="Straight Connector 24"/>
          <p:cNvCxnSpPr/>
          <p:nvPr/>
        </p:nvCxnSpPr>
        <p:spPr>
          <a:xfrm flipV="1">
            <a:off x="1066800" y="4114800"/>
            <a:ext cx="1981200" cy="5334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038600" y="3200400"/>
            <a:ext cx="1752600" cy="11430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705600" y="4038600"/>
            <a:ext cx="19050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7183" name="TextBox 32"/>
          <p:cNvSpPr txBox="1">
            <a:spLocks noChangeArrowheads="1"/>
          </p:cNvSpPr>
          <p:nvPr/>
        </p:nvSpPr>
        <p:spPr bwMode="auto">
          <a:xfrm>
            <a:off x="1447800" y="5486400"/>
            <a:ext cx="1066800" cy="9239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5400" b="1">
                <a:solidFill>
                  <a:srgbClr val="FF0000"/>
                </a:solidFill>
                <a:latin typeface="Calibri" pitchFamily="34" charset="0"/>
              </a:rPr>
              <a:t>A</a:t>
            </a:r>
          </a:p>
        </p:txBody>
      </p:sp>
      <p:sp>
        <p:nvSpPr>
          <p:cNvPr id="7184" name="TextBox 33"/>
          <p:cNvSpPr txBox="1">
            <a:spLocks noChangeArrowheads="1"/>
          </p:cNvSpPr>
          <p:nvPr/>
        </p:nvSpPr>
        <p:spPr bwMode="auto">
          <a:xfrm>
            <a:off x="4343400" y="5486400"/>
            <a:ext cx="1066800" cy="9239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5400">
                <a:latin typeface="Calibri" pitchFamily="34" charset="0"/>
              </a:rPr>
              <a:t>B</a:t>
            </a:r>
          </a:p>
        </p:txBody>
      </p:sp>
      <p:sp>
        <p:nvSpPr>
          <p:cNvPr id="7185" name="TextBox 34"/>
          <p:cNvSpPr txBox="1">
            <a:spLocks noChangeArrowheads="1"/>
          </p:cNvSpPr>
          <p:nvPr/>
        </p:nvSpPr>
        <p:spPr bwMode="auto">
          <a:xfrm>
            <a:off x="7315200" y="5486400"/>
            <a:ext cx="1066800" cy="9239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5400">
                <a:latin typeface="Calibri" pitchFamily="34" charset="0"/>
              </a:rPr>
              <a:t>C</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0"/>
          </a:xfrm>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You are studying a population of bacteria in the lab. The population size keeps growing and growing and despite years of research, the growth rate just keeps increasing. </a:t>
            </a:r>
            <a:br>
              <a:rPr lang="en-US" dirty="0" smtClean="0"/>
            </a:br>
            <a:r>
              <a:rPr lang="en-US" dirty="0" smtClean="0"/>
              <a:t>What kind of population growth pattern are you seeing?</a:t>
            </a:r>
            <a:endParaRPr lang="en-US" dirty="0"/>
          </a:p>
        </p:txBody>
      </p:sp>
      <p:sp>
        <p:nvSpPr>
          <p:cNvPr id="3" name="Content Placeholder 2"/>
          <p:cNvSpPr>
            <a:spLocks noGrp="1"/>
          </p:cNvSpPr>
          <p:nvPr>
            <p:ph idx="1"/>
          </p:nvPr>
        </p:nvSpPr>
        <p:spPr>
          <a:xfrm>
            <a:off x="228600" y="4876800"/>
            <a:ext cx="8686800" cy="1905000"/>
          </a:xfrm>
          <a:ln>
            <a:miter lim="800000"/>
            <a:headEnd/>
            <a:tailEnd/>
          </a:ln>
        </p:spPr>
        <p:txBody>
          <a:bodyPr numCol="2" rtlCol="0">
            <a:noAutofit/>
          </a:bodyPr>
          <a:lstStyle/>
          <a:p>
            <a:pPr marL="742950" indent="-742950" eaLnBrk="1" fontAlgn="auto" hangingPunct="1">
              <a:spcAft>
                <a:spcPts val="0"/>
              </a:spcAft>
              <a:buFont typeface="+mj-lt"/>
              <a:buAutoNum type="alphaUcPeriod"/>
              <a:defRPr/>
            </a:pPr>
            <a:r>
              <a:rPr lang="en-US" dirty="0" smtClean="0"/>
              <a:t>Logistic growth</a:t>
            </a:r>
          </a:p>
          <a:p>
            <a:pPr marL="742950" indent="-742950" eaLnBrk="1" fontAlgn="auto" hangingPunct="1">
              <a:spcAft>
                <a:spcPts val="0"/>
              </a:spcAft>
              <a:buFont typeface="+mj-lt"/>
              <a:buAutoNum type="alphaUcPeriod"/>
              <a:defRPr/>
            </a:pPr>
            <a:r>
              <a:rPr lang="en-US" dirty="0" smtClean="0"/>
              <a:t>Capacity growth</a:t>
            </a:r>
          </a:p>
          <a:p>
            <a:pPr marL="742950" indent="-742950" eaLnBrk="1" fontAlgn="auto" hangingPunct="1">
              <a:spcAft>
                <a:spcPts val="0"/>
              </a:spcAft>
              <a:buNone/>
              <a:defRPr/>
            </a:pPr>
            <a:endParaRPr lang="en-US" dirty="0" smtClean="0"/>
          </a:p>
          <a:p>
            <a:pPr marL="742950" indent="-742950" eaLnBrk="1" fontAlgn="auto" hangingPunct="1">
              <a:spcAft>
                <a:spcPts val="0"/>
              </a:spcAft>
              <a:buFont typeface="+mj-lt"/>
              <a:buAutoNum type="alphaUcPeriod"/>
              <a:defRPr/>
            </a:pPr>
            <a:r>
              <a:rPr lang="en-US" dirty="0" smtClean="0"/>
              <a:t>Habitat growth</a:t>
            </a:r>
          </a:p>
          <a:p>
            <a:pPr marL="742950" indent="-742950" eaLnBrk="1" fontAlgn="auto" hangingPunct="1">
              <a:spcAft>
                <a:spcPts val="0"/>
              </a:spcAft>
              <a:buFont typeface="+mj-lt"/>
              <a:buAutoNum type="alphaUcPeriod"/>
              <a:defRPr/>
            </a:pPr>
            <a:r>
              <a:rPr lang="en-US" b="1" dirty="0" smtClean="0">
                <a:solidFill>
                  <a:srgbClr val="FF0000"/>
                </a:solidFill>
              </a:rPr>
              <a:t>Exponential growth</a:t>
            </a:r>
          </a:p>
          <a:p>
            <a:pPr eaLnBrk="1" fontAlgn="auto" hangingPunct="1">
              <a:spcAft>
                <a:spcPts val="0"/>
              </a:spcAft>
              <a:buFont typeface="+mj-lt"/>
              <a:buAutoNum type="alphaUcPeriod"/>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9" name="Picture 28" descr="click2108.jpg"/>
          <p:cNvPicPr>
            <a:picLocks noChangeAspect="1"/>
          </p:cNvPicPr>
          <p:nvPr/>
        </p:nvPicPr>
        <p:blipFill>
          <a:blip r:embed="rId3"/>
          <a:stretch>
            <a:fillRect/>
          </a:stretch>
        </p:blipFill>
        <p:spPr>
          <a:xfrm>
            <a:off x="304800" y="1952370"/>
            <a:ext cx="8534400" cy="4602480"/>
          </a:xfrm>
          <a:prstGeom prst="rect">
            <a:avLst/>
          </a:prstGeom>
        </p:spPr>
      </p:pic>
      <p:sp>
        <p:nvSpPr>
          <p:cNvPr id="9218" name="Title 1"/>
          <p:cNvSpPr>
            <a:spLocks noGrp="1"/>
          </p:cNvSpPr>
          <p:nvPr>
            <p:ph type="title"/>
          </p:nvPr>
        </p:nvSpPr>
        <p:spPr>
          <a:xfrm>
            <a:off x="457200" y="106363"/>
            <a:ext cx="8229600" cy="1570037"/>
          </a:xfrm>
          <a:ln w="9525">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57150">
                <a:solidFill>
                  <a:srgbClr val="000000"/>
                </a:solidFill>
                <a:miter lim="800000"/>
                <a:headEnd/>
                <a:tailEnd/>
              </a14:hiddenLine>
            </a:ext>
          </a:extLst>
        </p:spPr>
        <p:txBody>
          <a:bodyPr/>
          <a:lstStyle/>
          <a:p>
            <a:pPr algn="l" eaLnBrk="1" hangingPunct="1"/>
            <a:r>
              <a:rPr lang="en-US" smtClean="0"/>
              <a:t>When is the population birth rate less than the death rate?</a:t>
            </a:r>
          </a:p>
        </p:txBody>
      </p:sp>
      <p:sp>
        <p:nvSpPr>
          <p:cNvPr id="9236" name="TextBox 23"/>
          <p:cNvSpPr txBox="1">
            <a:spLocks noChangeArrowheads="1"/>
          </p:cNvSpPr>
          <p:nvPr/>
        </p:nvSpPr>
        <p:spPr bwMode="auto">
          <a:xfrm>
            <a:off x="1772642" y="2325122"/>
            <a:ext cx="838200" cy="73818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4800">
                <a:latin typeface="Calibri" pitchFamily="34" charset="0"/>
              </a:rPr>
              <a:t>A</a:t>
            </a:r>
          </a:p>
        </p:txBody>
      </p:sp>
      <p:cxnSp>
        <p:nvCxnSpPr>
          <p:cNvPr id="26" name="Straight Arrow Connector 25"/>
          <p:cNvCxnSpPr/>
          <p:nvPr/>
        </p:nvCxnSpPr>
        <p:spPr>
          <a:xfrm rot="16200000" flipH="1">
            <a:off x="1950117" y="3330138"/>
            <a:ext cx="982802" cy="41428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9238" name="TextBox 26"/>
          <p:cNvSpPr txBox="1">
            <a:spLocks noChangeArrowheads="1"/>
          </p:cNvSpPr>
          <p:nvPr/>
        </p:nvSpPr>
        <p:spPr bwMode="auto">
          <a:xfrm>
            <a:off x="2728927" y="2325122"/>
            <a:ext cx="838200" cy="73818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4800">
                <a:latin typeface="Calibri" pitchFamily="34" charset="0"/>
              </a:rPr>
              <a:t>B</a:t>
            </a:r>
          </a:p>
        </p:txBody>
      </p:sp>
      <p:cxnSp>
        <p:nvCxnSpPr>
          <p:cNvPr id="28" name="Straight Arrow Connector 27"/>
          <p:cNvCxnSpPr/>
          <p:nvPr/>
        </p:nvCxnSpPr>
        <p:spPr>
          <a:xfrm flipV="1">
            <a:off x="3380213" y="2578016"/>
            <a:ext cx="782987" cy="133675"/>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9240" name="TextBox 30"/>
          <p:cNvSpPr txBox="1">
            <a:spLocks noChangeArrowheads="1"/>
          </p:cNvSpPr>
          <p:nvPr/>
        </p:nvSpPr>
        <p:spPr bwMode="auto">
          <a:xfrm>
            <a:off x="5715000" y="2325122"/>
            <a:ext cx="838200" cy="738187"/>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4800" b="1">
                <a:solidFill>
                  <a:srgbClr val="FF0000"/>
                </a:solidFill>
                <a:latin typeface="Calibri" pitchFamily="34" charset="0"/>
              </a:rPr>
              <a:t>C</a:t>
            </a:r>
          </a:p>
        </p:txBody>
      </p:sp>
      <p:cxnSp>
        <p:nvCxnSpPr>
          <p:cNvPr id="32" name="Straight Arrow Connector 31"/>
          <p:cNvCxnSpPr/>
          <p:nvPr/>
        </p:nvCxnSpPr>
        <p:spPr>
          <a:xfrm rot="10800000" flipV="1">
            <a:off x="4759468" y="2816721"/>
            <a:ext cx="1160678" cy="30085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9242" name="TextBox 38"/>
          <p:cNvSpPr txBox="1">
            <a:spLocks noChangeArrowheads="1"/>
          </p:cNvSpPr>
          <p:nvPr/>
        </p:nvSpPr>
        <p:spPr bwMode="auto">
          <a:xfrm>
            <a:off x="7848600" y="2325122"/>
            <a:ext cx="838200" cy="73818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4800">
                <a:latin typeface="Calibri" pitchFamily="34" charset="0"/>
              </a:rPr>
              <a:t>D</a:t>
            </a:r>
          </a:p>
        </p:txBody>
      </p:sp>
      <p:cxnSp>
        <p:nvCxnSpPr>
          <p:cNvPr id="40" name="Straight Arrow Connector 39"/>
          <p:cNvCxnSpPr/>
          <p:nvPr/>
        </p:nvCxnSpPr>
        <p:spPr>
          <a:xfrm rot="10800000" flipV="1">
            <a:off x="6989592" y="2790199"/>
            <a:ext cx="992124" cy="752186"/>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0" name="Picture 29" descr="click2109.jpg"/>
          <p:cNvPicPr>
            <a:picLocks noChangeAspect="1"/>
          </p:cNvPicPr>
          <p:nvPr/>
        </p:nvPicPr>
        <p:blipFill>
          <a:blip r:embed="rId3"/>
          <a:stretch>
            <a:fillRect/>
          </a:stretch>
        </p:blipFill>
        <p:spPr>
          <a:xfrm>
            <a:off x="304800" y="1810129"/>
            <a:ext cx="8534400" cy="4803648"/>
          </a:xfrm>
          <a:prstGeom prst="rect">
            <a:avLst/>
          </a:prstGeom>
        </p:spPr>
      </p:pic>
      <p:sp>
        <p:nvSpPr>
          <p:cNvPr id="10242" name="Title 1"/>
          <p:cNvSpPr>
            <a:spLocks noGrp="1"/>
          </p:cNvSpPr>
          <p:nvPr>
            <p:ph type="title"/>
          </p:nvPr>
        </p:nvSpPr>
        <p:spPr>
          <a:xfrm>
            <a:off x="457200" y="106363"/>
            <a:ext cx="8229600" cy="1570037"/>
          </a:xfrm>
          <a:ln w="9525">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57150">
                <a:solidFill>
                  <a:srgbClr val="000000"/>
                </a:solidFill>
                <a:miter lim="800000"/>
                <a:headEnd/>
                <a:tailEnd/>
              </a14:hiddenLine>
            </a:ext>
          </a:extLst>
        </p:spPr>
        <p:txBody>
          <a:bodyPr/>
          <a:lstStyle/>
          <a:p>
            <a:pPr algn="l" eaLnBrk="1" hangingPunct="1"/>
            <a:r>
              <a:rPr lang="en-US" smtClean="0"/>
              <a:t>What is the carrying capacity of this population?</a:t>
            </a:r>
          </a:p>
        </p:txBody>
      </p:sp>
      <p:sp>
        <p:nvSpPr>
          <p:cNvPr id="10260" name="TextBox 23"/>
          <p:cNvSpPr txBox="1">
            <a:spLocks noChangeArrowheads="1"/>
          </p:cNvSpPr>
          <p:nvPr/>
        </p:nvSpPr>
        <p:spPr bwMode="auto">
          <a:xfrm>
            <a:off x="1600768" y="2535183"/>
            <a:ext cx="838200" cy="58477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800">
                <a:latin typeface="Calibri" pitchFamily="34" charset="0"/>
              </a:rPr>
              <a:t>A</a:t>
            </a:r>
          </a:p>
        </p:txBody>
      </p:sp>
      <p:cxnSp>
        <p:nvCxnSpPr>
          <p:cNvPr id="26" name="Straight Arrow Connector 25"/>
          <p:cNvCxnSpPr/>
          <p:nvPr/>
        </p:nvCxnSpPr>
        <p:spPr>
          <a:xfrm>
            <a:off x="2234381" y="2912206"/>
            <a:ext cx="528863" cy="326572"/>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0262" name="TextBox 26"/>
          <p:cNvSpPr txBox="1">
            <a:spLocks noChangeArrowheads="1"/>
          </p:cNvSpPr>
          <p:nvPr/>
        </p:nvSpPr>
        <p:spPr bwMode="auto">
          <a:xfrm>
            <a:off x="5106536" y="2200995"/>
            <a:ext cx="708578" cy="58477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800">
                <a:latin typeface="Calibri" pitchFamily="34" charset="0"/>
              </a:rPr>
              <a:t>B</a:t>
            </a:r>
          </a:p>
        </p:txBody>
      </p:sp>
      <p:cxnSp>
        <p:nvCxnSpPr>
          <p:cNvPr id="28" name="Straight Arrow Connector 27"/>
          <p:cNvCxnSpPr/>
          <p:nvPr/>
        </p:nvCxnSpPr>
        <p:spPr>
          <a:xfrm rot="5400000" flipH="1">
            <a:off x="4708498" y="2140521"/>
            <a:ext cx="156220" cy="56138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0264" name="TextBox 30"/>
          <p:cNvSpPr txBox="1">
            <a:spLocks noChangeArrowheads="1"/>
          </p:cNvSpPr>
          <p:nvPr/>
        </p:nvSpPr>
        <p:spPr bwMode="auto">
          <a:xfrm>
            <a:off x="5944167" y="2352280"/>
            <a:ext cx="838200" cy="58477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800">
                <a:latin typeface="Calibri" pitchFamily="34" charset="0"/>
              </a:rPr>
              <a:t>C</a:t>
            </a:r>
          </a:p>
        </p:txBody>
      </p:sp>
      <p:cxnSp>
        <p:nvCxnSpPr>
          <p:cNvPr id="32" name="Straight Arrow Connector 31"/>
          <p:cNvCxnSpPr/>
          <p:nvPr/>
        </p:nvCxnSpPr>
        <p:spPr>
          <a:xfrm>
            <a:off x="6353718" y="2918600"/>
            <a:ext cx="0" cy="633412"/>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0269" name="TextBox 41"/>
          <p:cNvSpPr txBox="1">
            <a:spLocks noChangeArrowheads="1"/>
          </p:cNvSpPr>
          <p:nvPr/>
        </p:nvSpPr>
        <p:spPr bwMode="auto">
          <a:xfrm>
            <a:off x="4457418" y="4638837"/>
            <a:ext cx="4174537" cy="1169551"/>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800">
                <a:latin typeface="Calibri" pitchFamily="34" charset="0"/>
              </a:rPr>
              <a:t>D. Carrying capacity is not reached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3399</TotalTime>
  <Words>758</Words>
  <Application>Microsoft Macintosh PowerPoint</Application>
  <PresentationFormat>On-screen Show (4:3)</PresentationFormat>
  <Paragraphs>110</Paragraphs>
  <Slides>13</Slides>
  <Notes>13</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Office Theme</vt:lpstr>
      <vt:lpstr> Biology for a Changing World, 2e   Clicker Questions   Chapter 21  </vt:lpstr>
      <vt:lpstr>An ecologist is studying a species of bird in a group of 20.  What ecological scale is this?</vt:lpstr>
      <vt:lpstr>Why is Isle Royale a great place to base ecological research?</vt:lpstr>
      <vt:lpstr>You are an ecologist with two projects:       What ecological scale are you working on?</vt:lpstr>
      <vt:lpstr>You are an ecologist whose research focuses on the community level. You are interested in moving towards ecosystem research.  What would you add to move to the ecosystem scale?</vt:lpstr>
      <vt:lpstr>Which graph shows what would happen if a population’s birth rate is higher than its death rate?</vt:lpstr>
      <vt:lpstr>You are studying a population of bacteria in the lab. The population size keeps growing and growing and despite years of research, the growth rate just keeps increasing.  What kind of population growth pattern are you seeing?</vt:lpstr>
      <vt:lpstr>When is the population birth rate less than the death rate?</vt:lpstr>
      <vt:lpstr>What is the carrying capacity of this population?</vt:lpstr>
      <vt:lpstr>A bird species eats a beetle species that eats a tree species.  Changes in the bird population have what kind of affect on the tree population?</vt:lpstr>
      <vt:lpstr>Which is an example of a density-independent influence on population growth?</vt:lpstr>
      <vt:lpstr>What effect do abiotic factors usually have on populations?</vt:lpstr>
      <vt:lpstr>Does food have a density-dependent effect on populations?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EHobson</dc:creator>
  <cp:lastModifiedBy>Sumanas</cp:lastModifiedBy>
  <cp:revision>182</cp:revision>
  <dcterms:created xsi:type="dcterms:W3CDTF">2014-04-28T17:22:31Z</dcterms:created>
  <dcterms:modified xsi:type="dcterms:W3CDTF">2014-04-28T17:50:03Z</dcterms:modified>
</cp:coreProperties>
</file>