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61" r:id="rId3"/>
    <p:sldId id="262" r:id="rId4"/>
    <p:sldId id="267" r:id="rId5"/>
    <p:sldId id="257" r:id="rId6"/>
    <p:sldId id="259" r:id="rId7"/>
    <p:sldId id="260" r:id="rId8"/>
    <p:sldId id="263" r:id="rId9"/>
    <p:sldId id="258" r:id="rId10"/>
    <p:sldId id="264" r:id="rId11"/>
    <p:sldId id="268" r:id="rId12"/>
    <p:sldId id="265" r:id="rId13"/>
    <p:sldId id="266"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89" autoAdjust="0"/>
  </p:normalViewPr>
  <p:slideViewPr>
    <p:cSldViewPr snapToGrid="0">
      <p:cViewPr varScale="1">
        <p:scale>
          <a:sx n="80" d="100"/>
          <a:sy n="80" d="100"/>
        </p:scale>
        <p:origin x="-1272" y="-78"/>
      </p:cViewPr>
      <p:guideLst>
        <p:guide orient="horz" pos="2160"/>
        <p:guide pos="3840"/>
      </p:guideLst>
    </p:cSldViewPr>
  </p:slideViewPr>
  <p:notesTextViewPr>
    <p:cViewPr>
      <p:scale>
        <a:sx n="100" d="100"/>
        <a:sy n="100" d="100"/>
      </p:scale>
      <p:origin x="0" y="0"/>
    </p:cViewPr>
  </p:notesTextViewPr>
  <p:notesViewPr>
    <p:cSldViewPr snapToGrid="0">
      <p:cViewPr varScale="1">
        <p:scale>
          <a:sx n="60" d="100"/>
          <a:sy n="60" d="100"/>
        </p:scale>
        <p:origin x="-247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CCF36172-0313-0B43-B188-86BD157D33BB}" type="datetime1">
              <a:rPr lang="en-US"/>
              <a:pPr>
                <a:defRPr/>
              </a:pPr>
              <a:t>4/28/2014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0B20569B-E21C-BA4A-9C10-C532D9CDF899}" type="slidenum">
              <a:rPr lang="en-US"/>
              <a:pPr>
                <a:defRPr/>
              </a:pPr>
              <a:t>‹#›</a:t>
            </a:fld>
            <a:endParaRPr lang="en-US"/>
          </a:p>
        </p:txBody>
      </p:sp>
    </p:spTree>
    <p:extLst>
      <p:ext uri="{BB962C8B-B14F-4D97-AF65-F5344CB8AC3E}">
        <p14:creationId xmlns:p14="http://schemas.microsoft.com/office/powerpoint/2010/main" val="3114216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4" name="Slide Number Placeholder 3"/>
          <p:cNvSpPr>
            <a:spLocks noGrp="1"/>
          </p:cNvSpPr>
          <p:nvPr>
            <p:ph type="sldNum" sz="quarter" idx="5"/>
          </p:nvPr>
        </p:nvSpPr>
        <p:spPr bwMode="auto">
          <a:noFill/>
          <a:ln>
            <a:miter lim="800000"/>
            <a:headEnd/>
            <a:tailEnd/>
          </a:ln>
        </p:spPr>
        <p:txBody>
          <a:bodyPr/>
          <a:lstStyle/>
          <a:p>
            <a:fld id="{8D70FB08-82CD-4A45-8CAF-FFC352F025F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D </a:t>
            </a:r>
            <a:endParaRPr lang="en-US" dirty="0" smtClean="0"/>
          </a:p>
          <a:p>
            <a:pPr eaLnBrk="1" hangingPunct="1">
              <a:spcBef>
                <a:spcPct val="0"/>
              </a:spcBef>
            </a:pPr>
            <a:r>
              <a:rPr lang="en-US" dirty="0" smtClean="0"/>
              <a:t>Answer Note: The </a:t>
            </a:r>
            <a:r>
              <a:rPr lang="en-US" dirty="0"/>
              <a:t>speed at which a carbon molecule can move through the carbon cycle depends on many factors. Carbon can cycle relatively quickly if it is taken up by an organism and then released soon after in respiration. Carbon can cycle very slowly if it ends up in a carbon sink (carbon molecules have been “stuck” in fossil fuels for millions of years).</a:t>
            </a:r>
          </a:p>
          <a:p>
            <a:pPr eaLnBrk="1" hangingPunct="1">
              <a:spcBef>
                <a:spcPct val="0"/>
              </a:spcBef>
            </a:pPr>
            <a:r>
              <a:rPr lang="en-US" dirty="0" smtClean="0"/>
              <a:t>Driving Question: 3</a:t>
            </a:r>
            <a:endParaRPr lang="en-US" dirty="0"/>
          </a:p>
        </p:txBody>
      </p:sp>
      <p:sp>
        <p:nvSpPr>
          <p:cNvPr id="35844" name="Slide Number Placeholder 3"/>
          <p:cNvSpPr>
            <a:spLocks noGrp="1"/>
          </p:cNvSpPr>
          <p:nvPr>
            <p:ph type="sldNum" sz="quarter" idx="5"/>
          </p:nvPr>
        </p:nvSpPr>
        <p:spPr bwMode="auto">
          <a:noFill/>
          <a:ln>
            <a:miter lim="800000"/>
            <a:headEnd/>
            <a:tailEnd/>
          </a:ln>
        </p:spPr>
        <p:txBody>
          <a:bodyPr/>
          <a:lstStyle/>
          <a:p>
            <a:fld id="{2A737F4A-6033-534E-9B45-EE210C94DE37}"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B </a:t>
            </a:r>
            <a:endParaRPr lang="en-US" dirty="0" smtClean="0"/>
          </a:p>
          <a:p>
            <a:pPr eaLnBrk="1" hangingPunct="1">
              <a:spcBef>
                <a:spcPct val="0"/>
              </a:spcBef>
            </a:pPr>
            <a:r>
              <a:rPr lang="en-US" dirty="0" smtClean="0"/>
              <a:t>Answer Notes: Temperatures </a:t>
            </a:r>
            <a:r>
              <a:rPr lang="en-US" dirty="0"/>
              <a:t>would continue to increase for decades, even if emissions were stopped today. Earth would still warm due to the leftover effects of emissions that were already emitted, due to the lag time between emission of greenhouse gases and the warming of the atmosphere and oceans.</a:t>
            </a:r>
          </a:p>
          <a:p>
            <a:pPr eaLnBrk="1" hangingPunct="1">
              <a:spcBef>
                <a:spcPct val="0"/>
              </a:spcBef>
            </a:pPr>
            <a:r>
              <a:rPr lang="en-US" dirty="0" smtClean="0"/>
              <a:t>Driving Question: 2</a:t>
            </a:r>
            <a:endParaRPr lang="en-US" dirty="0"/>
          </a:p>
        </p:txBody>
      </p:sp>
      <p:sp>
        <p:nvSpPr>
          <p:cNvPr id="37892" name="Slide Number Placeholder 3"/>
          <p:cNvSpPr>
            <a:spLocks noGrp="1"/>
          </p:cNvSpPr>
          <p:nvPr>
            <p:ph type="sldNum" sz="quarter" idx="5"/>
          </p:nvPr>
        </p:nvSpPr>
        <p:spPr bwMode="auto">
          <a:noFill/>
          <a:ln>
            <a:miter lim="800000"/>
            <a:headEnd/>
            <a:tailEnd/>
          </a:ln>
        </p:spPr>
        <p:txBody>
          <a:bodyPr/>
          <a:lstStyle/>
          <a:p>
            <a:fld id="{A8A44C6F-01CD-DA48-9762-1535D6D96E18}"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C </a:t>
            </a:r>
            <a:endParaRPr lang="en-US" dirty="0" smtClean="0"/>
          </a:p>
          <a:p>
            <a:pPr eaLnBrk="1" hangingPunct="1">
              <a:spcBef>
                <a:spcPct val="0"/>
              </a:spcBef>
            </a:pPr>
            <a:r>
              <a:rPr lang="en-US" dirty="0" smtClean="0"/>
              <a:t>Answer Notes: Phosphorous </a:t>
            </a:r>
            <a:r>
              <a:rPr lang="en-US" dirty="0"/>
              <a:t>is not a major component of gases in the atmosphere and cycles primarily through soil, water, and organisms. Nitrogen cycles through the air, soil, water, and organisms.</a:t>
            </a:r>
          </a:p>
          <a:p>
            <a:pPr eaLnBrk="1" hangingPunct="1">
              <a:spcBef>
                <a:spcPct val="0"/>
              </a:spcBef>
            </a:pPr>
            <a:r>
              <a:rPr lang="en-US" dirty="0" smtClean="0"/>
              <a:t>Driving Question: 3</a:t>
            </a:r>
            <a:endParaRPr lang="en-US" dirty="0"/>
          </a:p>
        </p:txBody>
      </p:sp>
      <p:sp>
        <p:nvSpPr>
          <p:cNvPr id="39940" name="Slide Number Placeholder 3"/>
          <p:cNvSpPr>
            <a:spLocks noGrp="1"/>
          </p:cNvSpPr>
          <p:nvPr>
            <p:ph type="sldNum" sz="quarter" idx="5"/>
          </p:nvPr>
        </p:nvSpPr>
        <p:spPr bwMode="auto">
          <a:noFill/>
          <a:ln>
            <a:miter lim="800000"/>
            <a:headEnd/>
            <a:tailEnd/>
          </a:ln>
        </p:spPr>
        <p:txBody>
          <a:bodyPr/>
          <a:lstStyle/>
          <a:p>
            <a:fld id="{EDFA3852-9DA0-B645-A256-8040A4E4FE4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a:t>
            </a:r>
            <a:r>
              <a:rPr lang="en-US" dirty="0" smtClean="0"/>
              <a:t>D</a:t>
            </a:r>
            <a:endParaRPr lang="en-US" dirty="0"/>
          </a:p>
          <a:p>
            <a:pPr eaLnBrk="1" hangingPunct="1">
              <a:spcBef>
                <a:spcPct val="0"/>
              </a:spcBef>
            </a:pPr>
            <a:r>
              <a:rPr lang="en-US" dirty="0" smtClean="0"/>
              <a:t>Driving Question: 4</a:t>
            </a:r>
            <a:endParaRPr lang="en-US" dirty="0"/>
          </a:p>
        </p:txBody>
      </p:sp>
      <p:sp>
        <p:nvSpPr>
          <p:cNvPr id="41988" name="Slide Number Placeholder 3"/>
          <p:cNvSpPr>
            <a:spLocks noGrp="1"/>
          </p:cNvSpPr>
          <p:nvPr>
            <p:ph type="sldNum" sz="quarter" idx="5"/>
          </p:nvPr>
        </p:nvSpPr>
        <p:spPr bwMode="auto">
          <a:noFill/>
          <a:ln>
            <a:miter lim="800000"/>
            <a:headEnd/>
            <a:tailEnd/>
          </a:ln>
        </p:spPr>
        <p:txBody>
          <a:bodyPr/>
          <a:lstStyle/>
          <a:p>
            <a:fld id="{2E5713A1-6606-E543-ACCC-396B73583B65}"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A </a:t>
            </a:r>
            <a:endParaRPr lang="en-US" dirty="0" smtClean="0"/>
          </a:p>
          <a:p>
            <a:pPr eaLnBrk="1" hangingPunct="1">
              <a:spcBef>
                <a:spcPct val="0"/>
              </a:spcBef>
            </a:pPr>
            <a:r>
              <a:rPr lang="en-US" dirty="0" smtClean="0"/>
              <a:t>Answer Notes:</a:t>
            </a:r>
            <a:r>
              <a:rPr lang="en-US" baseline="0" dirty="0" smtClean="0"/>
              <a:t> L</a:t>
            </a:r>
            <a:r>
              <a:rPr lang="en-US" dirty="0" smtClean="0"/>
              <a:t>ong-term </a:t>
            </a:r>
            <a:r>
              <a:rPr lang="en-US" dirty="0"/>
              <a:t>monitoring stations directly sample CO</a:t>
            </a:r>
            <a:r>
              <a:rPr lang="en-US" baseline="-25000" dirty="0"/>
              <a:t>2</a:t>
            </a:r>
            <a:r>
              <a:rPr lang="en-US" dirty="0"/>
              <a:t> levels in the air (e.g., a long-term project is based on Mauna Loa in Hawaii).</a:t>
            </a:r>
          </a:p>
          <a:p>
            <a:pPr eaLnBrk="1" hangingPunct="1">
              <a:spcBef>
                <a:spcPct val="0"/>
              </a:spcBef>
            </a:pPr>
            <a:r>
              <a:rPr lang="en-US" dirty="0" smtClean="0"/>
              <a:t>Driving Question: 4</a:t>
            </a:r>
            <a:endParaRPr lang="en-US" dirty="0"/>
          </a:p>
          <a:p>
            <a:pPr eaLnBrk="1" hangingPunct="1">
              <a:spcBef>
                <a:spcPct val="0"/>
              </a:spcBef>
            </a:pPr>
            <a:r>
              <a:rPr lang="en-US" dirty="0" smtClean="0"/>
              <a:t>Incorrect Answer Notes: The correct</a:t>
            </a:r>
            <a:r>
              <a:rPr lang="en-US" baseline="0" dirty="0" smtClean="0"/>
              <a:t> answer is </a:t>
            </a:r>
            <a:r>
              <a:rPr lang="en-US" dirty="0" smtClean="0"/>
              <a:t>not </a:t>
            </a:r>
            <a:r>
              <a:rPr lang="en-US" dirty="0"/>
              <a:t>B because ICE cores are drilled to sample air bubbles, not soil cores.</a:t>
            </a:r>
          </a:p>
        </p:txBody>
      </p:sp>
      <p:sp>
        <p:nvSpPr>
          <p:cNvPr id="44036" name="Slide Number Placeholder 3"/>
          <p:cNvSpPr>
            <a:spLocks noGrp="1"/>
          </p:cNvSpPr>
          <p:nvPr>
            <p:ph type="sldNum" sz="quarter" idx="5"/>
          </p:nvPr>
        </p:nvSpPr>
        <p:spPr bwMode="auto">
          <a:noFill/>
          <a:ln>
            <a:miter lim="800000"/>
            <a:headEnd/>
            <a:tailEnd/>
          </a:ln>
        </p:spPr>
        <p:txBody>
          <a:bodyPr/>
          <a:lstStyle/>
          <a:p>
            <a:fld id="{2CE4B2E1-D24C-6449-A5F7-9F84853A212D}"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a:t>
            </a:r>
            <a:r>
              <a:rPr lang="en-US"/>
              <a:t>: </a:t>
            </a:r>
            <a:r>
              <a:rPr lang="en-US" smtClean="0"/>
              <a:t>C</a:t>
            </a:r>
            <a:endParaRPr lang="en-US" dirty="0"/>
          </a:p>
          <a:p>
            <a:pPr eaLnBrk="1" hangingPunct="1">
              <a:spcBef>
                <a:spcPct val="0"/>
              </a:spcBef>
            </a:pPr>
            <a:r>
              <a:rPr lang="en-US" dirty="0" smtClean="0"/>
              <a:t>Driving Question: 4</a:t>
            </a:r>
            <a:endParaRPr lang="en-US" dirty="0"/>
          </a:p>
        </p:txBody>
      </p:sp>
      <p:sp>
        <p:nvSpPr>
          <p:cNvPr id="46084" name="Slide Number Placeholder 3"/>
          <p:cNvSpPr>
            <a:spLocks noGrp="1"/>
          </p:cNvSpPr>
          <p:nvPr>
            <p:ph type="sldNum" sz="quarter" idx="5"/>
          </p:nvPr>
        </p:nvSpPr>
        <p:spPr bwMode="auto">
          <a:noFill/>
          <a:ln>
            <a:miter lim="800000"/>
            <a:headEnd/>
            <a:tailEnd/>
          </a:ln>
        </p:spPr>
        <p:txBody>
          <a:bodyPr/>
          <a:lstStyle/>
          <a:p>
            <a:fld id="{EF2A01BD-FF05-AB44-8D1E-573B6B713D4B}" type="slidenum">
              <a:rPr lang="en-US"/>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B </a:t>
            </a:r>
            <a:endParaRPr lang="en-US" dirty="0" smtClean="0"/>
          </a:p>
          <a:p>
            <a:pPr eaLnBrk="1" hangingPunct="1">
              <a:spcBef>
                <a:spcPct val="0"/>
              </a:spcBef>
            </a:pPr>
            <a:r>
              <a:rPr lang="en-US" dirty="0" smtClean="0"/>
              <a:t>Driving Question: 1</a:t>
            </a:r>
            <a:endParaRPr lang="en-US" dirty="0"/>
          </a:p>
          <a:p>
            <a:pPr eaLnBrk="1" hangingPunct="1">
              <a:spcBef>
                <a:spcPct val="0"/>
              </a:spcBef>
            </a:pPr>
            <a:r>
              <a:rPr lang="en-US" dirty="0"/>
              <a:t>Incorrect </a:t>
            </a:r>
            <a:r>
              <a:rPr lang="en-US" dirty="0" smtClean="0"/>
              <a:t>Answer</a:t>
            </a:r>
            <a:r>
              <a:rPr lang="en-US" baseline="0" dirty="0" smtClean="0"/>
              <a:t> Notes: The answer is n</a:t>
            </a:r>
            <a:r>
              <a:rPr lang="en-US" dirty="0" smtClean="0"/>
              <a:t>ot </a:t>
            </a:r>
            <a:r>
              <a:rPr lang="en-US" dirty="0"/>
              <a:t>A or C or D because the descriptions only include living components, not the nonliving ones.</a:t>
            </a:r>
          </a:p>
        </p:txBody>
      </p:sp>
      <p:sp>
        <p:nvSpPr>
          <p:cNvPr id="19460" name="Slide Number Placeholder 3"/>
          <p:cNvSpPr>
            <a:spLocks noGrp="1"/>
          </p:cNvSpPr>
          <p:nvPr>
            <p:ph type="sldNum" sz="quarter" idx="5"/>
          </p:nvPr>
        </p:nvSpPr>
        <p:spPr bwMode="auto">
          <a:noFill/>
          <a:ln>
            <a:miter lim="800000"/>
            <a:headEnd/>
            <a:tailEnd/>
          </a:ln>
        </p:spPr>
        <p:txBody>
          <a:bodyPr/>
          <a:lstStyle/>
          <a:p>
            <a:fld id="{2EC81033-9C2E-6142-A35A-D2917231CA73}"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a:t>
            </a:r>
            <a:r>
              <a:rPr lang="en-US" dirty="0" smtClean="0"/>
              <a:t>C</a:t>
            </a:r>
            <a:endParaRPr lang="en-US" dirty="0"/>
          </a:p>
          <a:p>
            <a:pPr eaLnBrk="1" hangingPunct="1">
              <a:spcBef>
                <a:spcPct val="0"/>
              </a:spcBef>
            </a:pPr>
            <a:r>
              <a:rPr lang="en-US" dirty="0" smtClean="0"/>
              <a:t>Driving Question: 1</a:t>
            </a:r>
            <a:endParaRPr lang="en-US" dirty="0"/>
          </a:p>
        </p:txBody>
      </p:sp>
      <p:sp>
        <p:nvSpPr>
          <p:cNvPr id="21508" name="Slide Number Placeholder 3"/>
          <p:cNvSpPr>
            <a:spLocks noGrp="1"/>
          </p:cNvSpPr>
          <p:nvPr>
            <p:ph type="sldNum" sz="quarter" idx="5"/>
          </p:nvPr>
        </p:nvSpPr>
        <p:spPr bwMode="auto">
          <a:noFill/>
          <a:ln>
            <a:miter lim="800000"/>
            <a:headEnd/>
            <a:tailEnd/>
          </a:ln>
        </p:spPr>
        <p:txBody>
          <a:bodyPr/>
          <a:lstStyle/>
          <a:p>
            <a:fld id="{A4213012-0253-0F48-A6BC-A8D15D8CEEE9}"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B </a:t>
            </a:r>
            <a:endParaRPr lang="en-US" dirty="0" smtClean="0"/>
          </a:p>
          <a:p>
            <a:pPr eaLnBrk="1" hangingPunct="1">
              <a:spcBef>
                <a:spcPct val="0"/>
              </a:spcBef>
            </a:pPr>
            <a:r>
              <a:rPr lang="en-US" dirty="0" smtClean="0"/>
              <a:t>Answer Notes: The </a:t>
            </a:r>
            <a:r>
              <a:rPr lang="en-US" dirty="0"/>
              <a:t>taiga biome would probably become temperate deciduous forest if the temperatures increased from about 2°C to 7°C</a:t>
            </a:r>
            <a:r>
              <a:rPr lang="en-US" dirty="0" smtClean="0"/>
              <a:t>, and</a:t>
            </a:r>
            <a:r>
              <a:rPr lang="en-US" baseline="0" dirty="0" smtClean="0"/>
              <a:t> </a:t>
            </a:r>
            <a:r>
              <a:rPr lang="en-US" dirty="0" smtClean="0"/>
              <a:t>if </a:t>
            </a:r>
            <a:r>
              <a:rPr lang="en-US" dirty="0"/>
              <a:t>precipitation remained the same.</a:t>
            </a:r>
          </a:p>
          <a:p>
            <a:pPr eaLnBrk="1" hangingPunct="1">
              <a:spcBef>
                <a:spcPct val="0"/>
              </a:spcBef>
            </a:pPr>
            <a:r>
              <a:rPr lang="en-US" dirty="0" smtClean="0"/>
              <a:t>Driving Question: 1</a:t>
            </a:r>
            <a:endParaRPr lang="en-US" dirty="0"/>
          </a:p>
        </p:txBody>
      </p:sp>
      <p:sp>
        <p:nvSpPr>
          <p:cNvPr id="23556" name="Slide Number Placeholder 3"/>
          <p:cNvSpPr>
            <a:spLocks noGrp="1"/>
          </p:cNvSpPr>
          <p:nvPr>
            <p:ph type="sldNum" sz="quarter" idx="5"/>
          </p:nvPr>
        </p:nvSpPr>
        <p:spPr bwMode="auto">
          <a:noFill/>
          <a:ln>
            <a:miter lim="800000"/>
            <a:headEnd/>
            <a:tailEnd/>
          </a:ln>
        </p:spPr>
        <p:txBody>
          <a:bodyPr/>
          <a:lstStyle/>
          <a:p>
            <a:fld id="{9BFCD0C5-1E57-0E4A-B324-F6A663B3B0D7}"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a:t>
            </a:r>
            <a:r>
              <a:rPr lang="en-US" dirty="0" smtClean="0"/>
              <a:t>A</a:t>
            </a:r>
            <a:endParaRPr lang="en-US" dirty="0"/>
          </a:p>
          <a:p>
            <a:pPr eaLnBrk="1" hangingPunct="1">
              <a:spcBef>
                <a:spcPct val="0"/>
              </a:spcBef>
            </a:pPr>
            <a:r>
              <a:rPr lang="en-US" dirty="0" smtClean="0"/>
              <a:t>Driving Question: 1</a:t>
            </a:r>
            <a:endParaRPr lang="en-US" dirty="0"/>
          </a:p>
        </p:txBody>
      </p:sp>
      <p:sp>
        <p:nvSpPr>
          <p:cNvPr id="25604" name="Slide Number Placeholder 3"/>
          <p:cNvSpPr>
            <a:spLocks noGrp="1"/>
          </p:cNvSpPr>
          <p:nvPr>
            <p:ph type="sldNum" sz="quarter" idx="5"/>
          </p:nvPr>
        </p:nvSpPr>
        <p:spPr bwMode="auto">
          <a:noFill/>
          <a:ln>
            <a:miter lim="800000"/>
            <a:headEnd/>
            <a:tailEnd/>
          </a:ln>
        </p:spPr>
        <p:txBody>
          <a:bodyPr/>
          <a:lstStyle/>
          <a:p>
            <a:fld id="{5E98FBCC-D5C3-C94B-AB2C-8A64538D201C}"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a:t>
            </a:r>
            <a:r>
              <a:rPr lang="en-US" dirty="0" smtClean="0"/>
              <a:t>D</a:t>
            </a:r>
            <a:endParaRPr lang="en-US" dirty="0"/>
          </a:p>
          <a:p>
            <a:pPr eaLnBrk="1" hangingPunct="1">
              <a:spcBef>
                <a:spcPct val="0"/>
              </a:spcBef>
            </a:pPr>
            <a:r>
              <a:rPr lang="en-US" dirty="0" smtClean="0"/>
              <a:t>Driving Question: 2</a:t>
            </a: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C6263576-00FE-564C-A03C-D587A169605C}"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B </a:t>
            </a:r>
            <a:r>
              <a:rPr lang="en-US" dirty="0" smtClean="0"/>
              <a:t>f</a:t>
            </a:r>
          </a:p>
          <a:p>
            <a:pPr eaLnBrk="1" hangingPunct="1">
              <a:spcBef>
                <a:spcPct val="0"/>
              </a:spcBef>
            </a:pPr>
            <a:r>
              <a:rPr lang="en-US" dirty="0" smtClean="0"/>
              <a:t>Answer</a:t>
            </a:r>
            <a:r>
              <a:rPr lang="en-US" baseline="0" dirty="0" smtClean="0"/>
              <a:t> Notes: </a:t>
            </a:r>
            <a:r>
              <a:rPr lang="en-US" dirty="0" smtClean="0"/>
              <a:t>The </a:t>
            </a:r>
            <a:r>
              <a:rPr lang="en-US" dirty="0"/>
              <a:t>greenhouse effect is a naturally occurring </a:t>
            </a:r>
            <a:r>
              <a:rPr lang="en-US" dirty="0" smtClean="0"/>
              <a:t>phenomenon</a:t>
            </a:r>
            <a:r>
              <a:rPr lang="en-US" dirty="0" smtClean="0">
                <a:latin typeface="Arial" charset="0"/>
                <a:cs typeface="Arial" charset="0"/>
              </a:rPr>
              <a:t>.</a:t>
            </a:r>
            <a:r>
              <a:rPr lang="en-US" baseline="0" dirty="0" smtClean="0">
                <a:latin typeface="Arial" charset="0"/>
                <a:cs typeface="Arial" charset="0"/>
              </a:rPr>
              <a:t> </a:t>
            </a:r>
            <a:r>
              <a:rPr lang="en-US" baseline="0" dirty="0" smtClean="0">
                <a:latin typeface="+mn-lt"/>
                <a:cs typeface="Arial" charset="0"/>
              </a:rPr>
              <a:t>W</a:t>
            </a:r>
            <a:r>
              <a:rPr lang="en-US" dirty="0" smtClean="0"/>
              <a:t>hile </a:t>
            </a:r>
            <a:r>
              <a:rPr lang="en-US" dirty="0"/>
              <a:t>humans have increased the effect, they are not the sole cause of the effect. Without the greenhouse effect, the Earth’s temperature would be much colder (</a:t>
            </a:r>
            <a:r>
              <a:rPr lang="en-US" dirty="0">
                <a:sym typeface="Symbol" charset="2"/>
              </a:rPr>
              <a:t></a:t>
            </a:r>
            <a:r>
              <a:rPr lang="en-US" dirty="0"/>
              <a:t>18°C or 0°F</a:t>
            </a:r>
            <a:r>
              <a:rPr lang="en-US" dirty="0" smtClean="0"/>
              <a:t>).</a:t>
            </a:r>
            <a:endParaRPr lang="en-US" dirty="0"/>
          </a:p>
          <a:p>
            <a:pPr eaLnBrk="1" hangingPunct="1">
              <a:spcBef>
                <a:spcPct val="0"/>
              </a:spcBef>
            </a:pPr>
            <a:r>
              <a:rPr lang="en-US" dirty="0" smtClean="0"/>
              <a:t>Driving Question: 2</a:t>
            </a:r>
            <a:endParaRPr lang="en-US" dirty="0"/>
          </a:p>
        </p:txBody>
      </p:sp>
      <p:sp>
        <p:nvSpPr>
          <p:cNvPr id="29700" name="Slide Number Placeholder 3"/>
          <p:cNvSpPr>
            <a:spLocks noGrp="1"/>
          </p:cNvSpPr>
          <p:nvPr>
            <p:ph type="sldNum" sz="quarter" idx="5"/>
          </p:nvPr>
        </p:nvSpPr>
        <p:spPr bwMode="auto">
          <a:noFill/>
          <a:ln>
            <a:miter lim="800000"/>
            <a:headEnd/>
            <a:tailEnd/>
          </a:ln>
        </p:spPr>
        <p:txBody>
          <a:bodyPr/>
          <a:lstStyle/>
          <a:p>
            <a:fld id="{CA7B227D-BB82-9041-A85E-F6619F111194}"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C </a:t>
            </a:r>
            <a:endParaRPr lang="en-US" dirty="0" smtClean="0"/>
          </a:p>
          <a:p>
            <a:pPr eaLnBrk="1" hangingPunct="1">
              <a:spcBef>
                <a:spcPct val="0"/>
              </a:spcBef>
            </a:pPr>
            <a:r>
              <a:rPr lang="en-US" dirty="0" smtClean="0"/>
              <a:t>Driving Question: 2</a:t>
            </a:r>
            <a:endParaRPr lang="en-US" dirty="0"/>
          </a:p>
          <a:p>
            <a:pPr eaLnBrk="1" hangingPunct="1">
              <a:spcBef>
                <a:spcPct val="0"/>
              </a:spcBef>
            </a:pPr>
            <a:r>
              <a:rPr lang="en-US" dirty="0" smtClean="0"/>
              <a:t>Incorrect Answer Notes: Although the</a:t>
            </a:r>
            <a:r>
              <a:rPr lang="en-US" baseline="0" dirty="0" smtClean="0"/>
              <a:t> other choices </a:t>
            </a:r>
            <a:r>
              <a:rPr lang="en-US" dirty="0" smtClean="0"/>
              <a:t>are </a:t>
            </a:r>
            <a:r>
              <a:rPr lang="en-US" dirty="0"/>
              <a:t>steps in the process, they do not describe how the greenhouse effect specifically works to keep Earth warm.</a:t>
            </a:r>
          </a:p>
        </p:txBody>
      </p:sp>
      <p:sp>
        <p:nvSpPr>
          <p:cNvPr id="31748" name="Slide Number Placeholder 3"/>
          <p:cNvSpPr>
            <a:spLocks noGrp="1"/>
          </p:cNvSpPr>
          <p:nvPr>
            <p:ph type="sldNum" sz="quarter" idx="5"/>
          </p:nvPr>
        </p:nvSpPr>
        <p:spPr bwMode="auto">
          <a:noFill/>
          <a:ln>
            <a:miter lim="800000"/>
            <a:headEnd/>
            <a:tailEnd/>
          </a:ln>
        </p:spPr>
        <p:txBody>
          <a:bodyPr/>
          <a:lstStyle/>
          <a:p>
            <a:fld id="{69CA47DA-B9C9-2B4B-9883-3A482C5FFFC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Answer: </a:t>
            </a:r>
            <a:r>
              <a:rPr lang="en-US" dirty="0" smtClean="0"/>
              <a:t>A</a:t>
            </a:r>
            <a:endParaRPr lang="en-US" dirty="0"/>
          </a:p>
          <a:p>
            <a:pPr eaLnBrk="1" hangingPunct="1">
              <a:spcBef>
                <a:spcPct val="0"/>
              </a:spcBef>
            </a:pPr>
            <a:r>
              <a:rPr lang="en-US" dirty="0" smtClean="0"/>
              <a:t>Driving Question: 3</a:t>
            </a:r>
            <a:endParaRPr lang="en-US" dirty="0"/>
          </a:p>
        </p:txBody>
      </p:sp>
      <p:sp>
        <p:nvSpPr>
          <p:cNvPr id="33796" name="Slide Number Placeholder 3"/>
          <p:cNvSpPr>
            <a:spLocks noGrp="1"/>
          </p:cNvSpPr>
          <p:nvPr>
            <p:ph type="sldNum" sz="quarter" idx="5"/>
          </p:nvPr>
        </p:nvSpPr>
        <p:spPr bwMode="auto">
          <a:noFill/>
          <a:ln>
            <a:miter lim="800000"/>
            <a:headEnd/>
            <a:tailEnd/>
          </a:ln>
        </p:spPr>
        <p:txBody>
          <a:bodyPr/>
          <a:lstStyle/>
          <a:p>
            <a:fld id="{841C5762-475A-E140-BDB6-64411856813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26430F-19A3-8943-A035-069BD3B50848}"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2573A4-DD72-7642-9BB4-08AC24E190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873004-348E-F04E-907C-0B1032009AB9}" type="datetime1">
              <a:rPr lang="en-US"/>
              <a:pPr>
                <a:defRPr/>
              </a:pPr>
              <a:t>4/28/2014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0E44E1-1FCB-654B-95CC-806DF1F077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E6F075-1B12-A748-9D9B-4450C85DBD34}" type="datetime1">
              <a:rPr lang="en-US"/>
              <a:pPr>
                <a:defRPr/>
              </a:pPr>
              <a:t>4/28/2014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49D55B-F02F-D74E-BF0C-12228198457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8EF338-6C57-4F47-94CD-E9C1A80BE316}"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3E3EDA-9D72-FB47-A26D-EFB0DE8E0D3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9DCCB4-015B-3F4C-B0F4-A009D2026690}"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014A2-AC78-0840-B1E5-4AE980037B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76B6E6-D59F-E14C-B18D-F54F3132C9B2}"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43CA2C-F6E9-3646-AA3D-2CF33A93BD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1"/>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C393A65-43DD-F944-A3C9-B1649AC065A7}"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23A2E1-7A5D-924C-AFD9-E5C54A4D90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6"/>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A42BCF3-339A-4A48-9230-445A397BA793}"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3089D5-1061-8A42-9577-9DD2BD4AAD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63F39B-918F-BA47-B750-43D55ACCBD83}"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29F3E-5A74-7043-8920-86DBE1326D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E843F7-B4EA-3D4E-8ECB-8B52B367FA5E}" type="datetime1">
              <a:rPr lang="en-US"/>
              <a:pPr>
                <a:defRPr/>
              </a:pPr>
              <a:t>4/28/2014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861B06-2641-944F-A746-25DB4C74DE2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B81151-A93F-6C4B-86E6-CD77C0519665}" type="datetime1">
              <a:rPr lang="en-US"/>
              <a:pPr>
                <a:defRPr/>
              </a:pPr>
              <a:t>4/28/2014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93F4213-51C4-DA49-AA5F-70231FD50D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2205E38-6E3A-3C4A-A441-CD525393FE68}" type="datetime1">
              <a:rPr lang="en-US"/>
              <a:pPr>
                <a:defRPr/>
              </a:pPr>
              <a:t>4/28/2014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2BCA20C-4E87-DB4A-A349-C24EA9C396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58482E-AA38-EE4D-AAC5-0298B824C2B4}" type="datetime1">
              <a:rPr lang="en-US"/>
              <a:pPr>
                <a:defRPr/>
              </a:pPr>
              <a:t>4/28/2014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2610715-B141-5E40-A8ED-455C317F3C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FD1F14D5-EAE5-0C47-A68A-C138C6C5829B}" type="datetime1">
              <a:rPr lang="en-US"/>
              <a:pPr>
                <a:defRPr/>
              </a:pPr>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D225AB18-87D8-994C-BC20-0F9EF078E4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1600200"/>
            <a:ext cx="7772400" cy="3581400"/>
          </a:xfrm>
        </p:spPr>
        <p:txBody>
          <a:bodyPr/>
          <a:lstStyle/>
          <a:p>
            <a:pPr eaLnBrk="1" hangingPunct="1"/>
            <a:r>
              <a:rPr lang="en-US" sz="6000" b="1" dirty="0"/>
              <a:t/>
            </a:r>
            <a:br>
              <a:rPr lang="en-US" sz="6000" b="1" dirty="0"/>
            </a:br>
            <a:r>
              <a:rPr lang="en-US" sz="6000" b="1" i="1" dirty="0"/>
              <a:t>Biology for a Changing World, 2e </a:t>
            </a:r>
            <a:r>
              <a:rPr lang="en-US" sz="6000" b="1" dirty="0"/>
              <a:t/>
            </a:r>
            <a:br>
              <a:rPr lang="en-US" sz="6000" b="1" dirty="0"/>
            </a:br>
            <a:r>
              <a:rPr lang="en-US" sz="6000" b="1" dirty="0"/>
              <a:t/>
            </a:r>
            <a:br>
              <a:rPr lang="en-US" sz="6000" b="1" dirty="0"/>
            </a:br>
            <a:r>
              <a:rPr lang="en-US" sz="6000" dirty="0"/>
              <a:t>Clicker Questions </a:t>
            </a:r>
            <a:br>
              <a:rPr lang="en-US" sz="6000" dirty="0"/>
            </a:br>
            <a:r>
              <a:rPr lang="en-US" sz="6000" dirty="0"/>
              <a:t/>
            </a:r>
            <a:br>
              <a:rPr lang="en-US" sz="6000" dirty="0"/>
            </a:br>
            <a:r>
              <a:rPr lang="en-US" sz="6000" dirty="0"/>
              <a:t>Chapter </a:t>
            </a:r>
            <a:r>
              <a:rPr lang="en-US" sz="6000" dirty="0" smtClean="0"/>
              <a:t>23</a:t>
            </a:r>
            <a:r>
              <a:rPr lang="en-US" b="1" dirty="0"/>
              <a:t/>
            </a:r>
            <a:br>
              <a:rPr lang="en-US" b="1" dirty="0"/>
            </a:br>
            <a:r>
              <a:rPr lang="en-US" dirty="0"/>
              <a:t/>
            </a:r>
            <a:br>
              <a:rPr lang="en-US" dirty="0"/>
            </a:br>
            <a:endParaRPr lang="en-US" dirty="0"/>
          </a:p>
        </p:txBody>
      </p:sp>
    </p:spTree>
    <p:extLst>
      <p:ext uri="{BB962C8B-B14F-4D97-AF65-F5344CB8AC3E}">
        <p14:creationId xmlns:p14="http://schemas.microsoft.com/office/powerpoint/2010/main" val="1134101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1477962"/>
          </a:xfrm>
          <a:ln w="9525">
            <a:noFill/>
          </a:ln>
        </p:spPr>
        <p:txBody>
          <a:bodyPr/>
          <a:lstStyle/>
          <a:p>
            <a:pPr algn="l" eaLnBrk="1" hangingPunct="1"/>
            <a:r>
              <a:rPr lang="en-US"/>
              <a:t>How quickly does carbon move through the carbon cycle?</a:t>
            </a:r>
          </a:p>
        </p:txBody>
      </p:sp>
      <p:sp>
        <p:nvSpPr>
          <p:cNvPr id="34819" name="Content Placeholder 2"/>
          <p:cNvSpPr>
            <a:spLocks noGrp="1"/>
          </p:cNvSpPr>
          <p:nvPr>
            <p:ph idx="1"/>
          </p:nvPr>
        </p:nvSpPr>
        <p:spPr>
          <a:xfrm>
            <a:off x="457200" y="1905000"/>
            <a:ext cx="8229600" cy="4419600"/>
          </a:xfrm>
        </p:spPr>
        <p:txBody>
          <a:bodyPr/>
          <a:lstStyle/>
          <a:p>
            <a:pPr marL="742950" indent="-742950" eaLnBrk="1" hangingPunct="1">
              <a:lnSpc>
                <a:spcPct val="170000"/>
              </a:lnSpc>
              <a:buFont typeface="Calibri" charset="0"/>
              <a:buAutoNum type="alphaUcPeriod"/>
            </a:pPr>
            <a:r>
              <a:rPr lang="en-US"/>
              <a:t>very quickly</a:t>
            </a:r>
          </a:p>
          <a:p>
            <a:pPr marL="742950" indent="-742950" eaLnBrk="1" hangingPunct="1">
              <a:lnSpc>
                <a:spcPct val="170000"/>
              </a:lnSpc>
              <a:buFont typeface="Calibri" charset="0"/>
              <a:buAutoNum type="alphaUcPeriod"/>
            </a:pPr>
            <a:r>
              <a:rPr lang="en-US"/>
              <a:t>at a moderate speed</a:t>
            </a:r>
          </a:p>
          <a:p>
            <a:pPr marL="742950" indent="-742950" eaLnBrk="1" hangingPunct="1">
              <a:lnSpc>
                <a:spcPct val="170000"/>
              </a:lnSpc>
              <a:buFont typeface="Calibri" charset="0"/>
              <a:buAutoNum type="alphaUcPeriod"/>
            </a:pPr>
            <a:r>
              <a:rPr lang="en-US"/>
              <a:t>very slowly</a:t>
            </a:r>
          </a:p>
          <a:p>
            <a:pPr marL="742950" indent="-742950" eaLnBrk="1" hangingPunct="1">
              <a:lnSpc>
                <a:spcPct val="170000"/>
              </a:lnSpc>
              <a:buFont typeface="Calibri" charset="0"/>
              <a:buAutoNum type="alphaUcPeriod"/>
            </a:pPr>
            <a:r>
              <a:rPr lang="en-US" b="1">
                <a:solidFill>
                  <a:srgbClr val="FF0000"/>
                </a:solidFill>
              </a:rPr>
              <a:t>it depends</a:t>
            </a:r>
          </a:p>
          <a:p>
            <a:pPr marL="742950" indent="-742950" eaLnBrk="1" hangingPunct="1">
              <a:lnSpc>
                <a:spcPct val="170000"/>
              </a:lnSpc>
              <a:buFont typeface="Calibri" charset="0"/>
              <a:buAutoNum type="alphaUcPeriod"/>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1782762"/>
          </a:xfrm>
          <a:ln w="9525">
            <a:noFill/>
          </a:ln>
        </p:spPr>
        <p:txBody>
          <a:bodyPr>
            <a:normAutofit fontScale="90000"/>
          </a:bodyPr>
          <a:lstStyle/>
          <a:p>
            <a:pPr algn="l" eaLnBrk="1" hangingPunct="1"/>
            <a:r>
              <a:rPr lang="en-US" sz="4000"/>
              <a:t>If all greenhouse gas emissions stopped today, what would happen to Earth’s climate?</a:t>
            </a:r>
          </a:p>
        </p:txBody>
      </p:sp>
      <p:sp>
        <p:nvSpPr>
          <p:cNvPr id="12291" name="Content Placeholder 2"/>
          <p:cNvSpPr>
            <a:spLocks noGrp="1"/>
          </p:cNvSpPr>
          <p:nvPr>
            <p:ph idx="1"/>
          </p:nvPr>
        </p:nvSpPr>
        <p:spPr>
          <a:xfrm>
            <a:off x="228600" y="2362200"/>
            <a:ext cx="8610600" cy="4267200"/>
          </a:xfrm>
        </p:spPr>
        <p:txBody>
          <a:bodyPr>
            <a:normAutofit fontScale="92500"/>
          </a:bodyPr>
          <a:lstStyle/>
          <a:p>
            <a:pPr marL="742950" indent="-742950" eaLnBrk="1" hangingPunct="1">
              <a:buFont typeface="+mj-lt"/>
              <a:buAutoNum type="alphaUcPeriod"/>
              <a:defRPr/>
            </a:pPr>
            <a:r>
              <a:rPr lang="en-US" dirty="0" smtClean="0">
                <a:ea typeface="+mn-ea"/>
                <a:cs typeface="+mn-cs"/>
              </a:rPr>
              <a:t>Temperatures would immediately stabilize.</a:t>
            </a:r>
          </a:p>
          <a:p>
            <a:pPr marL="742950" indent="-742950" eaLnBrk="1" hangingPunct="1">
              <a:buFont typeface="+mj-lt"/>
              <a:buAutoNum type="alphaUcPeriod"/>
              <a:defRPr/>
            </a:pPr>
            <a:r>
              <a:rPr lang="en-US" b="1" dirty="0" smtClean="0">
                <a:solidFill>
                  <a:srgbClr val="FF0000"/>
                </a:solidFill>
                <a:ea typeface="+mn-ea"/>
                <a:cs typeface="+mn-cs"/>
              </a:rPr>
              <a:t>Temperatures would continue to increase for decades.</a:t>
            </a:r>
          </a:p>
          <a:p>
            <a:pPr marL="742950" indent="-742950" eaLnBrk="1" hangingPunct="1">
              <a:buFont typeface="+mj-lt"/>
              <a:buAutoNum type="alphaUcPeriod"/>
              <a:defRPr/>
            </a:pPr>
            <a:r>
              <a:rPr lang="en-US" dirty="0" smtClean="0">
                <a:ea typeface="+mn-ea"/>
                <a:cs typeface="+mn-cs"/>
              </a:rPr>
              <a:t>Temperatures would immediately decrease.</a:t>
            </a:r>
          </a:p>
          <a:p>
            <a:pPr marL="742950" indent="-742950" eaLnBrk="1" hangingPunct="1">
              <a:buFont typeface="+mj-lt"/>
              <a:buAutoNum type="alphaUcPeriod"/>
              <a:defRPr/>
            </a:pPr>
            <a:r>
              <a:rPr lang="en-US" dirty="0" smtClean="0">
                <a:ea typeface="+mn-ea"/>
                <a:cs typeface="+mn-cs"/>
              </a:rPr>
              <a:t>Temperatures would continue to decrease over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4300" y="274638"/>
            <a:ext cx="8915400" cy="1325562"/>
          </a:xfrm>
          <a:ln w="9525">
            <a:noFill/>
          </a:ln>
        </p:spPr>
        <p:txBody>
          <a:bodyPr/>
          <a:lstStyle/>
          <a:p>
            <a:pPr algn="l" eaLnBrk="1" hangingPunct="1"/>
            <a:r>
              <a:rPr lang="en-US" sz="3600"/>
              <a:t>What is a major difference between how molecules of nitrogen and phosphorus cycle?</a:t>
            </a:r>
          </a:p>
        </p:txBody>
      </p:sp>
      <p:sp>
        <p:nvSpPr>
          <p:cNvPr id="38915" name="Content Placeholder 2"/>
          <p:cNvSpPr>
            <a:spLocks noGrp="1"/>
          </p:cNvSpPr>
          <p:nvPr>
            <p:ph idx="1"/>
          </p:nvPr>
        </p:nvSpPr>
        <p:spPr>
          <a:xfrm>
            <a:off x="457200" y="1905000"/>
            <a:ext cx="8229600" cy="4648200"/>
          </a:xfrm>
        </p:spPr>
        <p:txBody>
          <a:bodyPr/>
          <a:lstStyle/>
          <a:p>
            <a:pPr marL="742950" indent="-742950" eaLnBrk="1" hangingPunct="1">
              <a:lnSpc>
                <a:spcPct val="90000"/>
              </a:lnSpc>
              <a:spcAft>
                <a:spcPts val="600"/>
              </a:spcAft>
              <a:buFont typeface="Calibri" charset="0"/>
              <a:buAutoNum type="alphaUcPeriod"/>
            </a:pPr>
            <a:r>
              <a:rPr lang="en-US"/>
              <a:t>Phosphorus can only cycle very slowly, while nitrogen always cycles very quickly.</a:t>
            </a:r>
          </a:p>
          <a:p>
            <a:pPr marL="742950" indent="-742950" eaLnBrk="1" hangingPunct="1">
              <a:lnSpc>
                <a:spcPct val="90000"/>
              </a:lnSpc>
              <a:spcAft>
                <a:spcPts val="600"/>
              </a:spcAft>
              <a:buFont typeface="Calibri" charset="0"/>
              <a:buAutoNum type="alphaUcPeriod"/>
            </a:pPr>
            <a:r>
              <a:rPr lang="en-US"/>
              <a:t>Nitrogen cycles through organisms while phosphorous does not.</a:t>
            </a:r>
          </a:p>
          <a:p>
            <a:pPr marL="742950" indent="-742950" eaLnBrk="1" hangingPunct="1">
              <a:lnSpc>
                <a:spcPct val="90000"/>
              </a:lnSpc>
              <a:spcAft>
                <a:spcPts val="600"/>
              </a:spcAft>
              <a:buFont typeface="Calibri" charset="0"/>
              <a:buAutoNum type="alphaUcPeriod"/>
            </a:pPr>
            <a:r>
              <a:rPr lang="en-US" b="1">
                <a:solidFill>
                  <a:srgbClr val="FF0000"/>
                </a:solidFill>
              </a:rPr>
              <a:t>Most phosphorous does not cycle through the air, whereas nitrogen does.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a:ln>
            <a:noFill/>
          </a:ln>
        </p:spPr>
        <p:txBody>
          <a:bodyPr rtlCol="0">
            <a:normAutofit fontScale="90000"/>
          </a:bodyPr>
          <a:lstStyle/>
          <a:p>
            <a:pPr algn="l" eaLnBrk="1" fontAlgn="auto" hangingPunct="1">
              <a:spcAft>
                <a:spcPts val="0"/>
              </a:spcAft>
              <a:defRPr/>
            </a:pPr>
            <a:r>
              <a:rPr lang="en-US" dirty="0" smtClean="0">
                <a:ea typeface="+mj-ea"/>
                <a:cs typeface="+mj-cs"/>
              </a:rPr>
              <a:t>Why would scientists want to collect data on atmospheric carbon dioxide levels?</a:t>
            </a:r>
            <a:endParaRPr lang="en-US" dirty="0">
              <a:ea typeface="+mj-ea"/>
              <a:cs typeface="+mj-cs"/>
            </a:endParaRPr>
          </a:p>
        </p:txBody>
      </p:sp>
      <p:sp>
        <p:nvSpPr>
          <p:cNvPr id="40963" name="Content Placeholder 2"/>
          <p:cNvSpPr>
            <a:spLocks noGrp="1"/>
          </p:cNvSpPr>
          <p:nvPr>
            <p:ph idx="1"/>
          </p:nvPr>
        </p:nvSpPr>
        <p:spPr>
          <a:xfrm>
            <a:off x="457200" y="2209800"/>
            <a:ext cx="8229600" cy="4495800"/>
          </a:xfrm>
        </p:spPr>
        <p:txBody>
          <a:bodyPr/>
          <a:lstStyle/>
          <a:p>
            <a:pPr marL="742950" indent="-742950" eaLnBrk="1" hangingPunct="1">
              <a:buFont typeface="Calibri" charset="0"/>
              <a:buAutoNum type="alphaUcPeriod"/>
            </a:pPr>
            <a:r>
              <a:rPr lang="en-US"/>
              <a:t>Long-term data can show how CO</a:t>
            </a:r>
            <a:r>
              <a:rPr lang="en-US" baseline="-25000"/>
              <a:t>2</a:t>
            </a:r>
            <a:r>
              <a:rPr lang="en-US"/>
              <a:t> levels change over time.</a:t>
            </a:r>
          </a:p>
          <a:p>
            <a:pPr marL="742950" indent="-742950" eaLnBrk="1" hangingPunct="1">
              <a:buFont typeface="Calibri" charset="0"/>
              <a:buAutoNum type="alphaUcPeriod"/>
            </a:pPr>
            <a:r>
              <a:rPr lang="en-US"/>
              <a:t>Short-term measurements do not give perspective on long-term changes.</a:t>
            </a:r>
          </a:p>
          <a:p>
            <a:pPr marL="742950" indent="-742950" eaLnBrk="1" hangingPunct="1">
              <a:buFont typeface="Calibri" charset="0"/>
              <a:buAutoNum type="alphaUcPeriod"/>
            </a:pPr>
            <a:r>
              <a:rPr lang="en-US"/>
              <a:t>Identifying how CO</a:t>
            </a:r>
            <a:r>
              <a:rPr lang="en-US" baseline="-25000"/>
              <a:t>2</a:t>
            </a:r>
            <a:r>
              <a:rPr lang="en-US"/>
              <a:t> levels change over time can help pinpoint the causes.</a:t>
            </a:r>
          </a:p>
          <a:p>
            <a:pPr marL="742950" indent="-742950" eaLnBrk="1" hangingPunct="1">
              <a:buFont typeface="Calibri" charset="0"/>
              <a:buAutoNum type="alphaUcPeriod"/>
            </a:pPr>
            <a:r>
              <a:rPr lang="en-US" b="1">
                <a:solidFill>
                  <a:srgbClr val="FF0000"/>
                </a:solidFill>
              </a:rPr>
              <a:t>All of the above.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229600" cy="1401762"/>
          </a:xfrm>
          <a:ln w="9525">
            <a:noFill/>
          </a:ln>
        </p:spPr>
        <p:txBody>
          <a:bodyPr/>
          <a:lstStyle/>
          <a:p>
            <a:pPr algn="l" eaLnBrk="1" hangingPunct="1"/>
            <a:r>
              <a:rPr lang="en-US" sz="4000"/>
              <a:t>Where do scientists get data on the levels of atmospheric CO</a:t>
            </a:r>
            <a:r>
              <a:rPr lang="en-US" sz="4000" baseline="-25000"/>
              <a:t>2</a:t>
            </a:r>
            <a:r>
              <a:rPr lang="en-US" sz="4000"/>
              <a:t>?</a:t>
            </a:r>
          </a:p>
        </p:txBody>
      </p:sp>
      <p:sp>
        <p:nvSpPr>
          <p:cNvPr id="43011" name="Content Placeholder 2"/>
          <p:cNvSpPr>
            <a:spLocks noGrp="1"/>
          </p:cNvSpPr>
          <p:nvPr>
            <p:ph idx="1"/>
          </p:nvPr>
        </p:nvSpPr>
        <p:spPr>
          <a:xfrm>
            <a:off x="457200" y="1905000"/>
            <a:ext cx="8229600" cy="4724400"/>
          </a:xfrm>
        </p:spPr>
        <p:txBody>
          <a:bodyPr/>
          <a:lstStyle/>
          <a:p>
            <a:pPr marL="742950" indent="-742950" eaLnBrk="1" hangingPunct="1">
              <a:spcAft>
                <a:spcPts val="1200"/>
              </a:spcAft>
              <a:buFont typeface="Calibri" charset="0"/>
              <a:buAutoNum type="alphaUcPeriod"/>
            </a:pPr>
            <a:r>
              <a:rPr lang="en-US" b="1">
                <a:solidFill>
                  <a:srgbClr val="FF0000"/>
                </a:solidFill>
              </a:rPr>
              <a:t>They set up several long-term monitoring stations to directly sample the CO</a:t>
            </a:r>
            <a:r>
              <a:rPr lang="en-US" b="1" baseline="-25000">
                <a:solidFill>
                  <a:srgbClr val="FF0000"/>
                </a:solidFill>
              </a:rPr>
              <a:t>2</a:t>
            </a:r>
            <a:r>
              <a:rPr lang="en-US" b="1">
                <a:solidFill>
                  <a:srgbClr val="FF0000"/>
                </a:solidFill>
              </a:rPr>
              <a:t> in the atmosphere.</a:t>
            </a:r>
          </a:p>
          <a:p>
            <a:pPr marL="742950" indent="-742950" eaLnBrk="1" hangingPunct="1">
              <a:spcAft>
                <a:spcPts val="1200"/>
              </a:spcAft>
              <a:buFont typeface="Calibri" charset="0"/>
              <a:buAutoNum type="alphaUcPeriod"/>
            </a:pPr>
            <a:r>
              <a:rPr lang="en-US"/>
              <a:t>They drill soil cores to sample air bubbles to determine past CO</a:t>
            </a:r>
            <a:r>
              <a:rPr lang="en-US" baseline="-25000"/>
              <a:t>2</a:t>
            </a:r>
            <a:r>
              <a:rPr lang="en-US"/>
              <a:t> levels.</a:t>
            </a:r>
          </a:p>
          <a:p>
            <a:pPr marL="742950" indent="-742950" eaLnBrk="1" hangingPunct="1">
              <a:spcAft>
                <a:spcPts val="1200"/>
              </a:spcAft>
              <a:buFont typeface="Calibri" charset="0"/>
              <a:buAutoNum type="alphaUcPeriod"/>
            </a:pPr>
            <a:r>
              <a:rPr lang="en-US"/>
              <a:t>They sample levels of carbon in deposits such as fossil fuels.</a:t>
            </a:r>
          </a:p>
          <a:p>
            <a:pPr marL="742950" indent="-742950" eaLnBrk="1" hangingPunct="1">
              <a:spcAft>
                <a:spcPts val="1200"/>
              </a:spcAft>
              <a:buFont typeface="Calibri" charset="0"/>
              <a:buAutoNum type="alphaUcPeriod"/>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p:spPr>
        <p:txBody>
          <a:bodyPr rtlCol="0">
            <a:normAutofit fontScale="90000"/>
          </a:bodyPr>
          <a:lstStyle/>
          <a:p>
            <a:pPr algn="l" eaLnBrk="1" fontAlgn="auto" hangingPunct="1">
              <a:spcAft>
                <a:spcPts val="0"/>
              </a:spcAft>
              <a:defRPr/>
            </a:pPr>
            <a:r>
              <a:rPr lang="en-US" dirty="0" smtClean="0">
                <a:ea typeface="+mj-ea"/>
                <a:cs typeface="+mj-cs"/>
              </a:rPr>
              <a:t>Why is it useful to understand climate change?</a:t>
            </a:r>
            <a:endParaRPr lang="en-US" dirty="0">
              <a:ea typeface="+mj-ea"/>
              <a:cs typeface="+mj-cs"/>
            </a:endParaRPr>
          </a:p>
        </p:txBody>
      </p:sp>
      <p:sp>
        <p:nvSpPr>
          <p:cNvPr id="45059" name="Content Placeholder 2"/>
          <p:cNvSpPr>
            <a:spLocks noGrp="1"/>
          </p:cNvSpPr>
          <p:nvPr>
            <p:ph idx="1"/>
          </p:nvPr>
        </p:nvSpPr>
        <p:spPr>
          <a:xfrm>
            <a:off x="457200" y="1905000"/>
            <a:ext cx="8229600" cy="4724400"/>
          </a:xfrm>
        </p:spPr>
        <p:txBody>
          <a:bodyPr/>
          <a:lstStyle/>
          <a:p>
            <a:pPr marL="742950" indent="-742950" eaLnBrk="1" hangingPunct="1">
              <a:buFont typeface="Calibri" charset="0"/>
              <a:buAutoNum type="alphaUcPeriod"/>
            </a:pPr>
            <a:r>
              <a:rPr lang="en-US"/>
              <a:t>A better understanding of past climate changes and their effects on ecosystems can help us predict what will happen this time.</a:t>
            </a:r>
          </a:p>
          <a:p>
            <a:pPr marL="742950" indent="-742950" eaLnBrk="1" hangingPunct="1">
              <a:buFont typeface="Calibri" charset="0"/>
              <a:buAutoNum type="alphaUcPeriod"/>
            </a:pPr>
            <a:r>
              <a:rPr lang="en-US"/>
              <a:t>It could help us find ways to slow, stop, or adapt to climate change before catastrophic change happens.</a:t>
            </a:r>
          </a:p>
          <a:p>
            <a:pPr marL="742950" indent="-742950" eaLnBrk="1" hangingPunct="1">
              <a:buFont typeface="Calibri" charset="0"/>
              <a:buAutoNum type="alphaUcPeriod"/>
            </a:pPr>
            <a:r>
              <a:rPr lang="en-US" b="1">
                <a:solidFill>
                  <a:srgbClr val="FF0000"/>
                </a:solidFill>
              </a:rPr>
              <a:t>Both A and 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p:spPr>
        <p:txBody>
          <a:bodyPr rtlCol="0">
            <a:normAutofit fontScale="90000"/>
          </a:bodyPr>
          <a:lstStyle/>
          <a:p>
            <a:pPr algn="l" eaLnBrk="1" fontAlgn="auto" hangingPunct="1">
              <a:spcAft>
                <a:spcPts val="0"/>
              </a:spcAft>
              <a:defRPr/>
            </a:pPr>
            <a:r>
              <a:rPr lang="en-US" dirty="0" smtClean="0">
                <a:ea typeface="+mj-ea"/>
                <a:cs typeface="+mj-cs"/>
              </a:rPr>
              <a:t>Which description best describes all of the elements of an ecosystem?</a:t>
            </a:r>
            <a:endParaRPr lang="en-US" dirty="0">
              <a:ea typeface="+mj-ea"/>
              <a:cs typeface="+mj-cs"/>
            </a:endParaRPr>
          </a:p>
        </p:txBody>
      </p:sp>
      <p:sp>
        <p:nvSpPr>
          <p:cNvPr id="18435" name="Content Placeholder 2"/>
          <p:cNvSpPr>
            <a:spLocks noGrp="1"/>
          </p:cNvSpPr>
          <p:nvPr>
            <p:ph idx="1"/>
          </p:nvPr>
        </p:nvSpPr>
        <p:spPr>
          <a:xfrm>
            <a:off x="457200" y="1905000"/>
            <a:ext cx="8229600" cy="4648200"/>
          </a:xfrm>
        </p:spPr>
        <p:txBody>
          <a:bodyPr/>
          <a:lstStyle/>
          <a:p>
            <a:pPr marL="742950" indent="-742950" eaLnBrk="1" hangingPunct="1">
              <a:lnSpc>
                <a:spcPct val="90000"/>
              </a:lnSpc>
              <a:spcAft>
                <a:spcPts val="1200"/>
              </a:spcAft>
              <a:buFont typeface="Calibri" charset="0"/>
              <a:buAutoNum type="alphaUcPeriod"/>
            </a:pPr>
            <a:r>
              <a:rPr lang="en-US"/>
              <a:t>the predators and prey in an area</a:t>
            </a:r>
          </a:p>
          <a:p>
            <a:pPr marL="742950" indent="-742950" eaLnBrk="1" hangingPunct="1">
              <a:lnSpc>
                <a:spcPct val="90000"/>
              </a:lnSpc>
              <a:spcAft>
                <a:spcPts val="1200"/>
              </a:spcAft>
              <a:buFont typeface="Calibri" charset="0"/>
              <a:buAutoNum type="alphaUcPeriod"/>
            </a:pPr>
            <a:r>
              <a:rPr lang="en-US" b="1">
                <a:solidFill>
                  <a:srgbClr val="FF0000"/>
                </a:solidFill>
              </a:rPr>
              <a:t>all the species living in an area and the physical and chemical environments</a:t>
            </a:r>
          </a:p>
          <a:p>
            <a:pPr marL="742950" indent="-742950" eaLnBrk="1" hangingPunct="1">
              <a:lnSpc>
                <a:spcPct val="90000"/>
              </a:lnSpc>
              <a:spcAft>
                <a:spcPts val="1200"/>
              </a:spcAft>
              <a:buFont typeface="Calibri" charset="0"/>
              <a:buAutoNum type="alphaUcPeriod"/>
            </a:pPr>
            <a:r>
              <a:rPr lang="en-US"/>
              <a:t>all the plants and animals in an area</a:t>
            </a:r>
          </a:p>
          <a:p>
            <a:pPr marL="742950" indent="-742950" eaLnBrk="1" hangingPunct="1">
              <a:lnSpc>
                <a:spcPct val="90000"/>
              </a:lnSpc>
              <a:spcAft>
                <a:spcPts val="1200"/>
              </a:spcAft>
              <a:buFont typeface="Calibri" charset="0"/>
              <a:buAutoNum type="alphaUcPeriod"/>
            </a:pPr>
            <a:r>
              <a:rPr lang="en-US"/>
              <a:t>all the living species that live and interact in the same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p:spPr>
        <p:txBody>
          <a:bodyPr rtlCol="0">
            <a:normAutofit fontScale="90000"/>
          </a:bodyPr>
          <a:lstStyle/>
          <a:p>
            <a:pPr algn="l" eaLnBrk="1" fontAlgn="auto" hangingPunct="1">
              <a:spcAft>
                <a:spcPts val="0"/>
              </a:spcAft>
              <a:defRPr/>
            </a:pPr>
            <a:r>
              <a:rPr lang="en-US" dirty="0" smtClean="0">
                <a:ea typeface="+mj-ea"/>
                <a:cs typeface="+mj-cs"/>
              </a:rPr>
              <a:t>How are ecosystems being affected by climate change?</a:t>
            </a:r>
            <a:endParaRPr lang="en-US" dirty="0">
              <a:ea typeface="+mj-ea"/>
              <a:cs typeface="+mj-cs"/>
            </a:endParaRPr>
          </a:p>
        </p:txBody>
      </p:sp>
      <p:sp>
        <p:nvSpPr>
          <p:cNvPr id="20483" name="Content Placeholder 2"/>
          <p:cNvSpPr>
            <a:spLocks noGrp="1"/>
          </p:cNvSpPr>
          <p:nvPr>
            <p:ph idx="1"/>
          </p:nvPr>
        </p:nvSpPr>
        <p:spPr>
          <a:xfrm>
            <a:off x="457200" y="1828800"/>
            <a:ext cx="8229600" cy="5029200"/>
          </a:xfrm>
        </p:spPr>
        <p:txBody>
          <a:bodyPr/>
          <a:lstStyle/>
          <a:p>
            <a:pPr marL="742950" indent="-742950" eaLnBrk="1" hangingPunct="1">
              <a:spcAft>
                <a:spcPts val="1200"/>
              </a:spcAft>
              <a:buFont typeface="Calibri" charset="0"/>
              <a:buAutoNum type="alphaUcPeriod"/>
            </a:pPr>
            <a:r>
              <a:rPr lang="en-US" sz="3300"/>
              <a:t>Climate change affects the living components by causing differences in the presence and interactions among species.</a:t>
            </a:r>
          </a:p>
          <a:p>
            <a:pPr marL="742950" indent="-742950" eaLnBrk="1" hangingPunct="1">
              <a:spcAft>
                <a:spcPts val="1200"/>
              </a:spcAft>
              <a:buFont typeface="Calibri" charset="0"/>
              <a:buAutoNum type="alphaUcPeriod"/>
            </a:pPr>
            <a:r>
              <a:rPr lang="en-US" sz="3300"/>
              <a:t>Climate change affects the nonliving components of the environment by changing temperature, precipitation, etc.</a:t>
            </a:r>
          </a:p>
          <a:p>
            <a:pPr marL="742950" indent="-742950" eaLnBrk="1" hangingPunct="1">
              <a:spcAft>
                <a:spcPts val="1200"/>
              </a:spcAft>
              <a:buFont typeface="Calibri" charset="0"/>
              <a:buAutoNum type="alphaUcPeriod"/>
            </a:pPr>
            <a:r>
              <a:rPr lang="en-US" sz="3300" b="1">
                <a:solidFill>
                  <a:srgbClr val="FF0000"/>
                </a:solidFill>
              </a:rPr>
              <a:t>Both A and B.</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5400" y="1600200"/>
            <a:ext cx="3878263" cy="5029200"/>
          </a:xfrm>
        </p:spPr>
        <p:txBody>
          <a:bodyPr rtlCol="0">
            <a:normAutofit fontScale="92500" lnSpcReduction="10000"/>
          </a:bodyPr>
          <a:lstStyle/>
          <a:p>
            <a:pPr marL="742950" indent="-742950" eaLnBrk="1" fontAlgn="auto" hangingPunct="1">
              <a:spcAft>
                <a:spcPts val="0"/>
              </a:spcAft>
              <a:buFont typeface="+mj-lt"/>
              <a:buAutoNum type="alphaUcPeriod"/>
              <a:defRPr/>
            </a:pPr>
            <a:r>
              <a:rPr lang="en-US" dirty="0" smtClean="0">
                <a:ea typeface="+mn-ea"/>
                <a:cs typeface="+mn-cs"/>
              </a:rPr>
              <a:t>Taiga would become tundra.</a:t>
            </a:r>
          </a:p>
          <a:p>
            <a:pPr marL="742950" indent="-742950" eaLnBrk="1" fontAlgn="auto" hangingPunct="1">
              <a:spcAft>
                <a:spcPts val="0"/>
              </a:spcAft>
              <a:buFont typeface="+mj-lt"/>
              <a:buAutoNum type="alphaUcPeriod"/>
              <a:defRPr/>
            </a:pPr>
            <a:r>
              <a:rPr lang="en-US" b="1" dirty="0" smtClean="0">
                <a:solidFill>
                  <a:srgbClr val="FF0000"/>
                </a:solidFill>
                <a:ea typeface="+mn-ea"/>
                <a:cs typeface="+mn-cs"/>
              </a:rPr>
              <a:t>Taiga would become temperate deciduous forest.</a:t>
            </a:r>
          </a:p>
          <a:p>
            <a:pPr marL="742950" indent="-742950" eaLnBrk="1" fontAlgn="auto" hangingPunct="1">
              <a:spcAft>
                <a:spcPts val="0"/>
              </a:spcAft>
              <a:buFont typeface="+mj-lt"/>
              <a:buAutoNum type="alphaUcPeriod"/>
              <a:defRPr/>
            </a:pPr>
            <a:r>
              <a:rPr lang="en-US" dirty="0" smtClean="0">
                <a:ea typeface="+mn-ea"/>
                <a:cs typeface="+mn-cs"/>
              </a:rPr>
              <a:t>Taiga would become tropical grassland.</a:t>
            </a:r>
            <a:endParaRPr lang="en-US" dirty="0">
              <a:ea typeface="+mn-ea"/>
              <a:cs typeface="+mn-cs"/>
            </a:endParaRPr>
          </a:p>
        </p:txBody>
      </p:sp>
      <p:pic>
        <p:nvPicPr>
          <p:cNvPr id="22531" name="Picture 2"/>
          <p:cNvPicPr>
            <a:picLocks noChangeAspect="1" noChangeArrowheads="1"/>
          </p:cNvPicPr>
          <p:nvPr/>
        </p:nvPicPr>
        <p:blipFill>
          <a:blip r:embed="rId3"/>
          <a:srcRect/>
          <a:stretch>
            <a:fillRect/>
          </a:stretch>
        </p:blipFill>
        <p:spPr bwMode="auto">
          <a:xfrm>
            <a:off x="28575" y="1687513"/>
            <a:ext cx="4994275" cy="5029200"/>
          </a:xfrm>
          <a:prstGeom prst="rect">
            <a:avLst/>
          </a:prstGeom>
          <a:noFill/>
          <a:ln w="9525">
            <a:noFill/>
            <a:miter lim="800000"/>
            <a:headEnd/>
            <a:tailEnd/>
          </a:ln>
        </p:spPr>
      </p:pic>
      <p:sp>
        <p:nvSpPr>
          <p:cNvPr id="22532" name="Title 1"/>
          <p:cNvSpPr>
            <a:spLocks noGrp="1"/>
          </p:cNvSpPr>
          <p:nvPr>
            <p:ph type="title"/>
          </p:nvPr>
        </p:nvSpPr>
        <p:spPr>
          <a:xfrm>
            <a:off x="304800" y="76200"/>
            <a:ext cx="8534400" cy="1447800"/>
          </a:xfrm>
          <a:ln w="9525">
            <a:noFill/>
          </a:ln>
        </p:spPr>
        <p:txBody>
          <a:bodyPr/>
          <a:lstStyle/>
          <a:p>
            <a:pPr algn="l" eaLnBrk="1" hangingPunct="1"/>
            <a:r>
              <a:rPr lang="en-US" sz="4000"/>
              <a:t>How would a taiga biome (   ) change if average temperatures increased 5°C?</a:t>
            </a:r>
          </a:p>
        </p:txBody>
      </p:sp>
      <p:sp>
        <p:nvSpPr>
          <p:cNvPr id="5" name="5-Point Star 4"/>
          <p:cNvSpPr/>
          <p:nvPr/>
        </p:nvSpPr>
        <p:spPr>
          <a:xfrm>
            <a:off x="2133600" y="4583113"/>
            <a:ext cx="381000" cy="3810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Point Star 5"/>
          <p:cNvSpPr/>
          <p:nvPr/>
        </p:nvSpPr>
        <p:spPr>
          <a:xfrm>
            <a:off x="5867400" y="304800"/>
            <a:ext cx="381000" cy="3810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0" descr="click2305.jpg"/>
          <p:cNvPicPr>
            <a:picLocks noChangeAspect="1"/>
          </p:cNvPicPr>
          <p:nvPr/>
        </p:nvPicPr>
        <p:blipFill>
          <a:blip r:embed="rId3"/>
          <a:srcRect/>
          <a:stretch>
            <a:fillRect/>
          </a:stretch>
        </p:blipFill>
        <p:spPr bwMode="auto">
          <a:xfrm>
            <a:off x="1011238" y="3154363"/>
            <a:ext cx="4049712" cy="3570287"/>
          </a:xfrm>
          <a:prstGeom prst="rect">
            <a:avLst/>
          </a:prstGeom>
          <a:noFill/>
          <a:ln w="9525">
            <a:noFill/>
            <a:miter lim="800000"/>
            <a:headEnd/>
            <a:tailEnd/>
          </a:ln>
        </p:spPr>
      </p:pic>
      <p:sp>
        <p:nvSpPr>
          <p:cNvPr id="24579" name="Title 1"/>
          <p:cNvSpPr>
            <a:spLocks noGrp="1"/>
          </p:cNvSpPr>
          <p:nvPr>
            <p:ph type="title"/>
          </p:nvPr>
        </p:nvSpPr>
        <p:spPr>
          <a:xfrm>
            <a:off x="152400" y="122238"/>
            <a:ext cx="8839200" cy="2849562"/>
          </a:xfrm>
          <a:ln w="9525">
            <a:noFill/>
          </a:ln>
        </p:spPr>
        <p:txBody>
          <a:bodyPr/>
          <a:lstStyle/>
          <a:p>
            <a:pPr algn="l" eaLnBrk="1" hangingPunct="1"/>
            <a:r>
              <a:rPr lang="en-US"/>
              <a:t>You are starting a new sugar farm to produce maple syrup. Where would be probably the most productive location over the next 100 years?</a:t>
            </a:r>
          </a:p>
        </p:txBody>
      </p:sp>
      <p:sp>
        <p:nvSpPr>
          <p:cNvPr id="5" name="Content Placeholder 4"/>
          <p:cNvSpPr>
            <a:spLocks noGrp="1"/>
          </p:cNvSpPr>
          <p:nvPr>
            <p:ph idx="1"/>
          </p:nvPr>
        </p:nvSpPr>
        <p:spPr>
          <a:xfrm>
            <a:off x="5500688" y="3124200"/>
            <a:ext cx="762000" cy="609600"/>
          </a:xfrm>
        </p:spPr>
        <p:txBody>
          <a:bodyPr rtlCol="0">
            <a:normAutofit lnSpcReduction="10000"/>
          </a:bodyPr>
          <a:lstStyle/>
          <a:p>
            <a:pPr algn="ctr" eaLnBrk="1" fontAlgn="auto" hangingPunct="1">
              <a:spcAft>
                <a:spcPts val="0"/>
              </a:spcAft>
              <a:buFont typeface="+mj-lt"/>
              <a:buNone/>
              <a:defRPr/>
            </a:pPr>
            <a:r>
              <a:rPr lang="en-US" b="1" dirty="0" smtClean="0">
                <a:solidFill>
                  <a:srgbClr val="FF0000"/>
                </a:solidFill>
                <a:ea typeface="+mn-ea"/>
                <a:cs typeface="+mn-cs"/>
              </a:rPr>
              <a:t>A</a:t>
            </a:r>
            <a:endParaRPr lang="en-US" b="1" dirty="0">
              <a:solidFill>
                <a:srgbClr val="FF0000"/>
              </a:solidFill>
              <a:ea typeface="+mn-ea"/>
              <a:cs typeface="+mn-cs"/>
            </a:endParaRPr>
          </a:p>
        </p:txBody>
      </p:sp>
      <p:sp>
        <p:nvSpPr>
          <p:cNvPr id="24581" name="TextBox 5"/>
          <p:cNvSpPr txBox="1">
            <a:spLocks noChangeArrowheads="1"/>
          </p:cNvSpPr>
          <p:nvPr/>
        </p:nvSpPr>
        <p:spPr bwMode="auto">
          <a:xfrm>
            <a:off x="1211263" y="3836988"/>
            <a:ext cx="1219200" cy="461962"/>
          </a:xfrm>
          <a:prstGeom prst="rect">
            <a:avLst/>
          </a:prstGeom>
          <a:noFill/>
          <a:ln w="9525">
            <a:noFill/>
            <a:miter lim="800000"/>
            <a:headEnd/>
            <a:tailEnd/>
          </a:ln>
        </p:spPr>
        <p:txBody>
          <a:bodyPr>
            <a:prstTxWarp prst="textNoShape">
              <a:avLst/>
            </a:prstTxWarp>
            <a:spAutoFit/>
          </a:bodyPr>
          <a:lstStyle/>
          <a:p>
            <a:pPr algn="ctr"/>
            <a:r>
              <a:rPr lang="en-US" sz="2400">
                <a:latin typeface="Calibri" charset="0"/>
              </a:rPr>
              <a:t>Canada</a:t>
            </a:r>
          </a:p>
        </p:txBody>
      </p:sp>
      <p:sp>
        <p:nvSpPr>
          <p:cNvPr id="24582" name="TextBox 6"/>
          <p:cNvSpPr txBox="1">
            <a:spLocks noChangeArrowheads="1"/>
          </p:cNvSpPr>
          <p:nvPr/>
        </p:nvSpPr>
        <p:spPr bwMode="auto">
          <a:xfrm>
            <a:off x="1211263" y="6140450"/>
            <a:ext cx="1219200" cy="461963"/>
          </a:xfrm>
          <a:prstGeom prst="rect">
            <a:avLst/>
          </a:prstGeom>
          <a:noFill/>
          <a:ln w="9525">
            <a:noFill/>
            <a:miter lim="800000"/>
            <a:headEnd/>
            <a:tailEnd/>
          </a:ln>
        </p:spPr>
        <p:txBody>
          <a:bodyPr>
            <a:prstTxWarp prst="textNoShape">
              <a:avLst/>
            </a:prstTxWarp>
            <a:spAutoFit/>
          </a:bodyPr>
          <a:lstStyle/>
          <a:p>
            <a:pPr algn="ctr"/>
            <a:r>
              <a:rPr lang="en-US" sz="2400">
                <a:latin typeface="Calibri" charset="0"/>
              </a:rPr>
              <a:t>USA</a:t>
            </a:r>
          </a:p>
        </p:txBody>
      </p:sp>
      <p:sp>
        <p:nvSpPr>
          <p:cNvPr id="8" name="5-Point Star 7"/>
          <p:cNvSpPr/>
          <p:nvPr/>
        </p:nvSpPr>
        <p:spPr>
          <a:xfrm>
            <a:off x="3652838" y="4021138"/>
            <a:ext cx="381000" cy="381000"/>
          </a:xfrm>
          <a:prstGeom prst="star5">
            <a:avLst/>
          </a:prstGeom>
          <a:solidFill>
            <a:srgbClr val="FFFF00"/>
          </a:solidFill>
          <a:ln>
            <a:noFill/>
          </a:ln>
          <a:effectLst>
            <a:outerShdw blurRad="25400" dist="127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3366FF"/>
              </a:solidFill>
            </a:endParaRPr>
          </a:p>
        </p:txBody>
      </p:sp>
      <p:sp>
        <p:nvSpPr>
          <p:cNvPr id="9" name="5-Point Star 8"/>
          <p:cNvSpPr/>
          <p:nvPr/>
        </p:nvSpPr>
        <p:spPr>
          <a:xfrm>
            <a:off x="3151188" y="5462588"/>
            <a:ext cx="381000" cy="381000"/>
          </a:xfrm>
          <a:prstGeom prst="star5">
            <a:avLst/>
          </a:prstGeom>
          <a:solidFill>
            <a:srgbClr val="FFFF00"/>
          </a:solidFill>
          <a:ln>
            <a:noFill/>
          </a:ln>
          <a:effectLst>
            <a:outerShdw blurRad="25400" dist="127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3366FF"/>
              </a:solidFill>
            </a:endParaRPr>
          </a:p>
        </p:txBody>
      </p:sp>
      <p:sp>
        <p:nvSpPr>
          <p:cNvPr id="10" name="5-Point Star 9"/>
          <p:cNvSpPr/>
          <p:nvPr/>
        </p:nvSpPr>
        <p:spPr>
          <a:xfrm>
            <a:off x="2192338" y="5260975"/>
            <a:ext cx="381000" cy="381000"/>
          </a:xfrm>
          <a:prstGeom prst="star5">
            <a:avLst/>
          </a:prstGeom>
          <a:solidFill>
            <a:srgbClr val="FFFF00"/>
          </a:solidFill>
          <a:ln>
            <a:noFill/>
          </a:ln>
          <a:effectLst>
            <a:outerShdw blurRad="25400" dist="127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3366FF"/>
              </a:solidFill>
            </a:endParaRPr>
          </a:p>
        </p:txBody>
      </p:sp>
      <p:sp>
        <p:nvSpPr>
          <p:cNvPr id="11" name="5-Point Star 10"/>
          <p:cNvSpPr/>
          <p:nvPr/>
        </p:nvSpPr>
        <p:spPr>
          <a:xfrm>
            <a:off x="1444625" y="5551488"/>
            <a:ext cx="381000" cy="381000"/>
          </a:xfrm>
          <a:prstGeom prst="star5">
            <a:avLst/>
          </a:prstGeom>
          <a:solidFill>
            <a:srgbClr val="FFFF00"/>
          </a:solidFill>
          <a:ln>
            <a:noFill/>
          </a:ln>
          <a:effectLst>
            <a:outerShdw blurRad="25400" dist="127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3366FF"/>
              </a:solidFill>
            </a:endParaRPr>
          </a:p>
        </p:txBody>
      </p:sp>
      <p:cxnSp>
        <p:nvCxnSpPr>
          <p:cNvPr id="13" name="Straight Arrow Connector 12"/>
          <p:cNvCxnSpPr>
            <a:stCxn id="5" idx="1"/>
            <a:endCxn id="8" idx="4"/>
          </p:cNvCxnSpPr>
          <p:nvPr/>
        </p:nvCxnSpPr>
        <p:spPr>
          <a:xfrm rot="10800000" flipV="1">
            <a:off x="4033838" y="3429000"/>
            <a:ext cx="1466850" cy="7381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ontent Placeholder 4"/>
          <p:cNvSpPr txBox="1">
            <a:spLocks/>
          </p:cNvSpPr>
          <p:nvPr/>
        </p:nvSpPr>
        <p:spPr>
          <a:xfrm>
            <a:off x="5500688" y="4038600"/>
            <a:ext cx="762000" cy="609600"/>
          </a:xfrm>
          <a:prstGeom prst="rect">
            <a:avLst/>
          </a:prstGeom>
          <a:ln>
            <a:noFill/>
          </a:ln>
        </p:spPr>
        <p:txBody>
          <a:bodyPr>
            <a:normAutofit lnSpcReduction="10000"/>
          </a:bodyPr>
          <a:lstStyle/>
          <a:p>
            <a:pPr marL="514350" indent="-514350" algn="ctr" fontAlgn="auto">
              <a:spcBef>
                <a:spcPct val="20000"/>
              </a:spcBef>
              <a:spcAft>
                <a:spcPts val="0"/>
              </a:spcAft>
              <a:buFont typeface="+mj-lt"/>
              <a:buNone/>
              <a:defRPr/>
            </a:pPr>
            <a:r>
              <a:rPr lang="en-US" sz="3600" dirty="0">
                <a:latin typeface="+mn-lt"/>
                <a:ea typeface="+mn-ea"/>
                <a:cs typeface="+mn-cs"/>
              </a:rPr>
              <a:t>B</a:t>
            </a:r>
          </a:p>
        </p:txBody>
      </p:sp>
      <p:cxnSp>
        <p:nvCxnSpPr>
          <p:cNvPr id="15" name="Straight Arrow Connector 14"/>
          <p:cNvCxnSpPr>
            <a:stCxn id="14" idx="1"/>
            <a:endCxn id="10" idx="4"/>
          </p:cNvCxnSpPr>
          <p:nvPr/>
        </p:nvCxnSpPr>
        <p:spPr>
          <a:xfrm rot="10800000" flipV="1">
            <a:off x="2573338" y="4343400"/>
            <a:ext cx="2927350" cy="1063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ontent Placeholder 4"/>
          <p:cNvSpPr txBox="1">
            <a:spLocks/>
          </p:cNvSpPr>
          <p:nvPr/>
        </p:nvSpPr>
        <p:spPr>
          <a:xfrm>
            <a:off x="5500688" y="4953000"/>
            <a:ext cx="762000" cy="609600"/>
          </a:xfrm>
          <a:prstGeom prst="rect">
            <a:avLst/>
          </a:prstGeom>
          <a:ln>
            <a:noFill/>
          </a:ln>
        </p:spPr>
        <p:txBody>
          <a:bodyPr>
            <a:normAutofit lnSpcReduction="10000"/>
          </a:bodyPr>
          <a:lstStyle/>
          <a:p>
            <a:pPr marL="514350" indent="-514350" algn="ctr" fontAlgn="auto">
              <a:spcBef>
                <a:spcPct val="20000"/>
              </a:spcBef>
              <a:spcAft>
                <a:spcPts val="0"/>
              </a:spcAft>
              <a:buFont typeface="+mj-lt"/>
              <a:buNone/>
              <a:defRPr/>
            </a:pPr>
            <a:r>
              <a:rPr lang="en-US" sz="3600" dirty="0">
                <a:latin typeface="+mn-lt"/>
                <a:ea typeface="+mn-ea"/>
                <a:cs typeface="+mn-cs"/>
              </a:rPr>
              <a:t>C</a:t>
            </a:r>
          </a:p>
        </p:txBody>
      </p:sp>
      <p:cxnSp>
        <p:nvCxnSpPr>
          <p:cNvPr id="20" name="Straight Arrow Connector 19"/>
          <p:cNvCxnSpPr>
            <a:stCxn id="19" idx="1"/>
            <a:endCxn id="9" idx="4"/>
          </p:cNvCxnSpPr>
          <p:nvPr/>
        </p:nvCxnSpPr>
        <p:spPr>
          <a:xfrm rot="10800000" flipV="1">
            <a:off x="3532188" y="5257800"/>
            <a:ext cx="1968500" cy="3508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Content Placeholder 4"/>
          <p:cNvSpPr txBox="1">
            <a:spLocks/>
          </p:cNvSpPr>
          <p:nvPr/>
        </p:nvSpPr>
        <p:spPr>
          <a:xfrm>
            <a:off x="5500688" y="5867400"/>
            <a:ext cx="762000" cy="609600"/>
          </a:xfrm>
          <a:prstGeom prst="rect">
            <a:avLst/>
          </a:prstGeom>
          <a:ln>
            <a:noFill/>
          </a:ln>
        </p:spPr>
        <p:txBody>
          <a:bodyPr>
            <a:normAutofit lnSpcReduction="10000"/>
          </a:bodyPr>
          <a:lstStyle/>
          <a:p>
            <a:pPr marL="514350" indent="-514350" algn="ctr" fontAlgn="auto">
              <a:spcBef>
                <a:spcPct val="20000"/>
              </a:spcBef>
              <a:spcAft>
                <a:spcPts val="0"/>
              </a:spcAft>
              <a:buFont typeface="+mj-lt"/>
              <a:buNone/>
              <a:defRPr/>
            </a:pPr>
            <a:r>
              <a:rPr lang="en-US" sz="3600" dirty="0">
                <a:latin typeface="+mn-lt"/>
                <a:ea typeface="+mn-ea"/>
                <a:cs typeface="+mn-cs"/>
              </a:rPr>
              <a:t>D</a:t>
            </a:r>
          </a:p>
        </p:txBody>
      </p:sp>
      <p:cxnSp>
        <p:nvCxnSpPr>
          <p:cNvPr id="25" name="Straight Arrow Connector 24"/>
          <p:cNvCxnSpPr>
            <a:stCxn id="24" idx="1"/>
          </p:cNvCxnSpPr>
          <p:nvPr/>
        </p:nvCxnSpPr>
        <p:spPr>
          <a:xfrm rot="10800000">
            <a:off x="1843088" y="5799138"/>
            <a:ext cx="3657600" cy="3730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95300" y="4495800"/>
            <a:ext cx="0" cy="91440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595" name="TextBox 35"/>
          <p:cNvSpPr txBox="1">
            <a:spLocks noChangeArrowheads="1"/>
          </p:cNvSpPr>
          <p:nvPr/>
        </p:nvSpPr>
        <p:spPr bwMode="auto">
          <a:xfrm>
            <a:off x="0" y="4110038"/>
            <a:ext cx="990600" cy="461962"/>
          </a:xfrm>
          <a:prstGeom prst="rect">
            <a:avLst/>
          </a:prstGeom>
          <a:noFill/>
          <a:ln w="9525">
            <a:noFill/>
            <a:miter lim="800000"/>
            <a:headEnd/>
            <a:tailEnd/>
          </a:ln>
        </p:spPr>
        <p:txBody>
          <a:bodyPr>
            <a:prstTxWarp prst="textNoShape">
              <a:avLst/>
            </a:prstTxWarp>
            <a:spAutoFit/>
          </a:bodyPr>
          <a:lstStyle/>
          <a:p>
            <a:pPr algn="ctr"/>
            <a:r>
              <a:rPr lang="en-US" sz="2400">
                <a:latin typeface="Calibri" charset="0"/>
              </a:rPr>
              <a:t>North</a:t>
            </a:r>
          </a:p>
        </p:txBody>
      </p:sp>
      <p:sp>
        <p:nvSpPr>
          <p:cNvPr id="24596" name="TextBox 36"/>
          <p:cNvSpPr txBox="1">
            <a:spLocks noChangeArrowheads="1"/>
          </p:cNvSpPr>
          <p:nvPr/>
        </p:nvSpPr>
        <p:spPr bwMode="auto">
          <a:xfrm>
            <a:off x="0" y="5334000"/>
            <a:ext cx="990600" cy="461963"/>
          </a:xfrm>
          <a:prstGeom prst="rect">
            <a:avLst/>
          </a:prstGeom>
          <a:noFill/>
          <a:ln w="9525">
            <a:noFill/>
            <a:miter lim="800000"/>
            <a:headEnd/>
            <a:tailEnd/>
          </a:ln>
        </p:spPr>
        <p:txBody>
          <a:bodyPr>
            <a:prstTxWarp prst="textNoShape">
              <a:avLst/>
            </a:prstTxWarp>
            <a:spAutoFit/>
          </a:bodyPr>
          <a:lstStyle/>
          <a:p>
            <a:pPr algn="ctr"/>
            <a:r>
              <a:rPr lang="en-US" sz="2400">
                <a:latin typeface="Calibri" charset="0"/>
              </a:rPr>
              <a:t>South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a:noFill/>
          </a:ln>
        </p:spPr>
        <p:txBody>
          <a:bodyPr rtlCol="0">
            <a:normAutofit fontScale="90000"/>
          </a:bodyPr>
          <a:lstStyle/>
          <a:p>
            <a:pPr algn="l" eaLnBrk="1" fontAlgn="auto" hangingPunct="1">
              <a:spcAft>
                <a:spcPts val="0"/>
              </a:spcAft>
              <a:defRPr/>
            </a:pPr>
            <a:r>
              <a:rPr lang="en-US" dirty="0" smtClean="0">
                <a:ea typeface="+mj-ea"/>
                <a:cs typeface="+mj-cs"/>
              </a:rPr>
              <a:t>Which of these contribute to the greenhouse effect?</a:t>
            </a:r>
            <a:endParaRPr lang="en-US" dirty="0">
              <a:ea typeface="+mj-ea"/>
              <a:cs typeface="+mj-cs"/>
            </a:endParaRPr>
          </a:p>
        </p:txBody>
      </p:sp>
      <p:sp>
        <p:nvSpPr>
          <p:cNvPr id="26627" name="Content Placeholder 2"/>
          <p:cNvSpPr>
            <a:spLocks noGrp="1"/>
          </p:cNvSpPr>
          <p:nvPr>
            <p:ph idx="1"/>
          </p:nvPr>
        </p:nvSpPr>
        <p:spPr>
          <a:xfrm>
            <a:off x="457200" y="1828800"/>
            <a:ext cx="8229600" cy="4297363"/>
          </a:xfrm>
        </p:spPr>
        <p:txBody>
          <a:bodyPr/>
          <a:lstStyle/>
          <a:p>
            <a:pPr marL="742950" indent="-742950" eaLnBrk="1" hangingPunct="1">
              <a:spcAft>
                <a:spcPts val="1200"/>
              </a:spcAft>
              <a:buFont typeface="Calibri" charset="0"/>
              <a:buAutoNum type="alphaUcPeriod"/>
            </a:pPr>
            <a:r>
              <a:rPr lang="en-US"/>
              <a:t>carbon dioxide</a:t>
            </a:r>
          </a:p>
          <a:p>
            <a:pPr marL="742950" indent="-742950" eaLnBrk="1" hangingPunct="1">
              <a:spcAft>
                <a:spcPts val="1200"/>
              </a:spcAft>
              <a:buFont typeface="Calibri" charset="0"/>
              <a:buAutoNum type="alphaUcPeriod"/>
            </a:pPr>
            <a:r>
              <a:rPr lang="en-US"/>
              <a:t>water vapor</a:t>
            </a:r>
          </a:p>
          <a:p>
            <a:pPr marL="742950" indent="-742950" eaLnBrk="1" hangingPunct="1">
              <a:spcAft>
                <a:spcPts val="1200"/>
              </a:spcAft>
              <a:buFont typeface="Calibri" charset="0"/>
              <a:buAutoNum type="alphaUcPeriod"/>
            </a:pPr>
            <a:r>
              <a:rPr lang="en-US"/>
              <a:t>methane</a:t>
            </a:r>
          </a:p>
          <a:p>
            <a:pPr marL="742950" indent="-742950" eaLnBrk="1" hangingPunct="1">
              <a:spcAft>
                <a:spcPts val="1200"/>
              </a:spcAft>
              <a:buFont typeface="Calibri" charset="0"/>
              <a:buAutoNum type="alphaUcPeriod"/>
            </a:pPr>
            <a:r>
              <a:rPr lang="en-US" b="1">
                <a:solidFill>
                  <a:srgbClr val="FF0000"/>
                </a:solidFill>
              </a:rPr>
              <a:t>All of these contribute to the greenhouse effect.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a:ln>
            <a:noFill/>
          </a:ln>
        </p:spPr>
        <p:txBody>
          <a:bodyPr rtlCol="0">
            <a:normAutofit fontScale="90000"/>
          </a:bodyPr>
          <a:lstStyle/>
          <a:p>
            <a:pPr algn="l" eaLnBrk="1" fontAlgn="auto" hangingPunct="1">
              <a:spcAft>
                <a:spcPts val="0"/>
              </a:spcAft>
              <a:defRPr/>
            </a:pPr>
            <a:r>
              <a:rPr lang="en-US" dirty="0" smtClean="0">
                <a:ea typeface="+mj-ea"/>
                <a:cs typeface="+mj-cs"/>
              </a:rPr>
              <a:t>TRUE or FALSE? </a:t>
            </a:r>
            <a:r>
              <a:rPr lang="en-US" b="1" dirty="0" smtClean="0">
                <a:ea typeface="+mj-ea"/>
                <a:cs typeface="+mj-cs"/>
              </a:rPr>
              <a:t/>
            </a:r>
            <a:br>
              <a:rPr lang="en-US" b="1" dirty="0" smtClean="0">
                <a:ea typeface="+mj-ea"/>
                <a:cs typeface="+mj-cs"/>
              </a:rPr>
            </a:br>
            <a:r>
              <a:rPr lang="en-US" dirty="0" smtClean="0">
                <a:ea typeface="+mj-ea"/>
                <a:cs typeface="+mj-cs"/>
              </a:rPr>
              <a:t>The greenhouse effect is an unnatural effect caused only by human actions.</a:t>
            </a:r>
            <a:endParaRPr lang="en-US" dirty="0">
              <a:ea typeface="+mj-ea"/>
              <a:cs typeface="+mj-cs"/>
            </a:endParaRPr>
          </a:p>
        </p:txBody>
      </p:sp>
      <p:sp>
        <p:nvSpPr>
          <p:cNvPr id="28675" name="Content Placeholder 2"/>
          <p:cNvSpPr>
            <a:spLocks noGrp="1"/>
          </p:cNvSpPr>
          <p:nvPr>
            <p:ph idx="1"/>
          </p:nvPr>
        </p:nvSpPr>
        <p:spPr>
          <a:xfrm>
            <a:off x="457200" y="2667000"/>
            <a:ext cx="8229600" cy="3001963"/>
          </a:xfrm>
        </p:spPr>
        <p:txBody>
          <a:bodyPr/>
          <a:lstStyle/>
          <a:p>
            <a:pPr marL="742950" indent="-742950" eaLnBrk="1" hangingPunct="1">
              <a:lnSpc>
                <a:spcPct val="110000"/>
              </a:lnSpc>
              <a:spcAft>
                <a:spcPts val="1200"/>
              </a:spcAft>
              <a:buFont typeface="Calibri" charset="0"/>
              <a:buAutoNum type="alphaUcPeriod"/>
            </a:pPr>
            <a:r>
              <a:rPr lang="en-US"/>
              <a:t>TRUE</a:t>
            </a:r>
          </a:p>
          <a:p>
            <a:pPr marL="742950" indent="-742950" eaLnBrk="1" hangingPunct="1">
              <a:lnSpc>
                <a:spcPct val="110000"/>
              </a:lnSpc>
              <a:spcAft>
                <a:spcPts val="1200"/>
              </a:spcAft>
              <a:buFont typeface="Calibri" charset="0"/>
              <a:buAutoNum type="alphaUcPeriod"/>
            </a:pPr>
            <a:r>
              <a:rPr lang="en-US" b="1">
                <a:solidFill>
                  <a:srgbClr val="FF0000"/>
                </a:solidFill>
              </a:rPr>
              <a:t>FALSE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a:noFill/>
          </a:ln>
        </p:spPr>
        <p:txBody>
          <a:bodyPr rtlCol="0">
            <a:normAutofit fontScale="90000"/>
          </a:bodyPr>
          <a:lstStyle/>
          <a:p>
            <a:pPr algn="l" eaLnBrk="1" fontAlgn="auto" hangingPunct="1">
              <a:spcAft>
                <a:spcPts val="0"/>
              </a:spcAft>
              <a:defRPr/>
            </a:pPr>
            <a:r>
              <a:rPr lang="en-US" dirty="0" smtClean="0">
                <a:ea typeface="+mj-ea"/>
                <a:cs typeface="+mj-cs"/>
              </a:rPr>
              <a:t>How does the greenhouse effect warm temperatures on Earth?</a:t>
            </a:r>
            <a:endParaRPr lang="en-US" dirty="0">
              <a:ea typeface="+mj-ea"/>
              <a:cs typeface="+mj-cs"/>
            </a:endParaRPr>
          </a:p>
        </p:txBody>
      </p:sp>
      <p:sp>
        <p:nvSpPr>
          <p:cNvPr id="30723" name="Content Placeholder 2"/>
          <p:cNvSpPr>
            <a:spLocks noGrp="1"/>
          </p:cNvSpPr>
          <p:nvPr>
            <p:ph idx="1"/>
          </p:nvPr>
        </p:nvSpPr>
        <p:spPr>
          <a:xfrm>
            <a:off x="457200" y="1905000"/>
            <a:ext cx="8229600" cy="4724400"/>
          </a:xfrm>
        </p:spPr>
        <p:txBody>
          <a:bodyPr/>
          <a:lstStyle/>
          <a:p>
            <a:pPr marL="742950" indent="-742950" eaLnBrk="1" hangingPunct="1">
              <a:buFont typeface="Calibri" charset="0"/>
              <a:buAutoNum type="alphaUcPeriod"/>
            </a:pPr>
            <a:r>
              <a:rPr lang="en-US"/>
              <a:t>Energy from the Sun enters Earth’s atmosphere and heats the surface.</a:t>
            </a:r>
          </a:p>
          <a:p>
            <a:pPr marL="742950" indent="-742950" eaLnBrk="1" hangingPunct="1">
              <a:buFont typeface="Calibri" charset="0"/>
              <a:buAutoNum type="alphaUcPeriod"/>
            </a:pPr>
            <a:r>
              <a:rPr lang="en-US"/>
              <a:t>Some of the energy is reflected off the surface and leaves Earth’s atmosphere.</a:t>
            </a:r>
          </a:p>
          <a:p>
            <a:pPr marL="742950" indent="-742950" eaLnBrk="1" hangingPunct="1">
              <a:buFont typeface="Calibri" charset="0"/>
              <a:buAutoNum type="alphaUcPeriod"/>
            </a:pPr>
            <a:r>
              <a:rPr lang="en-US" b="1">
                <a:solidFill>
                  <a:srgbClr val="FF0000"/>
                </a:solidFill>
              </a:rPr>
              <a:t>Gases absorb some of the energy and keep it in the atmosphere.</a:t>
            </a:r>
          </a:p>
          <a:p>
            <a:pPr marL="742950" indent="-742950" eaLnBrk="1" hangingPunct="1">
              <a:buFont typeface="Calibri" charset="0"/>
              <a:buAutoNum type="alphaUcPeriod"/>
            </a:pPr>
            <a:r>
              <a:rPr lang="en-US"/>
              <a:t>All of the above.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1477962"/>
          </a:xfrm>
          <a:ln w="9525">
            <a:noFill/>
          </a:ln>
        </p:spPr>
        <p:txBody>
          <a:bodyPr/>
          <a:lstStyle/>
          <a:p>
            <a:pPr algn="l" eaLnBrk="1" hangingPunct="1"/>
            <a:r>
              <a:rPr lang="en-US"/>
              <a:t>Which of these does NOT contain carbon?</a:t>
            </a:r>
          </a:p>
        </p:txBody>
      </p:sp>
      <p:sp>
        <p:nvSpPr>
          <p:cNvPr id="32771" name="Content Placeholder 2"/>
          <p:cNvSpPr>
            <a:spLocks noGrp="1"/>
          </p:cNvSpPr>
          <p:nvPr>
            <p:ph idx="1"/>
          </p:nvPr>
        </p:nvSpPr>
        <p:spPr>
          <a:xfrm>
            <a:off x="457200" y="2286000"/>
            <a:ext cx="3810000" cy="3840163"/>
          </a:xfrm>
        </p:spPr>
        <p:txBody>
          <a:bodyPr/>
          <a:lstStyle/>
          <a:p>
            <a:pPr marL="742950" indent="-742950" eaLnBrk="1" hangingPunct="1">
              <a:buFont typeface="Calibri" charset="0"/>
              <a:buAutoNum type="alphaUcPeriod"/>
            </a:pPr>
            <a:r>
              <a:rPr lang="en-US" b="1">
                <a:solidFill>
                  <a:srgbClr val="FF0000"/>
                </a:solidFill>
              </a:rPr>
              <a:t>pure water</a:t>
            </a:r>
          </a:p>
          <a:p>
            <a:pPr marL="742950" indent="-742950" eaLnBrk="1" hangingPunct="1">
              <a:buFont typeface="Calibri" charset="0"/>
              <a:buAutoNum type="alphaUcPeriod"/>
            </a:pPr>
            <a:r>
              <a:rPr lang="en-US"/>
              <a:t>humans</a:t>
            </a:r>
          </a:p>
          <a:p>
            <a:pPr marL="742950" indent="-742950" eaLnBrk="1" hangingPunct="1">
              <a:buFont typeface="Calibri" charset="0"/>
              <a:buAutoNum type="alphaUcPeriod"/>
            </a:pPr>
            <a:r>
              <a:rPr lang="en-US"/>
              <a:t>air</a:t>
            </a:r>
          </a:p>
          <a:p>
            <a:pPr marL="742950" indent="-742950" eaLnBrk="1" hangingPunct="1">
              <a:buFont typeface="Calibri" charset="0"/>
              <a:buAutoNum type="alphaUcPeriod"/>
            </a:pPr>
            <a:r>
              <a:rPr lang="en-US"/>
              <a:t>plants</a:t>
            </a:r>
          </a:p>
        </p:txBody>
      </p:sp>
      <p:sp>
        <p:nvSpPr>
          <p:cNvPr id="11" name="Rounded Rectangle 10"/>
          <p:cNvSpPr/>
          <p:nvPr/>
        </p:nvSpPr>
        <p:spPr>
          <a:xfrm>
            <a:off x="457200" y="2209800"/>
            <a:ext cx="3962400" cy="16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ounded Rectangle 11"/>
          <p:cNvSpPr/>
          <p:nvPr/>
        </p:nvSpPr>
        <p:spPr>
          <a:xfrm>
            <a:off x="457200" y="4038600"/>
            <a:ext cx="3962400" cy="16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ounded Rectangle 12"/>
          <p:cNvSpPr/>
          <p:nvPr/>
        </p:nvSpPr>
        <p:spPr>
          <a:xfrm>
            <a:off x="5029200" y="2209800"/>
            <a:ext cx="3962400" cy="16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ounded Rectangle 13"/>
          <p:cNvSpPr/>
          <p:nvPr/>
        </p:nvSpPr>
        <p:spPr>
          <a:xfrm>
            <a:off x="5029200" y="4038600"/>
            <a:ext cx="3962400" cy="16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4780</TotalTime>
  <Words>994</Words>
  <Application>Microsoft Office PowerPoint</Application>
  <PresentationFormat>On-screen Show (4:3)</PresentationFormat>
  <Paragraphs>120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Biology for a Changing World, 2e   Clicker Questions   Chapter 23  </vt:lpstr>
      <vt:lpstr>Which description best describes all of the elements of an ecosystem?</vt:lpstr>
      <vt:lpstr>How are ecosystems being affected by climate change?</vt:lpstr>
      <vt:lpstr>How would a taiga biome (   ) change if average temperatures increased 5°C?</vt:lpstr>
      <vt:lpstr>You are starting a new sugar farm to produce maple syrup. Where would be probably the most productive location over the next 100 years?</vt:lpstr>
      <vt:lpstr>Which of these contribute to the greenhouse effect?</vt:lpstr>
      <vt:lpstr>TRUE or FALSE?  The greenhouse effect is an unnatural effect caused only by human actions.</vt:lpstr>
      <vt:lpstr>How does the greenhouse effect warm temperatures on Earth?</vt:lpstr>
      <vt:lpstr>Which of these does NOT contain carbon?</vt:lpstr>
      <vt:lpstr>How quickly does carbon move through the carbon cycle?</vt:lpstr>
      <vt:lpstr>If all greenhouse gas emissions stopped today, what would happen to Earth’s climate?</vt:lpstr>
      <vt:lpstr>What is a major difference between how molecules of nitrogen and phosphorus cycle?</vt:lpstr>
      <vt:lpstr>Why would scientists want to collect data on atmospheric carbon dioxide levels?</vt:lpstr>
      <vt:lpstr>Where do scientists get data on the levels of atmospheric CO2?</vt:lpstr>
      <vt:lpstr>Why is it useful to understand climate change?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EHobson</dc:creator>
  <cp:lastModifiedBy>hbadmin</cp:lastModifiedBy>
  <cp:revision>188</cp:revision>
  <dcterms:created xsi:type="dcterms:W3CDTF">2014-04-28T17:50:20Z</dcterms:created>
  <dcterms:modified xsi:type="dcterms:W3CDTF">2014-04-28T22:20:35Z</dcterms:modified>
</cp:coreProperties>
</file>