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19" r:id="rId2"/>
    <p:sldId id="507" r:id="rId3"/>
    <p:sldId id="508" r:id="rId4"/>
    <p:sldId id="509" r:id="rId5"/>
    <p:sldId id="510" r:id="rId6"/>
    <p:sldId id="511" r:id="rId7"/>
    <p:sldId id="512" r:id="rId8"/>
    <p:sldId id="514" r:id="rId9"/>
    <p:sldId id="513" r:id="rId10"/>
    <p:sldId id="515" r:id="rId11"/>
    <p:sldId id="516" r:id="rId12"/>
    <p:sldId id="517" r:id="rId13"/>
    <p:sldId id="51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man, Jodi" initials="I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52" autoAdjust="0"/>
  </p:normalViewPr>
  <p:slideViewPr>
    <p:cSldViewPr snapToGrid="0">
      <p:cViewPr>
        <p:scale>
          <a:sx n="66" d="100"/>
          <a:sy n="66" d="100"/>
        </p:scale>
        <p:origin x="-169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48" y="7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C10B85C-973B-47BB-A8A2-868779608F2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61B6A04-89E5-42CD-BBF5-0EEEE83D0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450C856-C6AD-4490-88C4-13A36202A58B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574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8962190-783C-4EB0-BDCB-84F3DD605519}" type="slidenum">
              <a:rPr lang="en-US" sz="1200">
                <a:latin typeface="Calibri" pitchFamily="34" charset="0"/>
              </a:rPr>
              <a:pPr algn="r"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C65D8AB-449A-497E-8F18-C1EF08CAFBAB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pages </a:t>
            </a:r>
            <a:r>
              <a:rPr lang="en-US" dirty="0" smtClean="0">
                <a:ea typeface="ＭＳ Ｐゴシック" pitchFamily="34" charset="-128"/>
              </a:rPr>
              <a:t>574 and </a:t>
            </a:r>
            <a:r>
              <a:rPr lang="en-US" dirty="0" smtClean="0">
                <a:ea typeface="ＭＳ Ｐゴシック" pitchFamily="34" charset="-128"/>
              </a:rPr>
              <a:t>575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BC8EF8E-D51B-416C-9E65-0CD13CCA8173}" type="slidenum">
              <a:rPr lang="en-US" sz="1200">
                <a:latin typeface="Calibri" pitchFamily="34" charset="0"/>
              </a:rPr>
              <a:pPr algn="r" eaLnBrk="1" hangingPunct="1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5A94CED-1A4F-48BA-B27E-8BE102998F6C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pages </a:t>
            </a:r>
            <a:r>
              <a:rPr lang="en-US" dirty="0" smtClean="0">
                <a:ea typeface="ＭＳ Ｐゴシック" pitchFamily="34" charset="-128"/>
              </a:rPr>
              <a:t>579 and </a:t>
            </a:r>
            <a:r>
              <a:rPr lang="en-US" dirty="0" smtClean="0">
                <a:ea typeface="ＭＳ Ｐゴシック" pitchFamily="34" charset="-128"/>
              </a:rPr>
              <a:t>581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D9DEB04-2971-4CBE-9982-149DECD84A99}" type="slidenum">
              <a:rPr lang="en-US" sz="1200">
                <a:latin typeface="Calibri" pitchFamily="34" charset="0"/>
              </a:rPr>
              <a:pPr algn="r"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A7FD24E-17C2-4C22-AE49-E7251484462C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page 582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6FBEE68-052E-40E6-98D9-8CA50652A3B8}" type="slidenum">
              <a:rPr lang="en-US" sz="1200">
                <a:latin typeface="Calibri" pitchFamily="34" charset="0"/>
              </a:rPr>
              <a:pPr algn="r" eaLnBrk="1" hangingPunct="1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617A85A-8104-4C0F-BEB0-3FEB09DD4715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570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309BF20-882B-4417-BCDF-3A64DBE23937}" type="slidenum">
              <a:rPr lang="en-US" sz="1200">
                <a:latin typeface="Calibri" pitchFamily="34" charset="0"/>
              </a:rPr>
              <a:pPr algn="r" eaLnBrk="1" hangingPunct="1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DBF074A-AA44-46BE-9690-7C8B4CC7850B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571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010B640-E5AD-462C-B44D-E9A8F9E02F01}" type="slidenum">
              <a:rPr lang="en-US" sz="1200">
                <a:latin typeface="Calibri" pitchFamily="34" charset="0"/>
              </a:rPr>
              <a:pPr algn="r" eaLnBrk="1" hangingPunct="1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BE46D3D-0264-4FB8-B04E-6E8C2FE0772B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A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pages </a:t>
            </a:r>
            <a:r>
              <a:rPr lang="en-US" dirty="0" smtClean="0">
                <a:ea typeface="ＭＳ Ｐゴシック" pitchFamily="34" charset="-128"/>
              </a:rPr>
              <a:t>571 to </a:t>
            </a:r>
            <a:r>
              <a:rPr lang="en-US" dirty="0" smtClean="0">
                <a:ea typeface="ＭＳ Ｐゴシック" pitchFamily="34" charset="-128"/>
              </a:rPr>
              <a:t>575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9CC1D58-BE14-4579-8889-AE70F42FAC44}" type="slidenum">
              <a:rPr lang="en-US" sz="1200">
                <a:latin typeface="Calibri" pitchFamily="34" charset="0"/>
              </a:rPr>
              <a:pPr algn="r" eaLnBrk="1" hangingPunct="1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C9FDA83-88C8-4C16-9C41-FE621C1008F6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572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D205B2B-92BA-4140-840F-90CC4754F61A}" type="slidenum">
              <a:rPr lang="en-US" sz="1200">
                <a:latin typeface="Calibri" pitchFamily="34" charset="0"/>
              </a:rPr>
              <a:pPr algn="r" eaLnBrk="1" hangingPunct="1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D4E8CF1-F181-4B4E-940E-3028E5F37749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572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F265682-4A95-4A52-99C4-8E103AD9E570}" type="slidenum">
              <a:rPr lang="en-US" sz="1200">
                <a:latin typeface="Calibri" pitchFamily="34" charset="0"/>
              </a:rPr>
              <a:pPr algn="r" eaLnBrk="1" hangingPunct="1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F2D01AC-C2BC-4C08-B38A-F242553F9B0F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572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1C89BBD-8CCA-4B6D-A8AE-4061E1C41D3A}" type="slidenum">
              <a:rPr lang="en-US" sz="1200">
                <a:latin typeface="Calibri" pitchFamily="34" charset="0"/>
              </a:rPr>
              <a:pPr algn="r" eaLnBrk="1" hangingPunct="1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E177FEB-5B4E-4F3F-B42E-51B4F8368632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573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7D7D025-AD6B-4112-8BA9-CB2AF0F3A9A4}" type="slidenum">
              <a:rPr lang="en-US" sz="1200">
                <a:latin typeface="Calibri" pitchFamily="34" charset="0"/>
              </a:rPr>
              <a:pPr algn="r" eaLnBrk="1" hangingPunct="1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B2CB9CD-3943-4AC3-8753-35FB284336B9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</a:t>
            </a:r>
            <a:r>
              <a:rPr lang="en-US" baseline="0" dirty="0" smtClean="0">
                <a:ea typeface="ＭＳ Ｐゴシック" pitchFamily="34" charset="-128"/>
              </a:rPr>
              <a:t> See </a:t>
            </a:r>
            <a:r>
              <a:rPr lang="en-US" dirty="0" smtClean="0">
                <a:ea typeface="ＭＳ Ｐゴシック" pitchFamily="34" charset="-128"/>
              </a:rPr>
              <a:t>page 573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351AD92-305E-46EF-8612-82F94180FF1D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D9CB-AE85-4EE7-A126-2AAAADF4499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8636-B859-4930-A022-6FDE1211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6D8A-178D-4946-91DE-52738F6AB7B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68A4-8668-45D0-BC9C-E6655918D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E808F-61F0-490F-AD16-1316D2007105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CD27-2241-4CF3-8F5E-89E91E978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5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B675-1C02-42A2-9F38-4A5017072E3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08ED-2B43-4688-AC3D-1CC57360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E12F-36B0-435A-802B-326AAD933B4D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5EB3-D5E7-4F44-9B02-C14573CFE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B3CD-FFE6-4EC8-B85C-C699C53B41A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85AE-3016-4DFD-84CD-5DE32210F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331A-82FC-4C4F-A0C0-917BAFC02C0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5CFB-BB27-4DA1-B8B0-5570B6284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6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FB93-6D54-459E-9266-B0288E7A34E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C3CD-1676-4D44-BB9A-1B9E1C5FC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867A-9A87-4441-A5AD-45A57A9903E1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742F1-B894-4AAF-84B9-CEBD544E5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6FD0-E56B-4ABD-9C28-A04A444D095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7899-13A8-42C9-835A-6C10004FE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ECF8-1943-4D1A-99A3-F61ACC4A71F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4883-6AA7-49C4-9156-6AFDC5689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81D2B36-2425-465C-8D58-CFC49C62BE98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42EB81-83CF-4ACE-82E4-739AB6D9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26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528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The small intestine is not damaged by the low pH of stomach acid because</a:t>
            </a:r>
          </a:p>
        </p:txBody>
      </p:sp>
      <p:sp>
        <p:nvSpPr>
          <p:cNvPr id="112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2588" y="2547938"/>
            <a:ext cx="849947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it has a thick protective mucus just like the stomach.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the acid is neutralized primarily by bile salts.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solidFill>
                  <a:srgbClr val="FF0000"/>
                </a:solidFill>
                <a:ea typeface="ＭＳ Ｐゴシック" pitchFamily="34" charset="-128"/>
              </a:rPr>
              <a:t>the acid is neutralized primarily by pancreatic juice.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stomach acid never enters the small intestine.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Bile salts are produced in the ______, stored in the _______, and released into the _______.</a:t>
            </a:r>
          </a:p>
        </p:txBody>
      </p:sp>
      <p:sp>
        <p:nvSpPr>
          <p:cNvPr id="1229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2588" y="2547938"/>
            <a:ext cx="849947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gall bladder; liver; small intestine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pancreas; spleen; large intestine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liver; gall bladder; stomach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pancreas; liver; stomach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liver; gall bladder; small intestine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How many people die when undergoing bariatric surgery?</a:t>
            </a:r>
          </a:p>
        </p:txBody>
      </p:sp>
      <p:sp>
        <p:nvSpPr>
          <p:cNvPr id="1331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2588" y="2547938"/>
            <a:ext cx="849947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There is no risk of death.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100,000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20,000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1,000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1 in 200</a:t>
            </a:r>
            <a:endParaRPr lang="en-US" smtClean="0"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An organism with an incomplete digestive tract ___________.</a:t>
            </a:r>
          </a:p>
        </p:txBody>
      </p:sp>
      <p:sp>
        <p:nvSpPr>
          <p:cNvPr id="1433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155825"/>
            <a:ext cx="8499475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has an esophagus, stomach, and small intestine, but no colon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has an esophagus, stomach, and colon, but no small intestine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has a distinct mouth and anus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solidFill>
                  <a:srgbClr val="FF0000"/>
                </a:solidFill>
                <a:ea typeface="ＭＳ Ｐゴシック" pitchFamily="34" charset="-128"/>
              </a:rPr>
              <a:t>has a single opening through which both food and waste pass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secretes enzymes to digest food externally</a:t>
            </a:r>
            <a:endParaRPr lang="en-US" sz="280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Bariatric surgery refers to</a:t>
            </a:r>
          </a:p>
        </p:txBody>
      </p:sp>
      <p:sp>
        <p:nvSpPr>
          <p:cNvPr id="30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897188"/>
            <a:ext cx="804862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adjustable gastric banding.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gastric bypass.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surgery used to treat obesity.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More than one of the above are correct.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Which of the following is NOT an accessory organ of the human digestive system?</a:t>
            </a:r>
          </a:p>
        </p:txBody>
      </p:sp>
      <p:sp>
        <p:nvSpPr>
          <p:cNvPr id="409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897188"/>
            <a:ext cx="804862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gall bladder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liver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salivary glands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spleen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pancreas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83185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latin typeface="+mn-lt"/>
                <a:ea typeface="+mj-ea"/>
              </a:rPr>
              <a:t>Place the following in the order in which food would pass through them: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1. Anus 	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2. Colon 	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3. Duodenum 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4. Rectum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</a:t>
            </a:r>
          </a:p>
        </p:txBody>
      </p:sp>
      <p:sp>
        <p:nvSpPr>
          <p:cNvPr id="512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11163" y="3402013"/>
            <a:ext cx="804862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3, 2, 4, 1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3, 2, 1, 4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2, 3, 1, 4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4, 2, 3, 1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1, 2, 3, 4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/>
          </p:cNvSpPr>
          <p:nvPr>
            <p:ph type="title" idx="4294967295"/>
          </p:nvPr>
        </p:nvSpPr>
        <p:spPr>
          <a:xfrm>
            <a:off x="276225" y="203200"/>
            <a:ext cx="84343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latin typeface="+mn-lt"/>
                <a:ea typeface="+mj-ea"/>
              </a:rPr>
              <a:t>The first place where biological macromolecules like carbohydrates are actually broken down is in the _______ by _______, which is released from the ______.</a:t>
            </a:r>
          </a:p>
        </p:txBody>
      </p:sp>
      <p:sp>
        <p:nvSpPr>
          <p:cNvPr id="614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554288"/>
            <a:ext cx="804862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stomach; pepsin; stomach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duodenum; bile salts; liver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mouth; amylase; salivary glands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stomach; stomach acid; pancreas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duodenum; chyme; pancreas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 idx="4294967295"/>
          </p:nvPr>
        </p:nvSpPr>
        <p:spPr>
          <a:xfrm>
            <a:off x="411163" y="985838"/>
            <a:ext cx="8269287" cy="1500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latin typeface="+mn-lt"/>
                <a:ea typeface="+mj-ea"/>
              </a:rPr>
              <a:t>Stomach acid serves which of the following purposes: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1. denatures proteins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2. kills bacteria</a:t>
            </a:r>
            <a:br>
              <a:rPr lang="en-US" sz="3200" dirty="0" smtClean="0">
                <a:latin typeface="+mn-lt"/>
                <a:ea typeface="+mj-ea"/>
              </a:rPr>
            </a:br>
            <a:r>
              <a:rPr lang="en-US" sz="3200" dirty="0" smtClean="0">
                <a:latin typeface="+mn-lt"/>
                <a:ea typeface="+mj-ea"/>
              </a:rPr>
              <a:t>	3. neutralizes the pH of food</a:t>
            </a:r>
            <a:br>
              <a:rPr lang="en-US" sz="3200" dirty="0" smtClean="0">
                <a:latin typeface="+mn-lt"/>
                <a:ea typeface="+mj-ea"/>
              </a:rPr>
            </a:br>
            <a:endParaRPr lang="en-US" sz="3200" dirty="0" smtClean="0">
              <a:latin typeface="+mn-lt"/>
              <a:ea typeface="+mj-ea"/>
            </a:endParaRPr>
          </a:p>
        </p:txBody>
      </p:sp>
      <p:sp>
        <p:nvSpPr>
          <p:cNvPr id="7171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11163" y="3082925"/>
            <a:ext cx="8048625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1 only.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3 only.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1 and 2 only.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1 and 3 only.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1, 2, and 3.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Pepsin is</a:t>
            </a:r>
          </a:p>
        </p:txBody>
      </p:sp>
      <p:sp>
        <p:nvSpPr>
          <p:cNvPr id="819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897188"/>
            <a:ext cx="849947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stomach acid.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an enzyme.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 protein that breaks down other proteins.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 and B.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 and C.</a:t>
            </a:r>
            <a:endParaRPr lang="en-US" smtClean="0"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Most nutrient absorption occurs in</a:t>
            </a:r>
          </a:p>
        </p:txBody>
      </p:sp>
      <p:sp>
        <p:nvSpPr>
          <p:cNvPr id="921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6875" y="2185988"/>
            <a:ext cx="8499475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 mouth.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 stomach.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the small intestine.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 large intestine.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 rectum.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 idx="4294967295"/>
          </p:nvPr>
        </p:nvSpPr>
        <p:spPr>
          <a:xfrm>
            <a:off x="441325" y="203200"/>
            <a:ext cx="8269288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Gastric bypass surgery involves</a:t>
            </a:r>
          </a:p>
        </p:txBody>
      </p:sp>
      <p:sp>
        <p:nvSpPr>
          <p:cNvPr id="1024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280988" y="2300288"/>
            <a:ext cx="8499475" cy="43100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placing an inflatable band around the stomach to shrink it.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rerouting the digestive tract to completely bypass the stomach.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rerouting the digestive tract to completely bypass the small intestine.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solidFill>
                  <a:srgbClr val="FF0000"/>
                </a:solidFill>
                <a:ea typeface="ＭＳ Ｐゴシック" pitchFamily="34" charset="-128"/>
              </a:rPr>
              <a:t>rerouting the digestive tract to bypass all or most of the duodenum.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Stomach acid serves which of the following purposes:  A. Denatures proteins  B. Kills bacteria  C. Neutralizes the pH of food "/>
  <p:tag name="ANSWERSALIAS" val="A only|smicln|C only|smicln|A and B only|smicln|A and C only|smicln|A, B, and C"/>
  <p:tag name="VALUES" val="No Value|smicln|No Value|smicln|No Value|smicln|No Value|smicln|No Val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Pepsin is:"/>
  <p:tag name="ANSWERSALIAS" val="Stomach acid|smicln|An enzyme|smicln|A protein that breaks down other proteins|smicln|1 and 2|smicln|2 and 3"/>
  <p:tag name="VALUES" val="No Value|smicln|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ost nutrient absorption occurs in:"/>
  <p:tag name="ANSWERSALIAS" val="The mouth|smicln|The stomach|smicln|The small intestine|smicln|The large intestine|smicln|The rectum"/>
  <p:tag name="VALUES" val="No Value|smicln|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astric bypass surgery involves:"/>
  <p:tag name="ANSWERSALIAS" val="Placing an inflatable band around the stomach to shrink it|smicln|Rerouting the digestive tract to completely bypass the stomach|smicln|Rerouting the digestive tract to completely bypass the small intestine|smicln|Rerouting the digestive tract to bypass all or most of the duodenum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small intestine is not damaged by the low pH of stomach acid because:"/>
  <p:tag name="ANSWERSALIAS" val="It has a thick protective mucus just like the stomach|smicln|The acid is neutralized primarily by bile salts|smicln|The acid is neutralized primarily by pancreatic juice|smicln|Stomach acid never enters the small intestine|smicln|None of the above"/>
  <p:tag name="VALUES" val="No Value|smicln|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Bariatric surgery refers to:"/>
  <p:tag name="ANSWERSALIAS" val="Adjustable gastric banding |smicln|Gastric bypass|smicln|Surgery used to treat obesity|smicln|More than one of the above are correct.|smicln|None of the above"/>
  <p:tag name="VALUES" val="No Value|smicln|No Value|smicln|No Value|smicln|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Bile salts are produced in the ______, stored in the _______, and released into the _______."/>
  <p:tag name="ANSWERSALIAS" val="Gall bladder; Liver; Small intestine|smicln|Pancreas; Spleen; Large intestine|smicln|Liver; Gall bladder; Stomach|smicln|Pancreas; Liver; Stomach|smicln|Liver; Gall bladder; Small intestine"/>
  <p:tag name="VALUES" val="No Value|smicln|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How many people die when undergoing bariatric surgery?"/>
  <p:tag name="ANSWERSALIAS" val="There is no risk of death. |smicln|1 in 100,000|smicln|1 in 20,000|smicln|1 in 1,000|smicln|1 in 200"/>
  <p:tag name="VALUES" val="No Value|smicln|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n organism with an incomplete digestive tract ___________."/>
  <p:tag name="ANSWERSALIAS" val="Has an esophagus, stomach, and small intestine, but no colon|smicln|Has an esophagus, stomach, and colon, but no small intestine|smicln|Has a distinct mouth and anus|smicln|Has a single opening through which both food and waste pass|smicln|Secretes enzymes to digest food externally"/>
  <p:tag name="VALUES" val="No Value|smicln|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ch of the following is NOT an accessory organ of the human digestive system?"/>
  <p:tag name="ANSWERSALIAS" val="Gall bladder|smicln|Liver|smicln|Salivary glands|smicln|Spleen|smicln|Pancreas"/>
  <p:tag name="VALUES" val="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Place the following in the order in which food would pass through them:  A. Anus    B. Colon    C. Duodenum   D. Rectum  "/>
  <p:tag name="ANSWERSALIAS" val="C, B, D, A|smicln|C, B, A, D|smicln|B, C, A, D|smicln|D, B, C, A|smicln|A, B, C, D"/>
  <p:tag name="VALUES" val="No Value|smicln|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first place where biological macromolecules like carbohydrates are actually broken down is in the _______ by _______, which is released from the ______."/>
  <p:tag name="ANSWERSALIAS" val="Stomach; pepsin; stomach |smicln|Duodenum; bile salts; liver|smicln|Mouth; amylase; salivary glands|smicln|Stomach; stomach acid; pancreas|smicln|Duodenum; chyme; pancreas"/>
  <p:tag name="VALUES" val="No Value|smicln|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656</Words>
  <Application>Microsoft Office PowerPoint</Application>
  <PresentationFormat>On-screen Show (4:3)</PresentationFormat>
  <Paragraphs>133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Biology for a Changing World, 2e   Clicker Questions   Chapter 26  </vt:lpstr>
      <vt:lpstr>Bariatric surgery refers to</vt:lpstr>
      <vt:lpstr>Which of the following is NOT an accessory organ of the human digestive system?</vt:lpstr>
      <vt:lpstr>Place the following in the order in which food would pass through them:  1. Anus    2. Colon    3. Duodenum   4. Rectum  </vt:lpstr>
      <vt:lpstr>The first place where biological macromolecules like carbohydrates are actually broken down is in the _______ by _______, which is released from the ______.</vt:lpstr>
      <vt:lpstr>Stomach acid serves which of the following purposes:  1. denatures proteins  2. kills bacteria  3. neutralizes the pH of food </vt:lpstr>
      <vt:lpstr>Pepsin is</vt:lpstr>
      <vt:lpstr>Most nutrient absorption occurs in</vt:lpstr>
      <vt:lpstr>Gastric bypass surgery involves</vt:lpstr>
      <vt:lpstr>The small intestine is not damaged by the low pH of stomach acid because</vt:lpstr>
      <vt:lpstr>Bile salts are produced in the ______, stored in the _______, and released into the _______.</vt:lpstr>
      <vt:lpstr>How many people die when undergoing bariatric surgery?</vt:lpstr>
      <vt:lpstr>An organism with an incomplete digestive tract ___________.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162</cp:revision>
  <dcterms:created xsi:type="dcterms:W3CDTF">2008-09-18T16:14:12Z</dcterms:created>
  <dcterms:modified xsi:type="dcterms:W3CDTF">2014-03-19T20:07:52Z</dcterms:modified>
</cp:coreProperties>
</file>