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05" r:id="rId2"/>
    <p:sldId id="256" r:id="rId3"/>
    <p:sldId id="296" r:id="rId4"/>
    <p:sldId id="295" r:id="rId5"/>
    <p:sldId id="297" r:id="rId6"/>
    <p:sldId id="258" r:id="rId7"/>
    <p:sldId id="262" r:id="rId8"/>
    <p:sldId id="264" r:id="rId9"/>
    <p:sldId id="265" r:id="rId10"/>
    <p:sldId id="271" r:id="rId11"/>
    <p:sldId id="298" r:id="rId12"/>
    <p:sldId id="272" r:id="rId13"/>
    <p:sldId id="299" r:id="rId14"/>
    <p:sldId id="300" r:id="rId15"/>
    <p:sldId id="276" r:id="rId16"/>
    <p:sldId id="278" r:id="rId17"/>
    <p:sldId id="301" r:id="rId18"/>
    <p:sldId id="279" r:id="rId19"/>
    <p:sldId id="280" r:id="rId20"/>
    <p:sldId id="302" r:id="rId21"/>
    <p:sldId id="257" r:id="rId22"/>
    <p:sldId id="303" r:id="rId23"/>
    <p:sldId id="286" r:id="rId24"/>
    <p:sldId id="287" r:id="rId25"/>
    <p:sldId id="288" r:id="rId26"/>
    <p:sldId id="30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a" initials="M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286" autoAdjust="0"/>
  </p:normalViewPr>
  <p:slideViewPr>
    <p:cSldViewPr>
      <p:cViewPr varScale="1">
        <p:scale>
          <a:sx n="76" d="100"/>
          <a:sy n="76" d="100"/>
        </p:scale>
        <p:origin x="-13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DBD31-C98C-447C-B490-5A3C5407AF11}" type="datetimeFigureOut">
              <a:rPr lang="en-US" smtClean="0"/>
              <a:pPr/>
              <a:t>4/26/2014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C1DF7-6CB7-4CB7-A2E0-CEC8573481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561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76E94E6-1D14-41BB-AD2A-E3E2D0CF758D}" type="slidenum">
              <a:rPr lang="en-US" smtClean="0">
                <a:solidFill>
                  <a:srgbClr val="000000"/>
                </a:solidFill>
              </a:rPr>
              <a:pPr eaLnBrk="1" hangingPunct="1"/>
              <a:t>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Epithelial cells: cells that line organs and body cavities; in the digestive tract they sit in direct contact with food and its breakdown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products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Absorption: the uptake of digested food molecules by the epithelial cells lining the small intestine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Villi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(singular: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villus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): fingerlike projections of folds in the lining of the small intestine that are responsible for most nutrient and water absorption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C1DF7-6CB7-4CB7-A2E0-CEC8573481F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C1DF7-6CB7-4CB7-A2E0-CEC8573481F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 main type of weight-loss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surgery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called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adjustable gastric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banding)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does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 involve altering the small intestine.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 procedure involves partitioning the stomach into two parts by wrapping an inflatable plastic band around the upper part of the stomach to seal it off and create a small pouch.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t’s simpler and has a lower complication rate than gastric bypass surgery.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C1DF7-6CB7-4CB7-A2E0-CEC8573481F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Large intestine: the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last organ of the digestive tract, in which remaining water is absorbed and solid stool is formed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C1DF7-6CB7-4CB7-A2E0-CEC8573481F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Colon: the first and longest portion of the large intestine; the colon plays an important role in water re-absorption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Stool: solid waste material eliminated from the digestive tract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Elimination: the expulsion of undigested matter in the form of stool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C1DF7-6CB7-4CB7-A2E0-CEC8573481F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C1DF7-6CB7-4CB7-A2E0-CEC8573481F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Both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major types of weight-loss surgery can reverse type 2 diabetes, a condition in which the body can no longer regulate blood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sugar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levels and can damage organs and nerves.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C1DF7-6CB7-4CB7-A2E0-CEC8573481F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CAPTION:</a:t>
            </a:r>
            <a:r>
              <a:rPr lang="en-US" baseline="0" dirty="0" smtClean="0"/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After having gastric bypass, patients must reduce food portion size. Since her surgery, this patient can only comfortably eat about a half cup of food at Thanksgiving (plate on the left).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Mary Jo Smith in 2011 after her weight-loss surgery.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C1DF7-6CB7-4CB7-A2E0-CEC8573481F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Recommended only for people considered morbidly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obese.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eople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whose risk of death from diabetes or heart disease because of excess weight is five to seven times greater than for those of average weight.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C1DF7-6CB7-4CB7-A2E0-CEC8573481F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Digestive system: the organ system that breaks down food molecules into smaller subunits, absorbs nutrients, and eliminates waste; it is composed of the digestive tract and accessory organs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C1DF7-6CB7-4CB7-A2E0-CEC8573481F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enzyme pepsin, which is produced in the stomach, chemically breaks proteins apart into individual amino acids.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stomach acid mixes with the food, producing a soupy mixture called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chyme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C1DF7-6CB7-4CB7-A2E0-CEC8573481F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C1DF7-6CB7-4CB7-A2E0-CEC8573481F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C1DF7-6CB7-4CB7-A2E0-CEC8573481F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small intestine measures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about 20 feet. It’s called “small” because its diameter is smaller than that of the large intestine, which comes later in the digestive tract.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Pancreas: an organ that helps digestion by producing enzymes (such as lipase) that act in the small intestine, and by secreting a juice that neutralizes acidic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chyme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C1DF7-6CB7-4CB7-A2E0-CEC8573481F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Liver: an organ that aids digestion by producing bile salts that emulsify fats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Bile salts: chemicals produced by the liver and stored by the gallbladder that emulsify fats so that they can be chemically digested by enzymes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Emulsify: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break up large fat globules into smaller fat droplets that can be more efficiently chemically digested by enzymes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Gallbladder: an organ that stores bile salts and releases them as needed into the small intestine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Lipase: a lipid-digesting enzyme secreted by the pancreas, chemically breaks them down to release their constituent fatty acids and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glycerol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C1DF7-6CB7-4CB7-A2E0-CEC8573481F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C1DF7-6CB7-4CB7-A2E0-CEC8573481F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D416-06AC-4E06-9CA7-99584404000F}" type="datetimeFigureOut">
              <a:rPr lang="en-US" smtClean="0"/>
              <a:pPr/>
              <a:t>4/26/2014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533E-596F-4F46-A925-3FE9BC5A55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D416-06AC-4E06-9CA7-99584404000F}" type="datetimeFigureOut">
              <a:rPr lang="en-US" smtClean="0"/>
              <a:pPr/>
              <a:t>4/26/2014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533E-596F-4F46-A925-3FE9BC5A55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D416-06AC-4E06-9CA7-99584404000F}" type="datetimeFigureOut">
              <a:rPr lang="en-US" smtClean="0"/>
              <a:pPr/>
              <a:t>4/26/2014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533E-596F-4F46-A925-3FE9BC5A55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D416-06AC-4E06-9CA7-99584404000F}" type="datetimeFigureOut">
              <a:rPr lang="en-US" smtClean="0"/>
              <a:pPr/>
              <a:t>4/26/2014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533E-596F-4F46-A925-3FE9BC5A55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D416-06AC-4E06-9CA7-99584404000F}" type="datetimeFigureOut">
              <a:rPr lang="en-US" smtClean="0"/>
              <a:pPr/>
              <a:t>4/26/2014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533E-596F-4F46-A925-3FE9BC5A55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D416-06AC-4E06-9CA7-99584404000F}" type="datetimeFigureOut">
              <a:rPr lang="en-US" smtClean="0"/>
              <a:pPr/>
              <a:t>4/26/2014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533E-596F-4F46-A925-3FE9BC5A55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D416-06AC-4E06-9CA7-99584404000F}" type="datetimeFigureOut">
              <a:rPr lang="en-US" smtClean="0"/>
              <a:pPr/>
              <a:t>4/26/2014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533E-596F-4F46-A925-3FE9BC5A55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D416-06AC-4E06-9CA7-99584404000F}" type="datetimeFigureOut">
              <a:rPr lang="en-US" smtClean="0"/>
              <a:pPr/>
              <a:t>4/26/2014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533E-596F-4F46-A925-3FE9BC5A55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D416-06AC-4E06-9CA7-99584404000F}" type="datetimeFigureOut">
              <a:rPr lang="en-US" smtClean="0"/>
              <a:pPr/>
              <a:t>4/26/2014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533E-596F-4F46-A925-3FE9BC5A55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D416-06AC-4E06-9CA7-99584404000F}" type="datetimeFigureOut">
              <a:rPr lang="en-US" smtClean="0"/>
              <a:pPr/>
              <a:t>4/26/2014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533E-596F-4F46-A925-3FE9BC5A55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D416-06AC-4E06-9CA7-99584404000F}" type="datetimeFigureOut">
              <a:rPr lang="en-US" smtClean="0"/>
              <a:pPr/>
              <a:t>4/26/2014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533E-596F-4F46-A925-3FE9BC5A55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2D416-06AC-4E06-9CA7-99584404000F}" type="datetimeFigureOut">
              <a:rPr lang="en-US" smtClean="0"/>
              <a:pPr/>
              <a:t>4/26/2014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1533E-596F-4F46-A925-3FE9BC5A559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/>
        </p:nvSpPr>
        <p:spPr bwMode="auto">
          <a:xfrm>
            <a:off x="495300" y="1447800"/>
            <a:ext cx="8153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lnSpc>
                <a:spcPct val="120000"/>
              </a:lnSpc>
            </a:pPr>
            <a:r>
              <a:rPr lang="en-US" sz="4400" b="1">
                <a:solidFill>
                  <a:srgbClr val="FFFFFE"/>
                </a:solidFill>
                <a:latin typeface="Verdana" charset="0"/>
              </a:rPr>
              <a:t>Biology for a</a:t>
            </a:r>
          </a:p>
          <a:p>
            <a:pPr algn="ctr" eaLnBrk="0" hangingPunct="0">
              <a:lnSpc>
                <a:spcPct val="120000"/>
              </a:lnSpc>
            </a:pPr>
            <a:r>
              <a:rPr lang="en-US" sz="4400" b="1">
                <a:solidFill>
                  <a:srgbClr val="FFFFFE"/>
                </a:solidFill>
                <a:latin typeface="Verdana" charset="0"/>
              </a:rPr>
              <a:t>Changing World</a:t>
            </a:r>
            <a:endParaRPr lang="en-US" sz="3400" b="1">
              <a:solidFill>
                <a:srgbClr val="FFFFFE"/>
              </a:solidFill>
              <a:latin typeface="Verdana" charset="0"/>
            </a:endParaRPr>
          </a:p>
          <a:p>
            <a:pPr algn="ctr" eaLnBrk="0" hangingPunct="0">
              <a:lnSpc>
                <a:spcPct val="120000"/>
              </a:lnSpc>
            </a:pPr>
            <a:r>
              <a:rPr lang="en-US" sz="2400" b="1">
                <a:solidFill>
                  <a:srgbClr val="FFFFFE"/>
                </a:solidFill>
                <a:latin typeface="Verdana" charset="0"/>
              </a:rPr>
              <a:t>SECOND EDITION</a:t>
            </a:r>
            <a:endParaRPr lang="en-US" sz="4400">
              <a:solidFill>
                <a:srgbClr val="FFFFFE"/>
              </a:solidFill>
              <a:latin typeface="Times" charset="0"/>
            </a:endParaRPr>
          </a:p>
        </p:txBody>
      </p:sp>
      <p:sp>
        <p:nvSpPr>
          <p:cNvPr id="14339" name="Rectangle 5"/>
          <p:cNvSpPr>
            <a:spLocks noGrp="1" noChangeArrowheads="1"/>
          </p:cNvSpPr>
          <p:nvPr/>
        </p:nvSpPr>
        <p:spPr bwMode="auto">
          <a:xfrm>
            <a:off x="1371600" y="3962400"/>
            <a:ext cx="6400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sz="2800" b="1" dirty="0">
                <a:solidFill>
                  <a:srgbClr val="FFFFFE"/>
                </a:solidFill>
                <a:latin typeface="Verdana" charset="0"/>
              </a:rPr>
              <a:t>Lecture PowerPoint</a:t>
            </a:r>
          </a:p>
          <a:p>
            <a:pPr algn="ctr" eaLnBrk="0" hangingPunct="0"/>
            <a:endParaRPr lang="en-US" sz="2800" b="1" dirty="0">
              <a:solidFill>
                <a:srgbClr val="FFFFFE"/>
              </a:solidFill>
              <a:latin typeface="Verdana" charset="0"/>
            </a:endParaRPr>
          </a:p>
          <a:p>
            <a:pPr algn="ctr" eaLnBrk="0" hangingPunct="0"/>
            <a:r>
              <a:rPr lang="en-US" sz="2800" b="1" dirty="0">
                <a:solidFill>
                  <a:srgbClr val="FFFFFE"/>
                </a:solidFill>
                <a:latin typeface="Verdana" charset="0"/>
              </a:rPr>
              <a:t>CHAPTER </a:t>
            </a:r>
            <a:r>
              <a:rPr lang="en-US" sz="2800" b="1" dirty="0" smtClean="0">
                <a:solidFill>
                  <a:srgbClr val="FFFFFE"/>
                </a:solidFill>
                <a:latin typeface="Verdana" charset="0"/>
              </a:rPr>
              <a:t>26</a:t>
            </a:r>
            <a:endParaRPr lang="en-US" sz="2800" b="1" dirty="0">
              <a:solidFill>
                <a:srgbClr val="FFFFFE"/>
              </a:solidFill>
              <a:latin typeface="Verdana" charset="0"/>
            </a:endParaRPr>
          </a:p>
          <a:p>
            <a:pPr algn="ctr" eaLnBrk="0" hangingPunct="0">
              <a:lnSpc>
                <a:spcPct val="120000"/>
              </a:lnSpc>
            </a:pPr>
            <a:r>
              <a:rPr lang="en-US" sz="2800" dirty="0">
                <a:solidFill>
                  <a:srgbClr val="FFFFFE"/>
                </a:solidFill>
                <a:latin typeface="Verdana" charset="0"/>
              </a:rPr>
              <a:t>Digestive System</a:t>
            </a: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3886200" y="6248400"/>
            <a:ext cx="5029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sz="1200" b="1">
                <a:solidFill>
                  <a:srgbClr val="FFFFFE"/>
                </a:solidFill>
                <a:latin typeface="Verdana" charset="0"/>
              </a:rPr>
              <a:t>Copyright © 2014 by W. H. Freeman and Company</a:t>
            </a:r>
          </a:p>
        </p:txBody>
      </p:sp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762000" y="1447800"/>
            <a:ext cx="7543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sz="2000">
                <a:solidFill>
                  <a:srgbClr val="FFFFFE"/>
                </a:solidFill>
                <a:latin typeface="Verdana" charset="0"/>
              </a:rPr>
              <a:t> </a:t>
            </a:r>
            <a:endParaRPr lang="en-US">
              <a:solidFill>
                <a:srgbClr val="FFFFFE"/>
              </a:solidFill>
              <a:latin typeface="Verdana" charset="0"/>
            </a:endParaRPr>
          </a:p>
          <a:p>
            <a:pPr algn="ctr"/>
            <a:endParaRPr lang="en-US" sz="1600">
              <a:solidFill>
                <a:srgbClr val="FFFFFE"/>
              </a:solidFill>
              <a:latin typeface="Times" charset="0"/>
            </a:endParaRPr>
          </a:p>
        </p:txBody>
      </p:sp>
      <p:sp>
        <p:nvSpPr>
          <p:cNvPr id="14342" name="Rectangle 11"/>
          <p:cNvSpPr>
            <a:spLocks noGrp="1" noChangeArrowheads="1"/>
          </p:cNvSpPr>
          <p:nvPr/>
        </p:nvSpPr>
        <p:spPr bwMode="auto">
          <a:xfrm>
            <a:off x="152400" y="914400"/>
            <a:ext cx="8839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sz="2200">
                <a:solidFill>
                  <a:srgbClr val="FFFFFE"/>
                </a:solidFill>
              </a:rPr>
              <a:t>Michèle Shuster • Janet Vigna • Gunjan Sinha • Matthew Tontonoz</a:t>
            </a:r>
          </a:p>
        </p:txBody>
      </p:sp>
    </p:spTree>
    <p:extLst>
      <p:ext uri="{BB962C8B-B14F-4D97-AF65-F5344CB8AC3E}">
        <p14:creationId xmlns:p14="http://schemas.microsoft.com/office/powerpoint/2010/main" val="189266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Gastric bypass surgery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16002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  </a:t>
            </a:r>
            <a:r>
              <a:rPr lang="en-US" sz="3200" dirty="0" smtClean="0"/>
              <a:t>Involves altering the small intestine</a:t>
            </a:r>
            <a:endParaRPr lang="en-US" sz="3200" dirty="0"/>
          </a:p>
        </p:txBody>
      </p:sp>
      <p:pic>
        <p:nvPicPr>
          <p:cNvPr id="5" name="Picture 2" descr="infographic_26_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546814"/>
            <a:ext cx="5943599" cy="4331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small intestine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38199"/>
          </a:xfrm>
        </p:spPr>
        <p:txBody>
          <a:bodyPr>
            <a:normAutofit/>
          </a:bodyPr>
          <a:lstStyle/>
          <a:p>
            <a:r>
              <a:rPr lang="en-US" dirty="0" smtClean="0"/>
              <a:t>Primary organ that extracts nutrients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2" descr="infographic_26_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44188"/>
            <a:ext cx="6248399" cy="451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small intestine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10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Duodenum</a:t>
            </a:r>
          </a:p>
          <a:p>
            <a:r>
              <a:rPr lang="en-US" dirty="0" smtClean="0"/>
              <a:t>First portion of the small intestine</a:t>
            </a:r>
          </a:p>
          <a:p>
            <a:r>
              <a:rPr lang="en-US" dirty="0" smtClean="0"/>
              <a:t>Receives </a:t>
            </a:r>
            <a:r>
              <a:rPr lang="en-US" dirty="0" err="1" smtClean="0"/>
              <a:t>chyme</a:t>
            </a:r>
            <a:r>
              <a:rPr lang="en-US" dirty="0" smtClean="0"/>
              <a:t> from the stomach</a:t>
            </a:r>
          </a:p>
          <a:p>
            <a:r>
              <a:rPr lang="en-US" dirty="0" smtClean="0"/>
              <a:t>Mixes it with digestive secretions from other organs</a:t>
            </a:r>
          </a:p>
          <a:p>
            <a:pPr lvl="1"/>
            <a:r>
              <a:rPr lang="en-US" dirty="0" smtClean="0"/>
              <a:t>pancreatic juice neutralizes </a:t>
            </a:r>
            <a:r>
              <a:rPr lang="en-US" dirty="0" err="1" smtClean="0"/>
              <a:t>chyme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dirty="0" smtClean="0"/>
              <a:t>The small intestine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953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Works with the </a:t>
            </a:r>
            <a:r>
              <a:rPr lang="en-US" b="1" dirty="0" smtClean="0"/>
              <a:t>liver</a:t>
            </a:r>
            <a:r>
              <a:rPr lang="en-US" dirty="0" smtClean="0"/>
              <a:t> and </a:t>
            </a:r>
            <a:r>
              <a:rPr lang="en-US" b="1" dirty="0" smtClean="0"/>
              <a:t>gallbladder</a:t>
            </a:r>
          </a:p>
          <a:p>
            <a:pPr>
              <a:buNone/>
            </a:pPr>
            <a:endParaRPr lang="en-US" b="1" dirty="0" smtClean="0"/>
          </a:p>
          <a:p>
            <a:r>
              <a:rPr lang="en-US" b="1" dirty="0" smtClean="0"/>
              <a:t>Bile salts</a:t>
            </a:r>
          </a:p>
          <a:p>
            <a:pPr>
              <a:buFont typeface="Calibri" pitchFamily="34" charset="0"/>
              <a:buChar char="—"/>
            </a:pPr>
            <a:r>
              <a:rPr lang="en-US" dirty="0" smtClean="0"/>
              <a:t>produced in liver</a:t>
            </a:r>
          </a:p>
          <a:p>
            <a:pPr>
              <a:buFont typeface="Calibri" pitchFamily="34" charset="0"/>
              <a:buChar char="—"/>
            </a:pPr>
            <a:r>
              <a:rPr lang="en-US" dirty="0" smtClean="0"/>
              <a:t>aids fat digestion</a:t>
            </a:r>
          </a:p>
          <a:p>
            <a:pPr>
              <a:buFont typeface="Calibri" pitchFamily="34" charset="0"/>
              <a:buChar char="—"/>
              <a:tabLst>
                <a:tab pos="344488" algn="l"/>
              </a:tabLst>
            </a:pPr>
            <a:r>
              <a:rPr lang="en-US" b="1" dirty="0" err="1" smtClean="0"/>
              <a:t>emulsifyer</a:t>
            </a:r>
            <a:r>
              <a:rPr lang="en-US" dirty="0" smtClean="0"/>
              <a:t>: divides large hydrophobic fat globules 	into smaller droplets</a:t>
            </a:r>
          </a:p>
          <a:p>
            <a:pPr>
              <a:buFont typeface="Calibri" pitchFamily="34" charset="0"/>
              <a:buChar char="—"/>
            </a:pPr>
            <a:r>
              <a:rPr lang="en-US" dirty="0" smtClean="0"/>
              <a:t>stored in gallbladder</a:t>
            </a:r>
          </a:p>
          <a:p>
            <a:pPr>
              <a:buFont typeface="Calibri" pitchFamily="34" charset="0"/>
              <a:buChar char="—"/>
            </a:pPr>
            <a:r>
              <a:rPr lang="en-US" dirty="0" smtClean="0"/>
              <a:t>passed into small intestine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Lipase </a:t>
            </a:r>
            <a:r>
              <a:rPr lang="en-US" dirty="0" smtClean="0"/>
              <a:t>(pancreas) finally digests the fats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small intestine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38199"/>
          </a:xfrm>
        </p:spPr>
        <p:txBody>
          <a:bodyPr>
            <a:normAutofit/>
          </a:bodyPr>
          <a:lstStyle/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2" descr="infographic_26_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59719"/>
            <a:ext cx="7315199" cy="5288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small intestine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3352800" cy="3962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Food molecules are absorbed by </a:t>
            </a:r>
            <a:r>
              <a:rPr lang="en-US" b="1" dirty="0" smtClean="0"/>
              <a:t>epithelial cells</a:t>
            </a:r>
          </a:p>
          <a:p>
            <a:pPr>
              <a:buNone/>
            </a:pPr>
            <a:endParaRPr lang="en-US" b="1" dirty="0" smtClean="0"/>
          </a:p>
          <a:p>
            <a:r>
              <a:rPr lang="en-US" dirty="0" smtClean="0"/>
              <a:t>Line the small intestine</a:t>
            </a:r>
          </a:p>
          <a:p>
            <a:endParaRPr lang="en-US" dirty="0" smtClean="0"/>
          </a:p>
          <a:p>
            <a:r>
              <a:rPr lang="en-US" b="1" dirty="0" smtClean="0"/>
              <a:t>Absorption </a:t>
            </a:r>
            <a:r>
              <a:rPr lang="en-US" dirty="0" smtClean="0"/>
              <a:t>via</a:t>
            </a:r>
            <a:r>
              <a:rPr lang="en-US" b="1" dirty="0" smtClean="0"/>
              <a:t> </a:t>
            </a:r>
            <a:r>
              <a:rPr lang="en-US" b="1" dirty="0" err="1" smtClean="0"/>
              <a:t>villi</a:t>
            </a:r>
            <a:endParaRPr lang="en-US" dirty="0"/>
          </a:p>
        </p:txBody>
      </p:sp>
      <p:pic>
        <p:nvPicPr>
          <p:cNvPr id="5" name="Picture 2" descr="infographic_26_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525786"/>
            <a:ext cx="5867400" cy="487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small intestine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38399"/>
          </a:xfrm>
        </p:spPr>
        <p:txBody>
          <a:bodyPr>
            <a:normAutofit/>
          </a:bodyPr>
          <a:lstStyle/>
          <a:p>
            <a:r>
              <a:rPr lang="en-US" dirty="0" smtClean="0"/>
              <a:t>Food molecules then pass into the blood vessels of the circulatory system</a:t>
            </a:r>
          </a:p>
          <a:p>
            <a:r>
              <a:rPr lang="en-US" dirty="0" smtClean="0"/>
              <a:t>Used as a source of nutrients and energy to build and maintain cells</a:t>
            </a:r>
            <a:endParaRPr lang="en-US" dirty="0"/>
          </a:p>
        </p:txBody>
      </p:sp>
      <p:pic>
        <p:nvPicPr>
          <p:cNvPr id="5" name="Picture 2" descr="infographic_26_0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5482" r="2208" b="9504"/>
          <a:stretch/>
        </p:blipFill>
        <p:spPr bwMode="auto">
          <a:xfrm>
            <a:off x="1295400" y="3886200"/>
            <a:ext cx="630799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Gastric banding surgery</a:t>
            </a:r>
            <a:endParaRPr lang="en-US" b="1" dirty="0"/>
          </a:p>
        </p:txBody>
      </p:sp>
      <p:pic>
        <p:nvPicPr>
          <p:cNvPr id="4" name="Picture 2" descr="infographic_26_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7436982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large intestine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1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Remaining water is absorbed and solid stool is formed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33800" y="5029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2" descr="infographic_26_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29128"/>
            <a:ext cx="6526696" cy="422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large intestine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Colon</a:t>
            </a:r>
            <a:r>
              <a:rPr lang="en-US" dirty="0" smtClean="0"/>
              <a:t> </a:t>
            </a:r>
          </a:p>
          <a:p>
            <a:r>
              <a:rPr lang="en-US" dirty="0" smtClean="0"/>
              <a:t>First portion</a:t>
            </a:r>
          </a:p>
          <a:p>
            <a:r>
              <a:rPr lang="en-US" dirty="0" smtClean="0"/>
              <a:t>Fiber, water, and vitamins, mix with mucus and bacteria that live in large intestine</a:t>
            </a:r>
          </a:p>
          <a:p>
            <a:r>
              <a:rPr lang="en-US" dirty="0" smtClean="0"/>
              <a:t>Most water re-absorbed</a:t>
            </a:r>
          </a:p>
          <a:p>
            <a:r>
              <a:rPr lang="en-US" b="1" dirty="0" smtClean="0"/>
              <a:t>Stool </a:t>
            </a:r>
            <a:r>
              <a:rPr lang="en-US" dirty="0" smtClean="0"/>
              <a:t>expelled by </a:t>
            </a:r>
            <a:r>
              <a:rPr lang="en-US" b="1" dirty="0" smtClean="0"/>
              <a:t>elimination</a:t>
            </a:r>
            <a:endParaRPr lang="en-US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r>
              <a:rPr lang="en-US" dirty="0" smtClean="0"/>
              <a:t>Chapter 26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447800"/>
            <a:ext cx="6400800" cy="1752600"/>
          </a:xfrm>
        </p:spPr>
        <p:txBody>
          <a:bodyPr/>
          <a:lstStyle/>
          <a:p>
            <a:r>
              <a:rPr lang="en-US" dirty="0" smtClean="0"/>
              <a:t>Digestive System</a:t>
            </a:r>
            <a:endParaRPr lang="en-US" dirty="0"/>
          </a:p>
        </p:txBody>
      </p:sp>
      <p:pic>
        <p:nvPicPr>
          <p:cNvPr id="6" name="Picture 2" descr="chapter_26_ope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09801"/>
            <a:ext cx="6474707" cy="464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large intestine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733800" y="5029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2" descr="infographic_26_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330325"/>
            <a:ext cx="8531225" cy="552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Does bariatric surgery work?</a:t>
            </a:r>
            <a:endParaRPr lang="en-US" b="1" dirty="0"/>
          </a:p>
        </p:txBody>
      </p:sp>
      <p:pic>
        <p:nvPicPr>
          <p:cNvPr id="6" name="Picture 3" descr="infographic 2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5" y="1828800"/>
            <a:ext cx="9044155" cy="493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Does bariatric surgery work?</a:t>
            </a:r>
            <a:endParaRPr lang="en-US" b="1" dirty="0"/>
          </a:p>
        </p:txBody>
      </p:sp>
      <p:pic>
        <p:nvPicPr>
          <p:cNvPr id="6" name="Picture 2" descr="unnumbered_26_p580a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4191000" cy="3209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unnumbered_26_p580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20199"/>
            <a:ext cx="3962400" cy="5237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How do other organisms </a:t>
            </a:r>
            <a:br>
              <a:rPr lang="en-US" b="1" dirty="0" smtClean="0"/>
            </a:br>
            <a:r>
              <a:rPr lang="en-US" b="1" dirty="0" smtClean="0"/>
              <a:t>process food?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3657600" cy="46783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/>
              <a:t>Fungi</a:t>
            </a:r>
            <a:r>
              <a:rPr lang="en-US" dirty="0" smtClean="0"/>
              <a:t> </a:t>
            </a:r>
          </a:p>
          <a:p>
            <a:r>
              <a:rPr lang="en-US" dirty="0" smtClean="0"/>
              <a:t>No digestive tract</a:t>
            </a:r>
          </a:p>
          <a:p>
            <a:pPr>
              <a:buNone/>
            </a:pPr>
            <a:r>
              <a:rPr lang="en-US" dirty="0" smtClean="0"/>
              <a:t>  </a:t>
            </a:r>
          </a:p>
          <a:p>
            <a:r>
              <a:rPr lang="en-US" dirty="0" smtClean="0"/>
              <a:t>Extend </a:t>
            </a:r>
            <a:r>
              <a:rPr lang="en-US" dirty="0" err="1" smtClean="0"/>
              <a:t>hyphae</a:t>
            </a:r>
            <a:r>
              <a:rPr lang="en-US" dirty="0" smtClean="0"/>
              <a:t> into food sources</a:t>
            </a:r>
          </a:p>
          <a:p>
            <a:endParaRPr lang="en-US" dirty="0" smtClean="0"/>
          </a:p>
          <a:p>
            <a:r>
              <a:rPr lang="en-US" dirty="0" smtClean="0"/>
              <a:t>Cells release digestive enzymes</a:t>
            </a:r>
          </a:p>
          <a:p>
            <a:endParaRPr lang="en-US" dirty="0" smtClean="0"/>
          </a:p>
          <a:p>
            <a:r>
              <a:rPr lang="en-US" dirty="0" smtClean="0"/>
              <a:t>Cells absorb the released nutrients</a:t>
            </a:r>
          </a:p>
        </p:txBody>
      </p:sp>
      <p:pic>
        <p:nvPicPr>
          <p:cNvPr id="5" name="Picture 2" descr="unnumbered_26_p5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761214"/>
            <a:ext cx="4908718" cy="509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How do other organisms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process </a:t>
            </a:r>
            <a:r>
              <a:rPr lang="en-US" b="1" dirty="0"/>
              <a:t>food?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76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Sea anemones </a:t>
            </a:r>
          </a:p>
          <a:p>
            <a:r>
              <a:rPr lang="en-US" dirty="0" smtClean="0"/>
              <a:t>No digestive tract</a:t>
            </a:r>
          </a:p>
          <a:p>
            <a:endParaRPr lang="en-US" dirty="0" smtClean="0"/>
          </a:p>
          <a:p>
            <a:r>
              <a:rPr lang="en-US" dirty="0" smtClean="0"/>
              <a:t>Single, multifunctional digestive cavity</a:t>
            </a:r>
          </a:p>
          <a:p>
            <a:endParaRPr lang="en-US" dirty="0" smtClean="0"/>
          </a:p>
          <a:p>
            <a:r>
              <a:rPr lang="en-US" b="1" dirty="0" err="1" smtClean="0"/>
              <a:t>Gastrovascular</a:t>
            </a:r>
            <a:r>
              <a:rPr lang="en-US" dirty="0" smtClean="0"/>
              <a:t> cavity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00400" y="5802868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2" descr="unnumbered_26_p582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524000"/>
            <a:ext cx="4935978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How do other organisms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process </a:t>
            </a:r>
            <a:r>
              <a:rPr lang="en-US" b="1" dirty="0"/>
              <a:t>food?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7"/>
            <a:ext cx="3048000" cy="4678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Photosynthetic organisms</a:t>
            </a:r>
          </a:p>
          <a:p>
            <a:pPr>
              <a:buNone/>
            </a:pPr>
            <a:r>
              <a:rPr lang="en-US" b="1" dirty="0" smtClean="0"/>
              <a:t> </a:t>
            </a:r>
          </a:p>
          <a:p>
            <a:r>
              <a:rPr lang="en-US" dirty="0" smtClean="0"/>
              <a:t>No digestive systems</a:t>
            </a:r>
          </a:p>
          <a:p>
            <a:endParaRPr lang="en-US" dirty="0" smtClean="0"/>
          </a:p>
          <a:p>
            <a:r>
              <a:rPr lang="en-US" dirty="0" err="1" smtClean="0"/>
              <a:t>Autotrophs</a:t>
            </a:r>
            <a:endParaRPr lang="en-US" dirty="0" smtClean="0"/>
          </a:p>
        </p:txBody>
      </p:sp>
      <p:pic>
        <p:nvPicPr>
          <p:cNvPr id="6" name="Picture 2" descr="unnumbered_26_p582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124595"/>
            <a:ext cx="5352399" cy="470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Summary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1534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The digestive system consists of a central digestive tract and accessory organs. Its function is to break down food molecules into smaller subunits, absorb nutrients, and eliminate waste.</a:t>
            </a:r>
          </a:p>
          <a:p>
            <a:r>
              <a:rPr lang="en-US" sz="2400" dirty="0" smtClean="0"/>
              <a:t>Food passes from the mouth into the stomach, through the esophagus, propelled by peristalsis.</a:t>
            </a:r>
          </a:p>
          <a:p>
            <a:r>
              <a:rPr lang="en-US" sz="2400" dirty="0" smtClean="0"/>
              <a:t>The stomach is muscular and acidic and contains an enzyme called pepsin, which chemically breaks </a:t>
            </a:r>
            <a:r>
              <a:rPr lang="en-US" sz="2400" smtClean="0"/>
              <a:t>apart proteins.</a:t>
            </a:r>
            <a:endParaRPr lang="en-US" sz="2400" dirty="0" smtClean="0"/>
          </a:p>
          <a:p>
            <a:r>
              <a:rPr lang="en-US" sz="2400" dirty="0" smtClean="0"/>
              <a:t>Food, processed in the stomach into </a:t>
            </a:r>
            <a:r>
              <a:rPr lang="en-US" sz="2400" dirty="0" err="1" smtClean="0"/>
              <a:t>chyme</a:t>
            </a:r>
            <a:r>
              <a:rPr lang="en-US" sz="2400" dirty="0" smtClean="0"/>
              <a:t>, passes into the small intestine.</a:t>
            </a:r>
          </a:p>
          <a:p>
            <a:r>
              <a:rPr lang="en-US" sz="2400" dirty="0" smtClean="0"/>
              <a:t>Enzymes from the pancreas digest organic molecules in the small intestine and bile salts from liver emulsify fats.</a:t>
            </a:r>
          </a:p>
          <a:p>
            <a:r>
              <a:rPr lang="en-US" sz="2400" dirty="0" smtClean="0"/>
              <a:t>Epithelial cells that line the small intestine absorb the broken-down products of food.</a:t>
            </a:r>
          </a:p>
          <a:p>
            <a:r>
              <a:rPr lang="en-US" sz="2400" dirty="0" smtClean="0"/>
              <a:t>The large intestine absorbs water and forms solid stool from indigestible matter in food such as fiber.</a:t>
            </a:r>
          </a:p>
          <a:p>
            <a:r>
              <a:rPr lang="en-US" sz="2400" dirty="0" smtClean="0"/>
              <a:t>Bariatric surgery reduces the size of the stomach so that it can no longer hold as much food.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Driving Questions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48478" y="1752600"/>
            <a:ext cx="7924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1. </a:t>
            </a:r>
            <a:r>
              <a:rPr lang="en-US" sz="3200" dirty="0"/>
              <a:t>What is the anatomy of the digestive system?</a:t>
            </a:r>
          </a:p>
          <a:p>
            <a:r>
              <a:rPr lang="en-US" sz="3200" b="1" dirty="0"/>
              <a:t>2. </a:t>
            </a:r>
            <a:r>
              <a:rPr lang="en-US" sz="3200" dirty="0"/>
              <a:t>How is food broken down and utilized as it moves through the</a:t>
            </a:r>
          </a:p>
          <a:p>
            <a:r>
              <a:rPr lang="en-US" sz="3200" dirty="0"/>
              <a:t>digestive tract?</a:t>
            </a:r>
          </a:p>
          <a:p>
            <a:r>
              <a:rPr lang="en-US" sz="3200" b="1" dirty="0"/>
              <a:t>3. </a:t>
            </a:r>
            <a:r>
              <a:rPr lang="en-US" sz="3200" dirty="0"/>
              <a:t>What are the risks and benefits of bariatric surgery?</a:t>
            </a:r>
          </a:p>
        </p:txBody>
      </p:sp>
    </p:spTree>
    <p:extLst>
      <p:ext uri="{BB962C8B-B14F-4D97-AF65-F5344CB8AC3E}">
        <p14:creationId xmlns:p14="http://schemas.microsoft.com/office/powerpoint/2010/main" val="2510174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Bariatric surgery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Surgically reduces the size of the stomach, either temporarily or permanently</a:t>
            </a:r>
          </a:p>
          <a:p>
            <a:endParaRPr lang="en-US" dirty="0" smtClean="0"/>
          </a:p>
          <a:p>
            <a:r>
              <a:rPr lang="en-US" dirty="0" smtClean="0"/>
              <a:t>Reduces the amount of food the stomach can hold</a:t>
            </a:r>
          </a:p>
          <a:p>
            <a:endParaRPr lang="en-US" dirty="0" smtClean="0"/>
          </a:p>
          <a:p>
            <a:r>
              <a:rPr lang="en-US" dirty="0" smtClean="0"/>
              <a:t>Prevents a person from overeating</a:t>
            </a:r>
            <a:endParaRPr lang="en-US" dirty="0"/>
          </a:p>
        </p:txBody>
      </p:sp>
      <p:pic>
        <p:nvPicPr>
          <p:cNvPr id="5" name="Picture 2" descr="unnumbered_26_p5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793837"/>
            <a:ext cx="3931101" cy="5040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0174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digestive system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3200400" cy="5410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Stomach: part of </a:t>
            </a:r>
            <a:r>
              <a:rPr lang="en-US" sz="2800" b="1" dirty="0" smtClean="0"/>
              <a:t>digestive system</a:t>
            </a:r>
          </a:p>
          <a:p>
            <a:endParaRPr lang="en-US" sz="2800" b="1" dirty="0" smtClean="0"/>
          </a:p>
          <a:p>
            <a:r>
              <a:rPr lang="en-US" sz="2800" dirty="0" smtClean="0"/>
              <a:t>Composed of </a:t>
            </a:r>
            <a:r>
              <a:rPr lang="en-US" sz="2800" b="1" dirty="0" smtClean="0"/>
              <a:t>digestive tract</a:t>
            </a:r>
          </a:p>
          <a:p>
            <a:pPr lvl="1"/>
            <a:r>
              <a:rPr lang="en-US" sz="2400" dirty="0" smtClean="0"/>
              <a:t>long tube lined with muscles that extends from the mouth to anus</a:t>
            </a:r>
          </a:p>
          <a:p>
            <a:endParaRPr lang="en-US" sz="2800" dirty="0" smtClean="0"/>
          </a:p>
          <a:p>
            <a:r>
              <a:rPr lang="en-US" sz="2800" dirty="0" smtClean="0"/>
              <a:t>Assists in </a:t>
            </a:r>
            <a:r>
              <a:rPr lang="en-US" sz="2800" b="1" dirty="0" smtClean="0"/>
              <a:t>digestion</a:t>
            </a:r>
          </a:p>
        </p:txBody>
      </p:sp>
      <p:pic>
        <p:nvPicPr>
          <p:cNvPr id="5" name="Picture 2" descr="infographic_26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236" y="1567070"/>
            <a:ext cx="5427200" cy="529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0174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digestive system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382000" cy="3581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Digestion</a:t>
            </a:r>
          </a:p>
          <a:p>
            <a:r>
              <a:rPr lang="en-US" dirty="0" smtClean="0"/>
              <a:t>Mechanical and chemical breakdown of food into subunits so that nutrients can be absorbed</a:t>
            </a:r>
          </a:p>
          <a:p>
            <a:endParaRPr lang="en-US" dirty="0" smtClean="0"/>
          </a:p>
          <a:p>
            <a:r>
              <a:rPr lang="en-US" dirty="0" smtClean="0"/>
              <a:t>Begins immediately after </a:t>
            </a:r>
            <a:r>
              <a:rPr lang="en-US" b="1" dirty="0" smtClean="0"/>
              <a:t>ingestion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the act of taking food into the mouth</a:t>
            </a:r>
            <a:endParaRPr lang="en-US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upper digestive system</a:t>
            </a:r>
            <a:endParaRPr lang="en-US" b="1" dirty="0"/>
          </a:p>
        </p:txBody>
      </p:sp>
      <p:pic>
        <p:nvPicPr>
          <p:cNvPr id="6" name="Picture 3" descr="infographic 2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6" t="9367" r="15525" b="65932"/>
          <a:stretch/>
        </p:blipFill>
        <p:spPr bwMode="auto">
          <a:xfrm>
            <a:off x="762000" y="2888974"/>
            <a:ext cx="7495246" cy="2912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upper digestive system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Esophagus</a:t>
            </a:r>
            <a:r>
              <a:rPr lang="en-US" dirty="0" smtClean="0"/>
              <a:t>: section between the mouth and the stomach</a:t>
            </a:r>
            <a:endParaRPr lang="en-US" dirty="0"/>
          </a:p>
        </p:txBody>
      </p:sp>
      <p:pic>
        <p:nvPicPr>
          <p:cNvPr id="6" name="Picture 3" descr="infographic 2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69" t="36699" r="2328" b="39409"/>
          <a:stretch/>
        </p:blipFill>
        <p:spPr bwMode="auto">
          <a:xfrm>
            <a:off x="457200" y="3352800"/>
            <a:ext cx="8178474" cy="224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upper digestive system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Stomach</a:t>
            </a:r>
            <a:r>
              <a:rPr lang="en-US" dirty="0" smtClean="0"/>
              <a:t>: expandable muscular organ that stores, mechanically breaks down, and digests proteins in food</a:t>
            </a:r>
            <a:endParaRPr lang="en-US" dirty="0"/>
          </a:p>
        </p:txBody>
      </p:sp>
      <p:pic>
        <p:nvPicPr>
          <p:cNvPr id="6" name="Picture 3" descr="infographic 2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9" t="64034" r="24840" b="9848"/>
          <a:stretch/>
        </p:blipFill>
        <p:spPr bwMode="auto">
          <a:xfrm>
            <a:off x="533400" y="3657601"/>
            <a:ext cx="7848600" cy="239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</TotalTime>
  <Words>1145</Words>
  <Application>Microsoft Office PowerPoint</Application>
  <PresentationFormat>On-screen Show (4:3)</PresentationFormat>
  <Paragraphs>154</Paragraphs>
  <Slides>26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Chapter 26</vt:lpstr>
      <vt:lpstr>Driving Questions</vt:lpstr>
      <vt:lpstr>Bariatric surgery</vt:lpstr>
      <vt:lpstr>The digestive system</vt:lpstr>
      <vt:lpstr>The digestive system</vt:lpstr>
      <vt:lpstr>The upper digestive system</vt:lpstr>
      <vt:lpstr>The upper digestive system</vt:lpstr>
      <vt:lpstr>The upper digestive system</vt:lpstr>
      <vt:lpstr>Gastric bypass surgery</vt:lpstr>
      <vt:lpstr>The small intestine</vt:lpstr>
      <vt:lpstr>The small intestine</vt:lpstr>
      <vt:lpstr>The small intestine </vt:lpstr>
      <vt:lpstr>The small intestine</vt:lpstr>
      <vt:lpstr>The small intestine</vt:lpstr>
      <vt:lpstr>The small intestine</vt:lpstr>
      <vt:lpstr>Gastric banding surgery</vt:lpstr>
      <vt:lpstr>The large intestine</vt:lpstr>
      <vt:lpstr>The large intestine</vt:lpstr>
      <vt:lpstr>The large intestine</vt:lpstr>
      <vt:lpstr>Does bariatric surgery work?</vt:lpstr>
      <vt:lpstr>Does bariatric surgery work?</vt:lpstr>
      <vt:lpstr>How do other organisms  process food?</vt:lpstr>
      <vt:lpstr>How do other organisms  process food?</vt:lpstr>
      <vt:lpstr>How do other organisms  process food?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26</dc:title>
  <dc:creator>Owner</dc:creator>
  <cp:lastModifiedBy>hbadmin</cp:lastModifiedBy>
  <cp:revision>36</cp:revision>
  <dcterms:created xsi:type="dcterms:W3CDTF">2014-03-21T13:57:41Z</dcterms:created>
  <dcterms:modified xsi:type="dcterms:W3CDTF">2014-04-26T19:05:29Z</dcterms:modified>
</cp:coreProperties>
</file>