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9" r:id="rId2"/>
    <p:sldId id="256" r:id="rId3"/>
    <p:sldId id="297" r:id="rId4"/>
    <p:sldId id="258" r:id="rId5"/>
    <p:sldId id="257" r:id="rId6"/>
    <p:sldId id="260" r:id="rId7"/>
    <p:sldId id="261" r:id="rId8"/>
    <p:sldId id="264" r:id="rId9"/>
    <p:sldId id="265" r:id="rId10"/>
    <p:sldId id="266" r:id="rId11"/>
    <p:sldId id="269" r:id="rId12"/>
    <p:sldId id="270" r:id="rId13"/>
    <p:sldId id="273" r:id="rId14"/>
    <p:sldId id="274" r:id="rId15"/>
    <p:sldId id="275" r:id="rId16"/>
    <p:sldId id="276" r:id="rId17"/>
    <p:sldId id="277" r:id="rId18"/>
    <p:sldId id="278" r:id="rId19"/>
    <p:sldId id="279" r:id="rId20"/>
    <p:sldId id="280" r:id="rId21"/>
    <p:sldId id="281" r:id="rId22"/>
    <p:sldId id="282" r:id="rId23"/>
    <p:sldId id="284" r:id="rId24"/>
    <p:sldId id="286" r:id="rId25"/>
    <p:sldId id="290" r:id="rId26"/>
    <p:sldId id="293" r:id="rId27"/>
    <p:sldId id="294" r:id="rId28"/>
    <p:sldId id="295" r:id="rId29"/>
    <p:sldId id="296" r:id="rId30"/>
    <p:sldId id="29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97" autoAdjust="0"/>
  </p:normalViewPr>
  <p:slideViewPr>
    <p:cSldViewPr>
      <p:cViewPr varScale="1">
        <p:scale>
          <a:sx n="77" d="100"/>
          <a:sy n="77" d="100"/>
        </p:scale>
        <p:origin x="-136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24B96-EEEA-384F-AF17-61B1B39932B5}" type="datetimeFigureOut">
              <a:rPr lang="en-US" smtClean="0"/>
              <a:pPr/>
              <a:t>4/26/2014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A0CC6-327A-FE4B-9558-9556DE717C6F}" type="slidenum">
              <a:rPr lang="en-US" smtClean="0"/>
              <a:pPr/>
              <a:t>‹#›</a:t>
            </a:fld>
            <a:endParaRPr lang="en-US"/>
          </a:p>
        </p:txBody>
      </p:sp>
    </p:spTree>
    <p:extLst>
      <p:ext uri="{BB962C8B-B14F-4D97-AF65-F5344CB8AC3E}">
        <p14:creationId xmlns:p14="http://schemas.microsoft.com/office/powerpoint/2010/main" val="4551374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76E94E6-1D14-41BB-AD2A-E3E2D0CF758D}" type="slidenum">
              <a:rPr lang="en-US" smtClean="0">
                <a:solidFill>
                  <a:srgbClr val="000000"/>
                </a:solidFill>
              </a:rPr>
              <a:pPr eaLnBrk="1" hangingPunct="1"/>
              <a:t>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Myelin:</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 fatty substance that insulates the axons of neurons and facilitates rapid conduction of action potentials</a:t>
            </a:r>
            <a:endParaRPr lang="en-US" dirty="0"/>
          </a:p>
        </p:txBody>
      </p:sp>
      <p:sp>
        <p:nvSpPr>
          <p:cNvPr id="4" name="Slide Number Placeholder 3"/>
          <p:cNvSpPr>
            <a:spLocks noGrp="1"/>
          </p:cNvSpPr>
          <p:nvPr>
            <p:ph type="sldNum" sz="quarter" idx="10"/>
          </p:nvPr>
        </p:nvSpPr>
        <p:spPr/>
        <p:txBody>
          <a:bodyPr/>
          <a:lstStyle/>
          <a:p>
            <a:fld id="{58BA0CC6-327A-FE4B-9558-9556DE717C6F}"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Cerebellum: the part of the brain that processes sensory information and is involved in movement, coordination, and balance</a:t>
            </a:r>
          </a:p>
          <a:p>
            <a:r>
              <a:rPr lang="en-US" sz="1200" kern="1200" dirty="0" smtClean="0">
                <a:solidFill>
                  <a:schemeClr val="tx1"/>
                </a:solidFill>
                <a:latin typeface="+mn-lt"/>
                <a:ea typeface="+mn-ea"/>
                <a:cs typeface="+mn-cs"/>
              </a:rPr>
              <a:t>Brain stem:</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part of the brain that is closest to the spinal cord and controls vital functions such as heart rate, breathing, and blood pressure</a:t>
            </a:r>
          </a:p>
          <a:p>
            <a:r>
              <a:rPr lang="en-US" sz="1200" kern="1200" dirty="0" smtClean="0">
                <a:solidFill>
                  <a:schemeClr val="tx1"/>
                </a:solidFill>
                <a:latin typeface="+mn-lt"/>
                <a:ea typeface="+mn-ea"/>
                <a:cs typeface="+mn-cs"/>
              </a:rPr>
              <a:t>Diencephalon: a brain region located between the brain stem and the cerebrum that includes the thalamus and hypothalamus and regulates homeostatic functions like body temperature, hunger, thirst, and the sex drive</a:t>
            </a:r>
          </a:p>
          <a:p>
            <a:r>
              <a:rPr lang="en-US" sz="1200" kern="1200" dirty="0" smtClean="0">
                <a:solidFill>
                  <a:schemeClr val="tx1"/>
                </a:solidFill>
                <a:latin typeface="+mn-lt"/>
                <a:ea typeface="+mn-ea"/>
                <a:cs typeface="+mn-cs"/>
              </a:rPr>
              <a:t>Cerebrum:</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region of the brain that controls intelligence, learning, and perception</a:t>
            </a:r>
            <a:endParaRPr lang="en-US" dirty="0"/>
          </a:p>
        </p:txBody>
      </p:sp>
      <p:sp>
        <p:nvSpPr>
          <p:cNvPr id="4" name="Slide Number Placeholder 3"/>
          <p:cNvSpPr>
            <a:spLocks noGrp="1"/>
          </p:cNvSpPr>
          <p:nvPr>
            <p:ph type="sldNum" sz="quarter" idx="10"/>
          </p:nvPr>
        </p:nvSpPr>
        <p:spPr/>
        <p:txBody>
          <a:bodyPr/>
          <a:lstStyle/>
          <a:p>
            <a:fld id="{58BA0CC6-327A-FE4B-9558-9556DE717C6F}"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Regions deep within the cerebral cortex, illustrated here, may be involved in many human experiences, from emotional response to drug use.</a:t>
            </a:r>
          </a:p>
          <a:p>
            <a:r>
              <a:rPr lang="en-US" sz="1200" kern="1200" dirty="0" smtClean="0">
                <a:solidFill>
                  <a:schemeClr val="tx1"/>
                </a:solidFill>
                <a:latin typeface="+mn-lt"/>
                <a:ea typeface="+mn-ea"/>
                <a:cs typeface="+mn-cs"/>
              </a:rPr>
              <a:t>Cerebral cortex:</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outer layer of the cerebrum; involved in many advanced brain functions</a:t>
            </a:r>
            <a:endParaRPr lang="en-US" dirty="0"/>
          </a:p>
        </p:txBody>
      </p:sp>
      <p:sp>
        <p:nvSpPr>
          <p:cNvPr id="4" name="Slide Number Placeholder 3"/>
          <p:cNvSpPr>
            <a:spLocks noGrp="1"/>
          </p:cNvSpPr>
          <p:nvPr>
            <p:ph type="sldNum" sz="quarter" idx="10"/>
          </p:nvPr>
        </p:nvSpPr>
        <p:spPr/>
        <p:txBody>
          <a:bodyPr/>
          <a:lstStyle/>
          <a:p>
            <a:fld id="{58BA0CC6-327A-FE4B-9558-9556DE717C6F}"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Hippocampus: a </a:t>
            </a:r>
            <a:r>
              <a:rPr lang="en-US" sz="1200" kern="1200" dirty="0" err="1" smtClean="0">
                <a:solidFill>
                  <a:schemeClr val="tx1"/>
                </a:solidFill>
                <a:latin typeface="+mn-lt"/>
                <a:ea typeface="+mn-ea"/>
                <a:cs typeface="+mn-cs"/>
              </a:rPr>
              <a:t>subregion</a:t>
            </a:r>
            <a:r>
              <a:rPr lang="en-US" sz="1200" kern="1200" dirty="0" smtClean="0">
                <a:solidFill>
                  <a:schemeClr val="tx1"/>
                </a:solidFill>
                <a:latin typeface="+mn-lt"/>
                <a:ea typeface="+mn-ea"/>
                <a:cs typeface="+mn-cs"/>
              </a:rPr>
              <a:t> of the brain involved in learning and memory</a:t>
            </a:r>
          </a:p>
          <a:p>
            <a:r>
              <a:rPr lang="en-US" sz="1200" kern="1200" dirty="0" err="1" smtClean="0">
                <a:solidFill>
                  <a:schemeClr val="tx1"/>
                </a:solidFill>
                <a:latin typeface="+mn-lt"/>
                <a:ea typeface="+mn-ea"/>
                <a:cs typeface="+mn-cs"/>
              </a:rPr>
              <a:t>Amygdala</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subregion</a:t>
            </a:r>
            <a:r>
              <a:rPr lang="en-US" sz="1200" kern="1200" dirty="0" smtClean="0">
                <a:solidFill>
                  <a:schemeClr val="tx1"/>
                </a:solidFill>
                <a:latin typeface="+mn-lt"/>
                <a:ea typeface="+mn-ea"/>
                <a:cs typeface="+mn-cs"/>
              </a:rPr>
              <a:t> of the brain that processes emotions, especially fear and anxiety, and is the seat of emotional memories</a:t>
            </a:r>
          </a:p>
          <a:p>
            <a:r>
              <a:rPr lang="en-US" sz="1200" kern="1200" dirty="0" smtClean="0">
                <a:solidFill>
                  <a:schemeClr val="tx1"/>
                </a:solidFill>
                <a:latin typeface="+mn-lt"/>
                <a:ea typeface="+mn-ea"/>
                <a:cs typeface="+mn-cs"/>
              </a:rPr>
              <a:t>Nucleus </a:t>
            </a:r>
            <a:r>
              <a:rPr lang="en-US" sz="1200" kern="1200" dirty="0" err="1" smtClean="0">
                <a:solidFill>
                  <a:schemeClr val="tx1"/>
                </a:solidFill>
                <a:latin typeface="+mn-lt"/>
                <a:ea typeface="+mn-ea"/>
                <a:cs typeface="+mn-cs"/>
              </a:rPr>
              <a:t>accumbens</a:t>
            </a:r>
            <a:r>
              <a:rPr lang="en-US" sz="1200" kern="1200" dirty="0" smtClean="0">
                <a:solidFill>
                  <a:schemeClr val="tx1"/>
                </a:solidFill>
                <a:latin typeface="+mn-lt"/>
                <a:ea typeface="+mn-ea"/>
                <a:cs typeface="+mn-cs"/>
              </a:rPr>
              <a:t> and the ventral </a:t>
            </a:r>
            <a:r>
              <a:rPr lang="en-US" sz="1200" kern="1200" dirty="0" err="1" smtClean="0">
                <a:solidFill>
                  <a:schemeClr val="tx1"/>
                </a:solidFill>
                <a:latin typeface="+mn-lt"/>
                <a:ea typeface="+mn-ea"/>
                <a:cs typeface="+mn-cs"/>
              </a:rPr>
              <a:t>tegumental</a:t>
            </a:r>
            <a:r>
              <a:rPr lang="en-US" sz="1200" kern="1200" dirty="0" smtClean="0">
                <a:solidFill>
                  <a:schemeClr val="tx1"/>
                </a:solidFill>
                <a:latin typeface="+mn-lt"/>
                <a:ea typeface="+mn-ea"/>
                <a:cs typeface="+mn-cs"/>
              </a:rPr>
              <a:t> area (VTA) are components of the limbic system, which is stimulated during pleasurable activities, and are involved in addiction.</a:t>
            </a:r>
            <a:endParaRPr lang="en-US" dirty="0"/>
          </a:p>
        </p:txBody>
      </p:sp>
      <p:sp>
        <p:nvSpPr>
          <p:cNvPr id="4" name="Slide Number Placeholder 3"/>
          <p:cNvSpPr>
            <a:spLocks noGrp="1"/>
          </p:cNvSpPr>
          <p:nvPr>
            <p:ph type="sldNum" sz="quarter" idx="10"/>
          </p:nvPr>
        </p:nvSpPr>
        <p:spPr/>
        <p:txBody>
          <a:bodyPr/>
          <a:lstStyle/>
          <a:p>
            <a:fld id="{58BA0CC6-327A-FE4B-9558-9556DE717C6F}"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Dopamine: a neurotransmitter that is involved in conveying a sense of pleasure in the brain</a:t>
            </a:r>
          </a:p>
          <a:p>
            <a:r>
              <a:rPr lang="en-US" sz="1200" kern="1200" dirty="0" smtClean="0">
                <a:solidFill>
                  <a:schemeClr val="tx1"/>
                </a:solidFill>
                <a:latin typeface="+mn-lt"/>
                <a:ea typeface="+mn-ea"/>
                <a:cs typeface="+mn-cs"/>
              </a:rPr>
              <a:t>Neurotransmitter:</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 chemical signaling molecule released by a neuron to transmit a signal to a neighboring cell</a:t>
            </a:r>
            <a:endParaRPr lang="en-US" dirty="0"/>
          </a:p>
        </p:txBody>
      </p:sp>
      <p:sp>
        <p:nvSpPr>
          <p:cNvPr id="4" name="Slide Number Placeholder 3"/>
          <p:cNvSpPr>
            <a:spLocks noGrp="1"/>
          </p:cNvSpPr>
          <p:nvPr>
            <p:ph type="sldNum" sz="quarter" idx="10"/>
          </p:nvPr>
        </p:nvSpPr>
        <p:spPr/>
        <p:txBody>
          <a:bodyPr/>
          <a:lstStyle/>
          <a:p>
            <a:fld id="{58BA0CC6-327A-FE4B-9558-9556DE717C6F}"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Neurotransmitters are chemical signals released by neurons at the end of their axons when an action potential reaches the tip of the axon.</a:t>
            </a:r>
          </a:p>
          <a:p>
            <a:r>
              <a:rPr lang="en-US" sz="1200" kern="1200" dirty="0" smtClean="0">
                <a:solidFill>
                  <a:schemeClr val="tx1"/>
                </a:solidFill>
                <a:latin typeface="+mn-lt"/>
                <a:ea typeface="+mn-ea"/>
                <a:cs typeface="+mn-cs"/>
              </a:rPr>
              <a:t>Synapse:</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site of transmission of a signal between a neuron and another cell; the synapse includes the axon terminal of the signaling neuron, the space between the cells, and receptors on the receiving cell</a:t>
            </a:r>
            <a:endParaRPr lang="en-US" dirty="0"/>
          </a:p>
        </p:txBody>
      </p:sp>
      <p:sp>
        <p:nvSpPr>
          <p:cNvPr id="4" name="Slide Number Placeholder 3"/>
          <p:cNvSpPr>
            <a:spLocks noGrp="1"/>
          </p:cNvSpPr>
          <p:nvPr>
            <p:ph type="sldNum" sz="quarter" idx="10"/>
          </p:nvPr>
        </p:nvSpPr>
        <p:spPr/>
        <p:txBody>
          <a:bodyPr/>
          <a:lstStyle/>
          <a:p>
            <a:fld id="{58BA0CC6-327A-FE4B-9558-9556DE717C6F}"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Synaptic cleft: the physical space between a neuron and the cell with which it is communicating</a:t>
            </a:r>
            <a:endParaRPr lang="en-US" dirty="0"/>
          </a:p>
        </p:txBody>
      </p:sp>
      <p:sp>
        <p:nvSpPr>
          <p:cNvPr id="4" name="Slide Number Placeholder 3"/>
          <p:cNvSpPr>
            <a:spLocks noGrp="1"/>
          </p:cNvSpPr>
          <p:nvPr>
            <p:ph type="sldNum" sz="quarter" idx="10"/>
          </p:nvPr>
        </p:nvSpPr>
        <p:spPr/>
        <p:txBody>
          <a:bodyPr/>
          <a:lstStyle/>
          <a:p>
            <a:fld id="{58BA0CC6-327A-FE4B-9558-9556DE717C6F}"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Dopamine levels in the synaptic cleft increase dramatically. With so much dopamine available, practically all of the brain’s dopamine receptors become activated simultaneously.</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immediate effect is </a:t>
            </a:r>
            <a:r>
              <a:rPr lang="en-US" sz="1200" kern="1200" dirty="0" smtClean="0">
                <a:solidFill>
                  <a:schemeClr val="tx1"/>
                </a:solidFill>
                <a:latin typeface="+mn-lt"/>
                <a:ea typeface="+mn-ea"/>
                <a:cs typeface="+mn-cs"/>
              </a:rPr>
              <a:t>euphoria.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So </a:t>
            </a:r>
            <a:r>
              <a:rPr lang="en-US" sz="1200" kern="1200" dirty="0" smtClean="0">
                <a:solidFill>
                  <a:schemeClr val="tx1"/>
                </a:solidFill>
                <a:latin typeface="+mn-lt"/>
                <a:ea typeface="+mn-ea"/>
                <a:cs typeface="+mn-cs"/>
              </a:rPr>
              <a:t>much dopamine is produced, the brain becomes overwhelmed and tries to dampen the drug’s effect by switching off some of its dopamine receptors.</a:t>
            </a:r>
            <a:endParaRPr lang="en-US" dirty="0"/>
          </a:p>
        </p:txBody>
      </p:sp>
      <p:sp>
        <p:nvSpPr>
          <p:cNvPr id="4" name="Slide Number Placeholder 3"/>
          <p:cNvSpPr>
            <a:spLocks noGrp="1"/>
          </p:cNvSpPr>
          <p:nvPr>
            <p:ph type="sldNum" sz="quarter" idx="10"/>
          </p:nvPr>
        </p:nvSpPr>
        <p:spPr/>
        <p:txBody>
          <a:bodyPr/>
          <a:lstStyle/>
          <a:p>
            <a:fld id="{58BA0CC6-327A-FE4B-9558-9556DE717C6F}"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Without drugs, many addicts suffer the physical symptoms of withdrawal, which may include depression, anxiety, and intense cravings.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8BA0CC6-327A-FE4B-9558-9556DE717C6F}"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Scientists have observed other structural brain changes in drug addicts, too.</a:t>
            </a:r>
          </a:p>
          <a:p>
            <a:endParaRPr lang="en-US" dirty="0"/>
          </a:p>
        </p:txBody>
      </p:sp>
      <p:sp>
        <p:nvSpPr>
          <p:cNvPr id="4" name="Slide Number Placeholder 3"/>
          <p:cNvSpPr>
            <a:spLocks noGrp="1"/>
          </p:cNvSpPr>
          <p:nvPr>
            <p:ph type="sldNum" sz="quarter" idx="10"/>
          </p:nvPr>
        </p:nvSpPr>
        <p:spPr/>
        <p:txBody>
          <a:bodyPr/>
          <a:lstStyle/>
          <a:p>
            <a:fld id="{58BA0CC6-327A-FE4B-9558-9556DE717C6F}"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Despite public health campaigns, smoking remains a common practice.</a:t>
            </a:r>
          </a:p>
          <a:p>
            <a:r>
              <a:rPr lang="en-US" sz="1200" kern="1200" dirty="0" smtClean="0">
                <a:solidFill>
                  <a:schemeClr val="tx1"/>
                </a:solidFill>
                <a:latin typeface="+mn-lt"/>
                <a:ea typeface="+mn-ea"/>
                <a:cs typeface="+mn-cs"/>
              </a:rPr>
              <a:t>Reward system: a complex circuit of brain cells that evolved to make us feel good after eating or having sex—activities we must engage in if we are to survive and pass along our genes</a:t>
            </a:r>
            <a:endParaRPr lang="en-US" dirty="0"/>
          </a:p>
        </p:txBody>
      </p:sp>
      <p:sp>
        <p:nvSpPr>
          <p:cNvPr id="4" name="Slide Number Placeholder 3"/>
          <p:cNvSpPr>
            <a:spLocks noGrp="1"/>
          </p:cNvSpPr>
          <p:nvPr>
            <p:ph type="sldNum" sz="quarter" idx="10"/>
          </p:nvPr>
        </p:nvSpPr>
        <p:spPr/>
        <p:txBody>
          <a:bodyPr/>
          <a:lstStyle/>
          <a:p>
            <a:fld id="{58BA0CC6-327A-FE4B-9558-9556DE717C6F}"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brain i</a:t>
            </a:r>
            <a:r>
              <a:rPr lang="en-US" dirty="0" smtClean="0"/>
              <a:t>ntegrates and coordinates all functions of the body, </a:t>
            </a:r>
            <a:r>
              <a:rPr lang="en-US" sz="1200" kern="1200" dirty="0" smtClean="0">
                <a:solidFill>
                  <a:schemeClr val="tx1"/>
                </a:solidFill>
                <a:latin typeface="+mn-lt"/>
                <a:ea typeface="+mn-ea"/>
                <a:cs typeface="+mn-cs"/>
              </a:rPr>
              <a:t>including sensation, movement, intellect, and just about all involuntary actions. The brain is also the seat of memory. Pleasurable experiences recorded in our memories serve as </a:t>
            </a:r>
            <a:r>
              <a:rPr lang="en-US" sz="1200" kern="1200" dirty="0" smtClean="0">
                <a:solidFill>
                  <a:schemeClr val="tx1"/>
                </a:solidFill>
                <a:latin typeface="+mn-lt"/>
                <a:ea typeface="+mn-ea"/>
                <a:cs typeface="+mn-cs"/>
              </a:rPr>
              <a:t>motivation.</a:t>
            </a:r>
            <a:r>
              <a:rPr lang="en-US" sz="1200" kern="1200" baseline="0" dirty="0" smtClean="0">
                <a:solidFill>
                  <a:schemeClr val="tx1"/>
                </a:solidFill>
                <a:latin typeface="+mn-lt"/>
                <a:ea typeface="+mn-ea"/>
                <a:cs typeface="+mn-cs"/>
              </a:rPr>
              <a:t> </a:t>
            </a:r>
            <a:r>
              <a:rPr lang="en-US" dirty="0" smtClean="0"/>
              <a:t>Nicotine </a:t>
            </a:r>
            <a:r>
              <a:rPr lang="en-US" dirty="0" smtClean="0"/>
              <a:t>is addictive because it stimulates feelings of pleasure in the brain.</a:t>
            </a:r>
          </a:p>
          <a:p>
            <a:endParaRPr lang="en-US" dirty="0"/>
          </a:p>
        </p:txBody>
      </p:sp>
      <p:sp>
        <p:nvSpPr>
          <p:cNvPr id="4" name="Slide Number Placeholder 3"/>
          <p:cNvSpPr>
            <a:spLocks noGrp="1"/>
          </p:cNvSpPr>
          <p:nvPr>
            <p:ph type="sldNum" sz="quarter" idx="10"/>
          </p:nvPr>
        </p:nvSpPr>
        <p:spPr/>
        <p:txBody>
          <a:bodyPr/>
          <a:lstStyle/>
          <a:p>
            <a:fld id="{58BA0CC6-327A-FE4B-9558-9556DE717C6F}"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BA0CC6-327A-FE4B-9558-9556DE717C6F}"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Peripheral nervous system (PNS): all the nervous tissue outside the central nervous system, which transmits signals from the CNS to the rest of the body</a:t>
            </a:r>
            <a:endParaRPr lang="en-US" dirty="0"/>
          </a:p>
        </p:txBody>
      </p:sp>
      <p:sp>
        <p:nvSpPr>
          <p:cNvPr id="4" name="Slide Number Placeholder 3"/>
          <p:cNvSpPr>
            <a:spLocks noGrp="1"/>
          </p:cNvSpPr>
          <p:nvPr>
            <p:ph type="sldNum" sz="quarter" idx="10"/>
          </p:nvPr>
        </p:nvSpPr>
        <p:spPr/>
        <p:txBody>
          <a:bodyPr/>
          <a:lstStyle/>
          <a:p>
            <a:fld id="{58BA0CC6-327A-FE4B-9558-9556DE717C6F}"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Sensory receptors of the PNS in our ears, our eyes, and in our skin, for example, enable us to sense changes in our environment—a sudden loud noise, for example, or the sting of a mosquito. </a:t>
            </a:r>
          </a:p>
          <a:p>
            <a:r>
              <a:rPr lang="en-US" sz="1200" kern="1200" dirty="0" smtClean="0">
                <a:solidFill>
                  <a:schemeClr val="tx1"/>
                </a:solidFill>
                <a:latin typeface="+mn-lt"/>
                <a:ea typeface="+mn-ea"/>
                <a:cs typeface="+mn-cs"/>
              </a:rPr>
              <a:t>Stimuli are transmitted to the brain and spinal cord, which assess the incoming signals and trigger an appropriate response, such as a reflex. The reflex is carried out by </a:t>
            </a:r>
            <a:r>
              <a:rPr lang="en-US" sz="1200" kern="1200" dirty="0" err="1" smtClean="0">
                <a:solidFill>
                  <a:schemeClr val="tx1"/>
                </a:solidFill>
                <a:latin typeface="+mn-lt"/>
                <a:ea typeface="+mn-ea"/>
                <a:cs typeface="+mn-cs"/>
              </a:rPr>
              <a:t>effector</a:t>
            </a:r>
            <a:r>
              <a:rPr lang="en-US" sz="1200" kern="1200" dirty="0" smtClean="0">
                <a:solidFill>
                  <a:schemeClr val="tx1"/>
                </a:solidFill>
                <a:latin typeface="+mn-lt"/>
                <a:ea typeface="+mn-ea"/>
                <a:cs typeface="+mn-cs"/>
              </a:rPr>
              <a:t> tissues such as muscles that allow us to respond—by jumping or swatting our arm.</a:t>
            </a:r>
            <a:endParaRPr lang="en-US" dirty="0"/>
          </a:p>
        </p:txBody>
      </p:sp>
      <p:sp>
        <p:nvSpPr>
          <p:cNvPr id="4" name="Slide Number Placeholder 3"/>
          <p:cNvSpPr>
            <a:spLocks noGrp="1"/>
          </p:cNvSpPr>
          <p:nvPr>
            <p:ph type="sldNum" sz="quarter" idx="10"/>
          </p:nvPr>
        </p:nvSpPr>
        <p:spPr/>
        <p:txBody>
          <a:bodyPr/>
          <a:lstStyle/>
          <a:p>
            <a:fld id="{58BA0CC6-327A-FE4B-9558-9556DE717C6F}"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Neurons have a unique structure that enables them to send and receive signals: 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large cell body with branched extensions called dendrites that receive signals</a:t>
            </a:r>
            <a:r>
              <a:rPr lang="en-US" sz="1200" kern="1200" baseline="0" dirty="0" smtClean="0">
                <a:solidFill>
                  <a:schemeClr val="tx1"/>
                </a:solidFill>
                <a:latin typeface="+mn-lt"/>
                <a:ea typeface="+mn-ea"/>
                <a:cs typeface="+mn-cs"/>
              </a:rPr>
              <a:t> and</a:t>
            </a:r>
            <a:r>
              <a:rPr lang="en-US" sz="1200" kern="1200" dirty="0" smtClean="0">
                <a:solidFill>
                  <a:schemeClr val="tx1"/>
                </a:solidFill>
                <a:latin typeface="+mn-lt"/>
                <a:ea typeface="+mn-ea"/>
                <a:cs typeface="+mn-cs"/>
              </a:rPr>
              <a:t> 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single large axon that carries signals away from the neuronal cell body. The end of the axon, called the axon terminal, transmits the signals to the next cell in the network, which could be another neuron, a muscle cell, or an endocrine cell. </a:t>
            </a:r>
            <a:endParaRPr lang="en-US" dirty="0"/>
          </a:p>
        </p:txBody>
      </p:sp>
      <p:sp>
        <p:nvSpPr>
          <p:cNvPr id="4" name="Slide Number Placeholder 3"/>
          <p:cNvSpPr>
            <a:spLocks noGrp="1"/>
          </p:cNvSpPr>
          <p:nvPr>
            <p:ph type="sldNum" sz="quarter" idx="10"/>
          </p:nvPr>
        </p:nvSpPr>
        <p:spPr/>
        <p:txBody>
          <a:bodyPr/>
          <a:lstStyle/>
          <a:p>
            <a:fld id="{58BA0CC6-327A-FE4B-9558-9556DE717C6F}"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Sensory neurons: cells that convey information from both inside and outside the body to the CNS</a:t>
            </a:r>
          </a:p>
          <a:p>
            <a:r>
              <a:rPr lang="en-US" sz="1200" kern="1200" dirty="0" smtClean="0">
                <a:solidFill>
                  <a:schemeClr val="tx1"/>
                </a:solidFill>
                <a:latin typeface="+mn-lt"/>
                <a:ea typeface="+mn-ea"/>
                <a:cs typeface="+mn-cs"/>
              </a:rPr>
              <a:t>Motor neurons:</a:t>
            </a:r>
            <a:r>
              <a:rPr lang="en-US" sz="1200" kern="1200" baseline="0" dirty="0" smtClean="0">
                <a:solidFill>
                  <a:schemeClr val="tx1"/>
                </a:solidFill>
                <a:latin typeface="+mn-lt"/>
                <a:ea typeface="+mn-ea"/>
                <a:cs typeface="+mn-cs"/>
              </a:rPr>
              <a:t> n</a:t>
            </a:r>
            <a:r>
              <a:rPr lang="en-US" sz="1200" kern="1200" dirty="0" smtClean="0">
                <a:solidFill>
                  <a:schemeClr val="tx1"/>
                </a:solidFill>
                <a:latin typeface="+mn-lt"/>
                <a:ea typeface="+mn-ea"/>
                <a:cs typeface="+mn-cs"/>
              </a:rPr>
              <a:t>eurons that control the contraction of skeletal muscle</a:t>
            </a:r>
            <a:endParaRPr lang="en-US" dirty="0"/>
          </a:p>
        </p:txBody>
      </p:sp>
      <p:sp>
        <p:nvSpPr>
          <p:cNvPr id="4" name="Slide Number Placeholder 3"/>
          <p:cNvSpPr>
            <a:spLocks noGrp="1"/>
          </p:cNvSpPr>
          <p:nvPr>
            <p:ph type="sldNum" sz="quarter" idx="10"/>
          </p:nvPr>
        </p:nvSpPr>
        <p:spPr/>
        <p:txBody>
          <a:bodyPr/>
          <a:lstStyle/>
          <a:p>
            <a:fld id="{58BA0CC6-327A-FE4B-9558-9556DE717C6F}"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Like other cells in the body, neurons have a slight difference in electrical charge across the membrane: the inside of the neuron has a negative charge relative to the charge outside the cell</a:t>
            </a:r>
            <a:r>
              <a:rPr lang="en-US" sz="1200" kern="1200" dirty="0" smtClean="0">
                <a:solidFill>
                  <a:schemeClr val="tx1"/>
                </a:solidFill>
                <a:latin typeface="+mn-lt"/>
                <a:ea typeface="+mn-ea"/>
                <a:cs typeface="+mn-cs"/>
              </a:rPr>
              <a:t>.</a:t>
            </a:r>
            <a:r>
              <a:rPr lang="en-US" dirty="0" smtClean="0"/>
              <a:t> Ion channels in the axon membrane open and close to allow specific ions to cross. When axons of neurons allow positive ions to cross the cell membrane, the charge across the membrane changes.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Action potential:</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n electrical signal within a neuron caused by ions moving across the cell membrane</a:t>
            </a:r>
          </a:p>
          <a:p>
            <a:endParaRPr lang="en-US" dirty="0"/>
          </a:p>
        </p:txBody>
      </p:sp>
      <p:sp>
        <p:nvSpPr>
          <p:cNvPr id="4" name="Slide Number Placeholder 3"/>
          <p:cNvSpPr>
            <a:spLocks noGrp="1"/>
          </p:cNvSpPr>
          <p:nvPr>
            <p:ph type="sldNum" sz="quarter" idx="10"/>
          </p:nvPr>
        </p:nvSpPr>
        <p:spPr/>
        <p:txBody>
          <a:bodyPr/>
          <a:lstStyle/>
          <a:p>
            <a:fld id="{58BA0CC6-327A-FE4B-9558-9556DE717C6F}"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91AFC4-6041-434B-A03C-05DDFCF53597}"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0E864-8B14-4E73-8FE8-C48D35B936E2}" type="slidenum">
              <a:rPr lang="en-US" smtClean="0"/>
              <a:pPr/>
              <a:t>‹#›</a:t>
            </a:fld>
            <a:endParaRPr lang="en-US"/>
          </a:p>
        </p:txBody>
      </p:sp>
    </p:spTree>
    <p:extLst>
      <p:ext uri="{BB962C8B-B14F-4D97-AF65-F5344CB8AC3E}">
        <p14:creationId xmlns:p14="http://schemas.microsoft.com/office/powerpoint/2010/main" val="140660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91AFC4-6041-434B-A03C-05DDFCF53597}"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0E864-8B14-4E73-8FE8-C48D35B936E2}" type="slidenum">
              <a:rPr lang="en-US" smtClean="0"/>
              <a:pPr/>
              <a:t>‹#›</a:t>
            </a:fld>
            <a:endParaRPr lang="en-US"/>
          </a:p>
        </p:txBody>
      </p:sp>
    </p:spTree>
    <p:extLst>
      <p:ext uri="{BB962C8B-B14F-4D97-AF65-F5344CB8AC3E}">
        <p14:creationId xmlns:p14="http://schemas.microsoft.com/office/powerpoint/2010/main" val="379374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91AFC4-6041-434B-A03C-05DDFCF53597}"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0E864-8B14-4E73-8FE8-C48D35B936E2}" type="slidenum">
              <a:rPr lang="en-US" smtClean="0"/>
              <a:pPr/>
              <a:t>‹#›</a:t>
            </a:fld>
            <a:endParaRPr lang="en-US"/>
          </a:p>
        </p:txBody>
      </p:sp>
    </p:spTree>
    <p:extLst>
      <p:ext uri="{BB962C8B-B14F-4D97-AF65-F5344CB8AC3E}">
        <p14:creationId xmlns:p14="http://schemas.microsoft.com/office/powerpoint/2010/main" val="344610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91AFC4-6041-434B-A03C-05DDFCF53597}"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0E864-8B14-4E73-8FE8-C48D35B936E2}" type="slidenum">
              <a:rPr lang="en-US" smtClean="0"/>
              <a:pPr/>
              <a:t>‹#›</a:t>
            </a:fld>
            <a:endParaRPr lang="en-US"/>
          </a:p>
        </p:txBody>
      </p:sp>
    </p:spTree>
    <p:extLst>
      <p:ext uri="{BB962C8B-B14F-4D97-AF65-F5344CB8AC3E}">
        <p14:creationId xmlns:p14="http://schemas.microsoft.com/office/powerpoint/2010/main" val="309610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91AFC4-6041-434B-A03C-05DDFCF53597}"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0E864-8B14-4E73-8FE8-C48D35B936E2}" type="slidenum">
              <a:rPr lang="en-US" smtClean="0"/>
              <a:pPr/>
              <a:t>‹#›</a:t>
            </a:fld>
            <a:endParaRPr lang="en-US"/>
          </a:p>
        </p:txBody>
      </p:sp>
    </p:spTree>
    <p:extLst>
      <p:ext uri="{BB962C8B-B14F-4D97-AF65-F5344CB8AC3E}">
        <p14:creationId xmlns:p14="http://schemas.microsoft.com/office/powerpoint/2010/main" val="166265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91AFC4-6041-434B-A03C-05DDFCF53597}"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0E864-8B14-4E73-8FE8-C48D35B936E2}" type="slidenum">
              <a:rPr lang="en-US" smtClean="0"/>
              <a:pPr/>
              <a:t>‹#›</a:t>
            </a:fld>
            <a:endParaRPr lang="en-US"/>
          </a:p>
        </p:txBody>
      </p:sp>
    </p:spTree>
    <p:extLst>
      <p:ext uri="{BB962C8B-B14F-4D97-AF65-F5344CB8AC3E}">
        <p14:creationId xmlns:p14="http://schemas.microsoft.com/office/powerpoint/2010/main" val="253972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91AFC4-6041-434B-A03C-05DDFCF53597}" type="datetimeFigureOut">
              <a:rPr lang="en-US" smtClean="0"/>
              <a:pPr/>
              <a:t>4/26/2014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10E864-8B14-4E73-8FE8-C48D35B936E2}" type="slidenum">
              <a:rPr lang="en-US" smtClean="0"/>
              <a:pPr/>
              <a:t>‹#›</a:t>
            </a:fld>
            <a:endParaRPr lang="en-US"/>
          </a:p>
        </p:txBody>
      </p:sp>
    </p:spTree>
    <p:extLst>
      <p:ext uri="{BB962C8B-B14F-4D97-AF65-F5344CB8AC3E}">
        <p14:creationId xmlns:p14="http://schemas.microsoft.com/office/powerpoint/2010/main" val="203917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91AFC4-6041-434B-A03C-05DDFCF53597}" type="datetimeFigureOut">
              <a:rPr lang="en-US" smtClean="0"/>
              <a:pPr/>
              <a:t>4/26/2014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0E864-8B14-4E73-8FE8-C48D35B936E2}" type="slidenum">
              <a:rPr lang="en-US" smtClean="0"/>
              <a:pPr/>
              <a:t>‹#›</a:t>
            </a:fld>
            <a:endParaRPr lang="en-US"/>
          </a:p>
        </p:txBody>
      </p:sp>
    </p:spTree>
    <p:extLst>
      <p:ext uri="{BB962C8B-B14F-4D97-AF65-F5344CB8AC3E}">
        <p14:creationId xmlns:p14="http://schemas.microsoft.com/office/powerpoint/2010/main" val="14940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1AFC4-6041-434B-A03C-05DDFCF53597}" type="datetimeFigureOut">
              <a:rPr lang="en-US" smtClean="0"/>
              <a:pPr/>
              <a:t>4/26/2014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10E864-8B14-4E73-8FE8-C48D35B936E2}" type="slidenum">
              <a:rPr lang="en-US" smtClean="0"/>
              <a:pPr/>
              <a:t>‹#›</a:t>
            </a:fld>
            <a:endParaRPr lang="en-US"/>
          </a:p>
        </p:txBody>
      </p:sp>
    </p:spTree>
    <p:extLst>
      <p:ext uri="{BB962C8B-B14F-4D97-AF65-F5344CB8AC3E}">
        <p14:creationId xmlns:p14="http://schemas.microsoft.com/office/powerpoint/2010/main" val="295058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91AFC4-6041-434B-A03C-05DDFCF53597}"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0E864-8B14-4E73-8FE8-C48D35B936E2}" type="slidenum">
              <a:rPr lang="en-US" smtClean="0"/>
              <a:pPr/>
              <a:t>‹#›</a:t>
            </a:fld>
            <a:endParaRPr lang="en-US"/>
          </a:p>
        </p:txBody>
      </p:sp>
    </p:spTree>
    <p:extLst>
      <p:ext uri="{BB962C8B-B14F-4D97-AF65-F5344CB8AC3E}">
        <p14:creationId xmlns:p14="http://schemas.microsoft.com/office/powerpoint/2010/main" val="1446122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91AFC4-6041-434B-A03C-05DDFCF53597}"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0E864-8B14-4E73-8FE8-C48D35B936E2}" type="slidenum">
              <a:rPr lang="en-US" smtClean="0"/>
              <a:pPr/>
              <a:t>‹#›</a:t>
            </a:fld>
            <a:endParaRPr lang="en-US"/>
          </a:p>
        </p:txBody>
      </p:sp>
    </p:spTree>
    <p:extLst>
      <p:ext uri="{BB962C8B-B14F-4D97-AF65-F5344CB8AC3E}">
        <p14:creationId xmlns:p14="http://schemas.microsoft.com/office/powerpoint/2010/main" val="50559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1AFC4-6041-434B-A03C-05DDFCF53597}" type="datetimeFigureOut">
              <a:rPr lang="en-US" smtClean="0"/>
              <a:pPr/>
              <a:t>4/26/2014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0E864-8B14-4E73-8FE8-C48D35B936E2}" type="slidenum">
              <a:rPr lang="en-US" smtClean="0"/>
              <a:pPr/>
              <a:t>‹#›</a:t>
            </a:fld>
            <a:endParaRPr lang="en-US"/>
          </a:p>
        </p:txBody>
      </p:sp>
    </p:spTree>
    <p:extLst>
      <p:ext uri="{BB962C8B-B14F-4D97-AF65-F5344CB8AC3E}">
        <p14:creationId xmlns:p14="http://schemas.microsoft.com/office/powerpoint/2010/main" val="2710060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charset="0"/>
              </a:rPr>
              <a:t>Biology for a</a:t>
            </a:r>
          </a:p>
          <a:p>
            <a:pPr algn="ctr" eaLnBrk="0" hangingPunct="0">
              <a:lnSpc>
                <a:spcPct val="120000"/>
              </a:lnSpc>
            </a:pPr>
            <a:r>
              <a:rPr lang="en-US" sz="4400" b="1">
                <a:solidFill>
                  <a:srgbClr val="FFFFFE"/>
                </a:solidFill>
                <a:latin typeface="Verdana" charset="0"/>
              </a:rPr>
              <a:t>Changing World</a:t>
            </a:r>
            <a:endParaRPr lang="en-US" sz="3400" b="1">
              <a:solidFill>
                <a:srgbClr val="FFFFFE"/>
              </a:solidFill>
              <a:latin typeface="Verdana" charset="0"/>
            </a:endParaRPr>
          </a:p>
          <a:p>
            <a:pPr algn="ctr" eaLnBrk="0" hangingPunct="0">
              <a:lnSpc>
                <a:spcPct val="120000"/>
              </a:lnSpc>
            </a:pPr>
            <a:r>
              <a:rPr lang="en-US" sz="2400" b="1">
                <a:solidFill>
                  <a:srgbClr val="FFFFFE"/>
                </a:solidFill>
                <a:latin typeface="Verdana"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dirty="0">
                <a:solidFill>
                  <a:srgbClr val="FFFFFE"/>
                </a:solidFill>
                <a:latin typeface="Verdana" charset="0"/>
              </a:rPr>
              <a:t>Lecture PowerPoint</a:t>
            </a:r>
          </a:p>
          <a:p>
            <a:pPr algn="ctr" eaLnBrk="0" hangingPunct="0"/>
            <a:endParaRPr lang="en-US" sz="2800" b="1" dirty="0">
              <a:solidFill>
                <a:srgbClr val="FFFFFE"/>
              </a:solidFill>
              <a:latin typeface="Verdana" charset="0"/>
            </a:endParaRPr>
          </a:p>
          <a:p>
            <a:pPr algn="ctr" eaLnBrk="0" hangingPunct="0"/>
            <a:r>
              <a:rPr lang="en-US" sz="2800" b="1" dirty="0">
                <a:solidFill>
                  <a:srgbClr val="FFFFFE"/>
                </a:solidFill>
                <a:latin typeface="Verdana" charset="0"/>
              </a:rPr>
              <a:t>CHAPTER </a:t>
            </a:r>
            <a:r>
              <a:rPr lang="en-US" sz="2800" b="1" dirty="0" smtClean="0">
                <a:solidFill>
                  <a:srgbClr val="FFFFFE"/>
                </a:solidFill>
                <a:latin typeface="Verdana" charset="0"/>
              </a:rPr>
              <a:t>29</a:t>
            </a:r>
            <a:endParaRPr lang="en-US" sz="2800" b="1" dirty="0">
              <a:solidFill>
                <a:srgbClr val="FFFFFE"/>
              </a:solidFill>
              <a:latin typeface="Verdana" charset="0"/>
            </a:endParaRPr>
          </a:p>
          <a:p>
            <a:pPr algn="ctr" eaLnBrk="0" hangingPunct="0">
              <a:lnSpc>
                <a:spcPct val="120000"/>
              </a:lnSpc>
            </a:pPr>
            <a:r>
              <a:rPr lang="en-US" sz="2800" dirty="0">
                <a:solidFill>
                  <a:srgbClr val="FFFFFE"/>
                </a:solidFill>
                <a:latin typeface="Verdana" charset="0"/>
              </a:rPr>
              <a:t>Central Nervous System</a:t>
            </a: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sz="1200" b="1">
                <a:solidFill>
                  <a:srgbClr val="FFFFFE"/>
                </a:solidFill>
                <a:latin typeface="Verdana"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2000">
                <a:solidFill>
                  <a:srgbClr val="FFFFFE"/>
                </a:solidFill>
                <a:latin typeface="Verdana" charset="0"/>
              </a:rPr>
              <a:t> </a:t>
            </a:r>
            <a:endParaRPr lang="en-US">
              <a:solidFill>
                <a:srgbClr val="FFFFFE"/>
              </a:solidFill>
              <a:latin typeface="Verdana"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Gunjan Sinha • Matthew Tontonoz</a:t>
            </a:r>
          </a:p>
        </p:txBody>
      </p:sp>
    </p:spTree>
    <p:extLst>
      <p:ext uri="{BB962C8B-B14F-4D97-AF65-F5344CB8AC3E}">
        <p14:creationId xmlns:p14="http://schemas.microsoft.com/office/powerpoint/2010/main" val="1892662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 cells</a:t>
            </a:r>
            <a:endParaRPr lang="en-US" b="1" dirty="0"/>
          </a:p>
        </p:txBody>
      </p:sp>
      <p:sp>
        <p:nvSpPr>
          <p:cNvPr id="3" name="Content Placeholder 2"/>
          <p:cNvSpPr>
            <a:spLocks noGrp="1"/>
          </p:cNvSpPr>
          <p:nvPr>
            <p:ph idx="1"/>
          </p:nvPr>
        </p:nvSpPr>
        <p:spPr>
          <a:xfrm>
            <a:off x="457200" y="1600200"/>
            <a:ext cx="8229600" cy="2057399"/>
          </a:xfrm>
        </p:spPr>
        <p:txBody>
          <a:bodyPr>
            <a:normAutofit fontScale="85000" lnSpcReduction="20000"/>
          </a:bodyPr>
          <a:lstStyle/>
          <a:p>
            <a:pPr>
              <a:buNone/>
            </a:pPr>
            <a:r>
              <a:rPr lang="en-US" dirty="0" smtClean="0"/>
              <a:t>Organized into networks that receive, process, and send information</a:t>
            </a:r>
          </a:p>
          <a:p>
            <a:r>
              <a:rPr lang="en-US" b="1" dirty="0" smtClean="0"/>
              <a:t>Neurons</a:t>
            </a:r>
          </a:p>
          <a:p>
            <a:pPr lvl="1"/>
            <a:r>
              <a:rPr lang="en-US" dirty="0" smtClean="0"/>
              <a:t>specialized cells that generate electrical signals</a:t>
            </a:r>
          </a:p>
          <a:p>
            <a:pPr lvl="1"/>
            <a:r>
              <a:rPr lang="en-US" b="1" dirty="0" smtClean="0"/>
              <a:t>cell body, dendrites, axons, axon terminal</a:t>
            </a:r>
          </a:p>
          <a:p>
            <a:pPr lvl="1"/>
            <a:endParaRPr lang="en-US" dirty="0"/>
          </a:p>
        </p:txBody>
      </p:sp>
      <p:pic>
        <p:nvPicPr>
          <p:cNvPr id="6" name="Picture 2" descr="infographic_29_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927566"/>
            <a:ext cx="5486708" cy="286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20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Neurons</a:t>
            </a:r>
            <a:endParaRPr lang="en-US" b="1" dirty="0"/>
          </a:p>
        </p:txBody>
      </p:sp>
      <p:sp>
        <p:nvSpPr>
          <p:cNvPr id="3" name="Content Placeholder 2"/>
          <p:cNvSpPr>
            <a:spLocks noGrp="1"/>
          </p:cNvSpPr>
          <p:nvPr>
            <p:ph idx="1"/>
          </p:nvPr>
        </p:nvSpPr>
        <p:spPr>
          <a:xfrm>
            <a:off x="457200" y="1600200"/>
            <a:ext cx="8229600" cy="4876800"/>
          </a:xfrm>
        </p:spPr>
        <p:txBody>
          <a:bodyPr>
            <a:normAutofit/>
          </a:bodyPr>
          <a:lstStyle/>
          <a:p>
            <a:pPr>
              <a:buNone/>
            </a:pPr>
            <a:r>
              <a:rPr lang="en-US" b="1" dirty="0" smtClean="0"/>
              <a:t>Sensory neurons</a:t>
            </a:r>
          </a:p>
          <a:p>
            <a:r>
              <a:rPr lang="en-US" dirty="0" smtClean="0"/>
              <a:t>Receive information from the external world and transmit it to the CNS</a:t>
            </a:r>
          </a:p>
          <a:p>
            <a:pPr>
              <a:buNone/>
            </a:pPr>
            <a:endParaRPr lang="en-US" dirty="0" smtClean="0"/>
          </a:p>
          <a:p>
            <a:pPr>
              <a:buNone/>
            </a:pPr>
            <a:r>
              <a:rPr lang="en-US" b="1" dirty="0" smtClean="0"/>
              <a:t>Motor neurons</a:t>
            </a:r>
          </a:p>
          <a:p>
            <a:r>
              <a:rPr lang="en-US" dirty="0" smtClean="0"/>
              <a:t>Transmit information from the CNS to muscle cells, signaling them to contract or relax</a:t>
            </a:r>
          </a:p>
          <a:p>
            <a:endParaRPr lang="en-US" b="1" dirty="0" smtClean="0"/>
          </a:p>
          <a:p>
            <a:endParaRPr lang="en-US" b="1" dirty="0" smtClean="0"/>
          </a:p>
        </p:txBody>
      </p:sp>
    </p:spTree>
    <p:extLst>
      <p:ext uri="{BB962C8B-B14F-4D97-AF65-F5344CB8AC3E}">
        <p14:creationId xmlns:p14="http://schemas.microsoft.com/office/powerpoint/2010/main" val="3465862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Neurons</a:t>
            </a:r>
            <a:endParaRPr lang="en-US" dirty="0"/>
          </a:p>
        </p:txBody>
      </p:sp>
      <p:sp>
        <p:nvSpPr>
          <p:cNvPr id="3" name="Content Placeholder 2"/>
          <p:cNvSpPr>
            <a:spLocks noGrp="1"/>
          </p:cNvSpPr>
          <p:nvPr>
            <p:ph idx="1"/>
          </p:nvPr>
        </p:nvSpPr>
        <p:spPr>
          <a:xfrm>
            <a:off x="457200" y="1290797"/>
            <a:ext cx="8229600" cy="2895599"/>
          </a:xfrm>
        </p:spPr>
        <p:txBody>
          <a:bodyPr>
            <a:noAutofit/>
          </a:bodyPr>
          <a:lstStyle/>
          <a:p>
            <a:r>
              <a:rPr lang="en-US" sz="2400" dirty="0" smtClean="0"/>
              <a:t>Signals sent along a neuron are electric currents</a:t>
            </a:r>
            <a:endParaRPr lang="en-US" sz="2400" b="1" u="sng" dirty="0" smtClean="0"/>
          </a:p>
          <a:p>
            <a:r>
              <a:rPr lang="en-US" sz="2400" dirty="0" smtClean="0"/>
              <a:t>Neurons can change the charge difference across the membrane</a:t>
            </a:r>
          </a:p>
          <a:p>
            <a:r>
              <a:rPr lang="en-US" sz="2400" b="1" dirty="0" smtClean="0"/>
              <a:t>Action potential: </a:t>
            </a:r>
            <a:r>
              <a:rPr lang="en-US" sz="2400" dirty="0" smtClean="0"/>
              <a:t>coordinated ion flow</a:t>
            </a:r>
            <a:endParaRPr lang="en-US" sz="2400" dirty="0"/>
          </a:p>
        </p:txBody>
      </p:sp>
      <p:pic>
        <p:nvPicPr>
          <p:cNvPr id="5" name="Picture 3" descr="infographic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022893"/>
            <a:ext cx="5029200" cy="380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862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Neurons</a:t>
            </a:r>
            <a:endParaRPr lang="en-US" b="1" dirty="0"/>
          </a:p>
        </p:txBody>
      </p:sp>
      <p:sp>
        <p:nvSpPr>
          <p:cNvPr id="3" name="Content Placeholder 2"/>
          <p:cNvSpPr>
            <a:spLocks noGrp="1"/>
          </p:cNvSpPr>
          <p:nvPr>
            <p:ph idx="1"/>
          </p:nvPr>
        </p:nvSpPr>
        <p:spPr>
          <a:xfrm>
            <a:off x="303212" y="1124222"/>
            <a:ext cx="8229600" cy="2514600"/>
          </a:xfrm>
        </p:spPr>
        <p:txBody>
          <a:bodyPr>
            <a:normAutofit/>
          </a:bodyPr>
          <a:lstStyle/>
          <a:p>
            <a:pPr>
              <a:buNone/>
            </a:pPr>
            <a:r>
              <a:rPr lang="en-US" sz="2800" b="1" dirty="0" smtClean="0"/>
              <a:t>Myelin sheath</a:t>
            </a:r>
          </a:p>
          <a:p>
            <a:r>
              <a:rPr lang="en-US" sz="2800" dirty="0" smtClean="0"/>
              <a:t>Coats and insulates neurons</a:t>
            </a:r>
          </a:p>
          <a:p>
            <a:r>
              <a:rPr lang="en-US" sz="2800" dirty="0" smtClean="0"/>
              <a:t>Prevents leakage of electrical charge</a:t>
            </a:r>
          </a:p>
          <a:p>
            <a:r>
              <a:rPr lang="en-US" sz="2800" dirty="0" smtClean="0"/>
              <a:t>Produced by a </a:t>
            </a:r>
            <a:r>
              <a:rPr lang="en-US" sz="2800" b="1" dirty="0" err="1" smtClean="0"/>
              <a:t>glial</a:t>
            </a:r>
            <a:r>
              <a:rPr lang="en-US" sz="2800" b="1" dirty="0" smtClean="0"/>
              <a:t> cell</a:t>
            </a:r>
            <a:endParaRPr lang="en-US" sz="2800" dirty="0"/>
          </a:p>
        </p:txBody>
      </p:sp>
      <p:pic>
        <p:nvPicPr>
          <p:cNvPr id="6" name="Picture 2" descr="infographic_29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14212"/>
            <a:ext cx="6934199" cy="361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325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Regions of the brain</a:t>
            </a:r>
            <a:endParaRPr lang="en-US" b="1" dirty="0"/>
          </a:p>
        </p:txBody>
      </p:sp>
      <p:sp>
        <p:nvSpPr>
          <p:cNvPr id="3" name="Content Placeholder 2"/>
          <p:cNvSpPr>
            <a:spLocks noGrp="1"/>
          </p:cNvSpPr>
          <p:nvPr>
            <p:ph idx="1"/>
          </p:nvPr>
        </p:nvSpPr>
        <p:spPr>
          <a:xfrm>
            <a:off x="457200" y="1600200"/>
            <a:ext cx="3657600" cy="4572000"/>
          </a:xfrm>
        </p:spPr>
        <p:txBody>
          <a:bodyPr>
            <a:normAutofit fontScale="92500" lnSpcReduction="10000"/>
          </a:bodyPr>
          <a:lstStyle/>
          <a:p>
            <a:pPr>
              <a:buNone/>
            </a:pPr>
            <a:r>
              <a:rPr lang="en-US" dirty="0" smtClean="0"/>
              <a:t>Four major regions</a:t>
            </a:r>
          </a:p>
          <a:p>
            <a:pPr>
              <a:buNone/>
            </a:pPr>
            <a:endParaRPr lang="en-US" dirty="0" smtClean="0"/>
          </a:p>
          <a:p>
            <a:r>
              <a:rPr lang="en-US" b="1" dirty="0" smtClean="0"/>
              <a:t>Cerebellum</a:t>
            </a:r>
          </a:p>
          <a:p>
            <a:endParaRPr lang="en-US" b="1" dirty="0" smtClean="0"/>
          </a:p>
          <a:p>
            <a:r>
              <a:rPr lang="en-US" b="1" dirty="0" smtClean="0"/>
              <a:t>Brain stem</a:t>
            </a:r>
          </a:p>
          <a:p>
            <a:endParaRPr lang="en-US" b="1" dirty="0" smtClean="0"/>
          </a:p>
          <a:p>
            <a:r>
              <a:rPr lang="en-US" b="1" dirty="0" smtClean="0"/>
              <a:t>Diencephalon</a:t>
            </a:r>
          </a:p>
          <a:p>
            <a:endParaRPr lang="en-US" b="1" dirty="0" smtClean="0"/>
          </a:p>
          <a:p>
            <a:r>
              <a:rPr lang="en-US" b="1" dirty="0" smtClean="0"/>
              <a:t>Cerebrum</a:t>
            </a:r>
            <a:endParaRPr lang="en-US" b="1" dirty="0"/>
          </a:p>
        </p:txBody>
      </p:sp>
      <p:pic>
        <p:nvPicPr>
          <p:cNvPr id="5" name="Picture 2" descr="infographic_29_05"/>
          <p:cNvPicPr>
            <a:picLocks noChangeAspect="1" noChangeArrowheads="1"/>
          </p:cNvPicPr>
          <p:nvPr/>
        </p:nvPicPr>
        <p:blipFill rotWithShape="1">
          <a:blip r:embed="rId3">
            <a:extLst>
              <a:ext uri="{28A0092B-C50C-407E-A947-70E740481C1C}">
                <a14:useLocalDpi xmlns:a14="http://schemas.microsoft.com/office/drawing/2010/main" val="0"/>
              </a:ext>
            </a:extLst>
          </a:blip>
          <a:srcRect b="53233"/>
          <a:stretch/>
        </p:blipFill>
        <p:spPr bwMode="auto">
          <a:xfrm>
            <a:off x="3505200" y="2525486"/>
            <a:ext cx="5247877" cy="337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325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Regions of the brain</a:t>
            </a:r>
            <a:endParaRPr lang="en-US" b="1" dirty="0"/>
          </a:p>
        </p:txBody>
      </p:sp>
      <p:sp>
        <p:nvSpPr>
          <p:cNvPr id="3" name="Content Placeholder 2"/>
          <p:cNvSpPr>
            <a:spLocks noGrp="1"/>
          </p:cNvSpPr>
          <p:nvPr>
            <p:ph idx="1"/>
          </p:nvPr>
        </p:nvSpPr>
        <p:spPr>
          <a:xfrm>
            <a:off x="457200" y="1600200"/>
            <a:ext cx="4495800" cy="4572000"/>
          </a:xfrm>
        </p:spPr>
        <p:txBody>
          <a:bodyPr/>
          <a:lstStyle/>
          <a:p>
            <a:pPr>
              <a:buNone/>
            </a:pPr>
            <a:r>
              <a:rPr lang="en-US" b="1" dirty="0" smtClean="0"/>
              <a:t>Cerebellum</a:t>
            </a:r>
          </a:p>
          <a:p>
            <a:pPr>
              <a:buNone/>
            </a:pPr>
            <a:r>
              <a:rPr lang="en-US" dirty="0" smtClean="0"/>
              <a:t> </a:t>
            </a:r>
          </a:p>
          <a:p>
            <a:r>
              <a:rPr lang="en-US" dirty="0" smtClean="0"/>
              <a:t>Processes sensory information </a:t>
            </a:r>
          </a:p>
          <a:p>
            <a:pPr>
              <a:buNone/>
            </a:pPr>
            <a:endParaRPr lang="en-US" dirty="0" smtClean="0"/>
          </a:p>
          <a:p>
            <a:r>
              <a:rPr lang="en-US" dirty="0" smtClean="0"/>
              <a:t>Involved in movement, coordination, and balance</a:t>
            </a:r>
            <a:endParaRPr lang="en-US" dirty="0"/>
          </a:p>
        </p:txBody>
      </p:sp>
      <p:pic>
        <p:nvPicPr>
          <p:cNvPr id="6" name="Picture 2" descr="infographic_29_05"/>
          <p:cNvPicPr>
            <a:picLocks noChangeAspect="1" noChangeArrowheads="1"/>
          </p:cNvPicPr>
          <p:nvPr/>
        </p:nvPicPr>
        <p:blipFill rotWithShape="1">
          <a:blip r:embed="rId2">
            <a:extLst>
              <a:ext uri="{28A0092B-C50C-407E-A947-70E740481C1C}">
                <a14:useLocalDpi xmlns:a14="http://schemas.microsoft.com/office/drawing/2010/main" val="0"/>
              </a:ext>
            </a:extLst>
          </a:blip>
          <a:srcRect b="53233"/>
          <a:stretch/>
        </p:blipFill>
        <p:spPr bwMode="auto">
          <a:xfrm>
            <a:off x="4876800" y="2591876"/>
            <a:ext cx="4181077" cy="269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47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Regions of the brain</a:t>
            </a:r>
            <a:endParaRPr lang="en-US" dirty="0"/>
          </a:p>
        </p:txBody>
      </p:sp>
      <p:sp>
        <p:nvSpPr>
          <p:cNvPr id="3" name="Content Placeholder 2"/>
          <p:cNvSpPr>
            <a:spLocks noGrp="1"/>
          </p:cNvSpPr>
          <p:nvPr>
            <p:ph idx="1"/>
          </p:nvPr>
        </p:nvSpPr>
        <p:spPr>
          <a:xfrm>
            <a:off x="457200" y="1600200"/>
            <a:ext cx="4191000" cy="4800600"/>
          </a:xfrm>
        </p:spPr>
        <p:txBody>
          <a:bodyPr/>
          <a:lstStyle/>
          <a:p>
            <a:pPr>
              <a:buNone/>
            </a:pPr>
            <a:r>
              <a:rPr lang="en-US" b="1" dirty="0" smtClean="0"/>
              <a:t>Brain stem</a:t>
            </a:r>
          </a:p>
          <a:p>
            <a:pPr>
              <a:buNone/>
            </a:pPr>
            <a:endParaRPr lang="en-US" b="1" dirty="0" smtClean="0"/>
          </a:p>
          <a:p>
            <a:r>
              <a:rPr lang="en-US" dirty="0" smtClean="0"/>
              <a:t>Base of the brain</a:t>
            </a:r>
          </a:p>
          <a:p>
            <a:endParaRPr lang="en-US" dirty="0" smtClean="0"/>
          </a:p>
          <a:p>
            <a:r>
              <a:rPr lang="en-US" dirty="0" smtClean="0"/>
              <a:t>Coordinates involuntary functions like reflexes, heart rate, and breathing</a:t>
            </a:r>
            <a:endParaRPr lang="en-US" dirty="0"/>
          </a:p>
        </p:txBody>
      </p:sp>
      <p:pic>
        <p:nvPicPr>
          <p:cNvPr id="5" name="Picture 2" descr="infographic_29_05"/>
          <p:cNvPicPr>
            <a:picLocks noChangeAspect="1" noChangeArrowheads="1"/>
          </p:cNvPicPr>
          <p:nvPr/>
        </p:nvPicPr>
        <p:blipFill rotWithShape="1">
          <a:blip r:embed="rId2">
            <a:extLst>
              <a:ext uri="{28A0092B-C50C-407E-A947-70E740481C1C}">
                <a14:useLocalDpi xmlns:a14="http://schemas.microsoft.com/office/drawing/2010/main" val="0"/>
              </a:ext>
            </a:extLst>
          </a:blip>
          <a:srcRect b="53233"/>
          <a:stretch/>
        </p:blipFill>
        <p:spPr bwMode="auto">
          <a:xfrm>
            <a:off x="4572000" y="2514600"/>
            <a:ext cx="4419600" cy="284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377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Regions of the brain</a:t>
            </a:r>
            <a:endParaRPr lang="en-US" dirty="0"/>
          </a:p>
        </p:txBody>
      </p:sp>
      <p:sp>
        <p:nvSpPr>
          <p:cNvPr id="3" name="Content Placeholder 2"/>
          <p:cNvSpPr>
            <a:spLocks noGrp="1"/>
          </p:cNvSpPr>
          <p:nvPr>
            <p:ph idx="1"/>
          </p:nvPr>
        </p:nvSpPr>
        <p:spPr>
          <a:xfrm>
            <a:off x="457200" y="1600200"/>
            <a:ext cx="3657600" cy="4953000"/>
          </a:xfrm>
        </p:spPr>
        <p:txBody>
          <a:bodyPr>
            <a:normAutofit fontScale="92500" lnSpcReduction="20000"/>
          </a:bodyPr>
          <a:lstStyle/>
          <a:p>
            <a:pPr>
              <a:buNone/>
            </a:pPr>
            <a:r>
              <a:rPr lang="en-US" b="1" dirty="0" smtClean="0"/>
              <a:t>Diencephalon</a:t>
            </a:r>
          </a:p>
          <a:p>
            <a:pPr>
              <a:buNone/>
            </a:pPr>
            <a:endParaRPr lang="en-US" b="1" dirty="0" smtClean="0"/>
          </a:p>
          <a:p>
            <a:r>
              <a:rPr lang="en-US" dirty="0" smtClean="0"/>
              <a:t>Above the brain stem </a:t>
            </a:r>
          </a:p>
          <a:p>
            <a:endParaRPr lang="en-US" dirty="0" smtClean="0"/>
          </a:p>
          <a:p>
            <a:r>
              <a:rPr lang="en-US" dirty="0" smtClean="0"/>
              <a:t>Regulates homeostatic functions like body temperature, hunger, thirst, and  sex drive </a:t>
            </a:r>
            <a:endParaRPr lang="en-US" dirty="0"/>
          </a:p>
        </p:txBody>
      </p:sp>
      <p:pic>
        <p:nvPicPr>
          <p:cNvPr id="5" name="Picture 2" descr="infographic_29_05"/>
          <p:cNvPicPr>
            <a:picLocks noChangeAspect="1" noChangeArrowheads="1"/>
          </p:cNvPicPr>
          <p:nvPr/>
        </p:nvPicPr>
        <p:blipFill rotWithShape="1">
          <a:blip r:embed="rId2">
            <a:extLst>
              <a:ext uri="{28A0092B-C50C-407E-A947-70E740481C1C}">
                <a14:useLocalDpi xmlns:a14="http://schemas.microsoft.com/office/drawing/2010/main" val="0"/>
              </a:ext>
            </a:extLst>
          </a:blip>
          <a:srcRect b="53233"/>
          <a:stretch/>
        </p:blipFill>
        <p:spPr bwMode="auto">
          <a:xfrm>
            <a:off x="3893946" y="2438400"/>
            <a:ext cx="5247877" cy="337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377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Regions of the brain</a:t>
            </a:r>
            <a:endParaRPr lang="en-US" dirty="0"/>
          </a:p>
        </p:txBody>
      </p:sp>
      <p:sp>
        <p:nvSpPr>
          <p:cNvPr id="3" name="Content Placeholder 2"/>
          <p:cNvSpPr>
            <a:spLocks noGrp="1"/>
          </p:cNvSpPr>
          <p:nvPr>
            <p:ph idx="1"/>
          </p:nvPr>
        </p:nvSpPr>
        <p:spPr>
          <a:xfrm>
            <a:off x="457200" y="1600200"/>
            <a:ext cx="4038600" cy="4953000"/>
          </a:xfrm>
        </p:spPr>
        <p:txBody>
          <a:bodyPr>
            <a:normAutofit lnSpcReduction="10000"/>
          </a:bodyPr>
          <a:lstStyle/>
          <a:p>
            <a:pPr>
              <a:buNone/>
            </a:pPr>
            <a:r>
              <a:rPr lang="en-US" b="1" dirty="0" smtClean="0"/>
              <a:t>Cerebrum</a:t>
            </a:r>
          </a:p>
          <a:p>
            <a:r>
              <a:rPr lang="en-US" dirty="0" smtClean="0"/>
              <a:t>Largest part of the brain</a:t>
            </a:r>
          </a:p>
          <a:p>
            <a:pPr lvl="1"/>
            <a:r>
              <a:rPr lang="en-US" b="1" dirty="0" smtClean="0"/>
              <a:t>cerebral cortex</a:t>
            </a:r>
            <a:r>
              <a:rPr lang="en-US" dirty="0" smtClean="0"/>
              <a:t> is the outer layer </a:t>
            </a:r>
          </a:p>
          <a:p>
            <a:pPr lvl="1"/>
            <a:r>
              <a:rPr lang="en-US" dirty="0" smtClean="0"/>
              <a:t>involved in many advanced brain functions</a:t>
            </a:r>
          </a:p>
          <a:p>
            <a:pPr lvl="1"/>
            <a:r>
              <a:rPr lang="en-US" dirty="0" smtClean="0"/>
              <a:t>intelligence, learning, perception, and emotion</a:t>
            </a:r>
            <a:endParaRPr lang="en-US" dirty="0"/>
          </a:p>
        </p:txBody>
      </p:sp>
      <p:pic>
        <p:nvPicPr>
          <p:cNvPr id="5" name="Picture 2" descr="infographic_29_05"/>
          <p:cNvPicPr>
            <a:picLocks noChangeAspect="1" noChangeArrowheads="1"/>
          </p:cNvPicPr>
          <p:nvPr/>
        </p:nvPicPr>
        <p:blipFill rotWithShape="1">
          <a:blip r:embed="rId3">
            <a:extLst>
              <a:ext uri="{28A0092B-C50C-407E-A947-70E740481C1C}">
                <a14:useLocalDpi xmlns:a14="http://schemas.microsoft.com/office/drawing/2010/main" val="0"/>
              </a:ext>
            </a:extLst>
          </a:blip>
          <a:srcRect b="53233"/>
          <a:stretch/>
        </p:blipFill>
        <p:spPr bwMode="auto">
          <a:xfrm>
            <a:off x="5187062" y="1226820"/>
            <a:ext cx="3946052" cy="254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unnumbered_29_p6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6251" y="3767546"/>
            <a:ext cx="2327674" cy="288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377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Brain’s pleasure center</a:t>
            </a:r>
            <a:endParaRPr lang="en-US" b="1" dirty="0"/>
          </a:p>
        </p:txBody>
      </p:sp>
      <p:sp>
        <p:nvSpPr>
          <p:cNvPr id="3" name="Content Placeholder 2"/>
          <p:cNvSpPr>
            <a:spLocks noGrp="1"/>
          </p:cNvSpPr>
          <p:nvPr>
            <p:ph idx="1"/>
          </p:nvPr>
        </p:nvSpPr>
        <p:spPr>
          <a:xfrm>
            <a:off x="457200" y="1600200"/>
            <a:ext cx="3962400" cy="4800600"/>
          </a:xfrm>
        </p:spPr>
        <p:txBody>
          <a:bodyPr>
            <a:normAutofit fontScale="70000" lnSpcReduction="20000"/>
          </a:bodyPr>
          <a:lstStyle/>
          <a:p>
            <a:pPr>
              <a:buNone/>
            </a:pPr>
            <a:r>
              <a:rPr lang="en-US" b="1" dirty="0" smtClean="0"/>
              <a:t>Cerebrum</a:t>
            </a:r>
          </a:p>
          <a:p>
            <a:pPr>
              <a:buNone/>
            </a:pPr>
            <a:endParaRPr lang="en-US" b="1" dirty="0" smtClean="0"/>
          </a:p>
          <a:p>
            <a:r>
              <a:rPr lang="en-US" b="1" dirty="0" smtClean="0"/>
              <a:t>Hippocampus</a:t>
            </a:r>
            <a:r>
              <a:rPr lang="en-US" dirty="0" smtClean="0"/>
              <a:t>, </a:t>
            </a:r>
            <a:r>
              <a:rPr lang="en-US" b="1" dirty="0" err="1" smtClean="0"/>
              <a:t>amygdala</a:t>
            </a:r>
            <a:r>
              <a:rPr lang="en-US" b="1" dirty="0" smtClean="0"/>
              <a:t>, and ventral </a:t>
            </a:r>
            <a:r>
              <a:rPr lang="en-US" b="1" dirty="0" err="1" smtClean="0"/>
              <a:t>tegumental</a:t>
            </a:r>
            <a:r>
              <a:rPr lang="en-US" b="1" dirty="0" smtClean="0"/>
              <a:t> area (VTA)</a:t>
            </a:r>
            <a:r>
              <a:rPr lang="en-US" dirty="0" smtClean="0"/>
              <a:t> </a:t>
            </a:r>
          </a:p>
          <a:p>
            <a:endParaRPr lang="en-US" dirty="0" smtClean="0"/>
          </a:p>
          <a:p>
            <a:r>
              <a:rPr lang="en-US" dirty="0" smtClean="0"/>
              <a:t>Components of  limbic system</a:t>
            </a:r>
          </a:p>
          <a:p>
            <a:endParaRPr lang="en-US" dirty="0" smtClean="0"/>
          </a:p>
          <a:p>
            <a:r>
              <a:rPr lang="en-US" dirty="0" smtClean="0"/>
              <a:t>Primary seat of emotions and memories</a:t>
            </a:r>
          </a:p>
          <a:p>
            <a:pPr>
              <a:buNone/>
            </a:pPr>
            <a:endParaRPr lang="en-US" dirty="0" smtClean="0"/>
          </a:p>
          <a:p>
            <a:r>
              <a:rPr lang="en-US" dirty="0" smtClean="0"/>
              <a:t>Major involvement in addiction</a:t>
            </a:r>
            <a:endParaRPr lang="en-US" dirty="0"/>
          </a:p>
        </p:txBody>
      </p:sp>
      <p:pic>
        <p:nvPicPr>
          <p:cNvPr id="5" name="Picture 2" descr="infographic_29_05"/>
          <p:cNvPicPr>
            <a:picLocks noChangeAspect="1" noChangeArrowheads="1"/>
          </p:cNvPicPr>
          <p:nvPr/>
        </p:nvPicPr>
        <p:blipFill rotWithShape="1">
          <a:blip r:embed="rId3">
            <a:extLst>
              <a:ext uri="{28A0092B-C50C-407E-A947-70E740481C1C}">
                <a14:useLocalDpi xmlns:a14="http://schemas.microsoft.com/office/drawing/2010/main" val="0"/>
              </a:ext>
            </a:extLst>
          </a:blip>
          <a:srcRect t="47989" b="8606"/>
          <a:stretch/>
        </p:blipFill>
        <p:spPr bwMode="auto">
          <a:xfrm>
            <a:off x="4343400" y="2286000"/>
            <a:ext cx="4656138" cy="278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441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
            <a:ext cx="7772400" cy="1470025"/>
          </a:xfrm>
        </p:spPr>
        <p:txBody>
          <a:bodyPr/>
          <a:lstStyle/>
          <a:p>
            <a:r>
              <a:rPr lang="en-US" dirty="0" smtClean="0"/>
              <a:t>Chapter 29</a:t>
            </a:r>
            <a:endParaRPr lang="en-US" dirty="0"/>
          </a:p>
        </p:txBody>
      </p:sp>
      <p:sp>
        <p:nvSpPr>
          <p:cNvPr id="3" name="Subtitle 2"/>
          <p:cNvSpPr>
            <a:spLocks noGrp="1"/>
          </p:cNvSpPr>
          <p:nvPr>
            <p:ph type="subTitle" idx="1"/>
          </p:nvPr>
        </p:nvSpPr>
        <p:spPr>
          <a:xfrm>
            <a:off x="1447800" y="1219200"/>
            <a:ext cx="6400800" cy="1752600"/>
          </a:xfrm>
        </p:spPr>
        <p:txBody>
          <a:bodyPr/>
          <a:lstStyle/>
          <a:p>
            <a:r>
              <a:rPr lang="en-US" dirty="0" smtClean="0"/>
              <a:t>Central Nervous System</a:t>
            </a:r>
          </a:p>
          <a:p>
            <a:endParaRPr lang="en-US" dirty="0" smtClean="0"/>
          </a:p>
        </p:txBody>
      </p:sp>
      <p:pic>
        <p:nvPicPr>
          <p:cNvPr id="4" name="Picture 2" descr="chapter_29_ope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217737"/>
            <a:ext cx="4341436"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08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anatomy of addiction</a:t>
            </a:r>
            <a:endParaRPr lang="en-US" b="1" dirty="0"/>
          </a:p>
        </p:txBody>
      </p:sp>
      <p:sp>
        <p:nvSpPr>
          <p:cNvPr id="3" name="Content Placeholder 2"/>
          <p:cNvSpPr>
            <a:spLocks noGrp="1"/>
          </p:cNvSpPr>
          <p:nvPr>
            <p:ph idx="1"/>
          </p:nvPr>
        </p:nvSpPr>
        <p:spPr>
          <a:xfrm>
            <a:off x="457200" y="1600200"/>
            <a:ext cx="3733800" cy="4876800"/>
          </a:xfrm>
        </p:spPr>
        <p:txBody>
          <a:bodyPr>
            <a:normAutofit/>
          </a:bodyPr>
          <a:lstStyle/>
          <a:p>
            <a:pPr>
              <a:buNone/>
            </a:pPr>
            <a:r>
              <a:rPr lang="en-US" b="1" dirty="0" smtClean="0"/>
              <a:t>Dopamine</a:t>
            </a:r>
          </a:p>
          <a:p>
            <a:r>
              <a:rPr lang="en-US" dirty="0" smtClean="0"/>
              <a:t>Chemical messenger</a:t>
            </a:r>
          </a:p>
          <a:p>
            <a:endParaRPr lang="en-US" dirty="0" smtClean="0"/>
          </a:p>
          <a:p>
            <a:r>
              <a:rPr lang="en-US" dirty="0" smtClean="0"/>
              <a:t>Released from VTA</a:t>
            </a:r>
          </a:p>
          <a:p>
            <a:endParaRPr lang="en-US" dirty="0" smtClean="0"/>
          </a:p>
          <a:p>
            <a:r>
              <a:rPr lang="en-US" dirty="0" smtClean="0"/>
              <a:t>Stimulated by nicotine</a:t>
            </a:r>
            <a:endParaRPr lang="en-US" dirty="0"/>
          </a:p>
        </p:txBody>
      </p:sp>
      <p:pic>
        <p:nvPicPr>
          <p:cNvPr id="5" name="Picture 2" descr="infographic_29_05"/>
          <p:cNvPicPr>
            <a:picLocks noChangeAspect="1" noChangeArrowheads="1"/>
          </p:cNvPicPr>
          <p:nvPr/>
        </p:nvPicPr>
        <p:blipFill rotWithShape="1">
          <a:blip r:embed="rId3">
            <a:extLst>
              <a:ext uri="{28A0092B-C50C-407E-A947-70E740481C1C}">
                <a14:useLocalDpi xmlns:a14="http://schemas.microsoft.com/office/drawing/2010/main" val="0"/>
              </a:ext>
            </a:extLst>
          </a:blip>
          <a:srcRect t="47989" b="8606"/>
          <a:stretch/>
        </p:blipFill>
        <p:spPr bwMode="auto">
          <a:xfrm>
            <a:off x="4343400" y="2292531"/>
            <a:ext cx="4656138" cy="278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31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Neurotransmitters</a:t>
            </a:r>
            <a:endParaRPr lang="en-US" b="1" dirty="0"/>
          </a:p>
        </p:txBody>
      </p:sp>
      <p:sp>
        <p:nvSpPr>
          <p:cNvPr id="3" name="Content Placeholder 2"/>
          <p:cNvSpPr>
            <a:spLocks noGrp="1"/>
          </p:cNvSpPr>
          <p:nvPr>
            <p:ph idx="1"/>
          </p:nvPr>
        </p:nvSpPr>
        <p:spPr/>
        <p:txBody>
          <a:bodyPr>
            <a:normAutofit fontScale="92500"/>
          </a:bodyPr>
          <a:lstStyle/>
          <a:p>
            <a:r>
              <a:rPr lang="en-US" dirty="0" smtClean="0"/>
              <a:t>Chemical signaling molecule</a:t>
            </a:r>
          </a:p>
          <a:p>
            <a:r>
              <a:rPr lang="en-US" dirty="0" smtClean="0"/>
              <a:t>Released by neuron at end of axon</a:t>
            </a:r>
          </a:p>
          <a:p>
            <a:r>
              <a:rPr lang="en-US" dirty="0" smtClean="0"/>
              <a:t>Transmits signal to a neighboring cell</a:t>
            </a:r>
          </a:p>
          <a:p>
            <a:pPr>
              <a:buNone/>
            </a:pPr>
            <a:endParaRPr lang="en-US" b="1" dirty="0" smtClean="0"/>
          </a:p>
          <a:p>
            <a:pPr>
              <a:buNone/>
            </a:pPr>
            <a:r>
              <a:rPr lang="en-US" b="1" dirty="0" smtClean="0"/>
              <a:t>Synapse</a:t>
            </a:r>
          </a:p>
          <a:p>
            <a:r>
              <a:rPr lang="en-US" dirty="0" smtClean="0"/>
              <a:t>Site of transmission of a signal from a neuron to another cell</a:t>
            </a:r>
          </a:p>
          <a:p>
            <a:r>
              <a:rPr lang="en-US" dirty="0" smtClean="0"/>
              <a:t>Axon terminal, gap between cells, and receptor</a:t>
            </a:r>
            <a:endParaRPr lang="en-US" dirty="0"/>
          </a:p>
        </p:txBody>
      </p:sp>
    </p:spTree>
    <p:extLst>
      <p:ext uri="{BB962C8B-B14F-4D97-AF65-F5344CB8AC3E}">
        <p14:creationId xmlns:p14="http://schemas.microsoft.com/office/powerpoint/2010/main" val="350731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Neurotransmitters</a:t>
            </a:r>
            <a:endParaRPr lang="en-US" dirty="0"/>
          </a:p>
        </p:txBody>
      </p:sp>
      <p:pic>
        <p:nvPicPr>
          <p:cNvPr id="5" name="Picture 2" descr="infographic_29_0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800" y="1293436"/>
            <a:ext cx="6421463" cy="5564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435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Alteration of dopamine signaling</a:t>
            </a:r>
            <a:endParaRPr lang="en-US" b="1" dirty="0"/>
          </a:p>
        </p:txBody>
      </p:sp>
      <p:sp>
        <p:nvSpPr>
          <p:cNvPr id="3" name="Content Placeholder 2"/>
          <p:cNvSpPr>
            <a:spLocks noGrp="1"/>
          </p:cNvSpPr>
          <p:nvPr>
            <p:ph idx="1"/>
          </p:nvPr>
        </p:nvSpPr>
        <p:spPr>
          <a:xfrm>
            <a:off x="457200" y="1600201"/>
            <a:ext cx="8229600" cy="990599"/>
          </a:xfrm>
        </p:spPr>
        <p:txBody>
          <a:bodyPr>
            <a:normAutofit lnSpcReduction="10000"/>
          </a:bodyPr>
          <a:lstStyle/>
          <a:p>
            <a:r>
              <a:rPr lang="en-US" dirty="0" smtClean="0"/>
              <a:t>Drugs of abuse </a:t>
            </a:r>
            <a:r>
              <a:rPr lang="en-US" dirty="0" err="1" smtClean="0"/>
              <a:t>overstimulate</a:t>
            </a:r>
            <a:r>
              <a:rPr lang="en-US" dirty="0" smtClean="0"/>
              <a:t> dopamine signaling</a:t>
            </a:r>
            <a:endParaRPr lang="en-US" dirty="0"/>
          </a:p>
        </p:txBody>
      </p:sp>
      <p:pic>
        <p:nvPicPr>
          <p:cNvPr id="5" name="Picture 3" descr="infographic 2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762000" y="2819400"/>
            <a:ext cx="8145542" cy="389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711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Alteration of dopamine signaling</a:t>
            </a:r>
            <a:endParaRPr lang="en-US" b="1" dirty="0"/>
          </a:p>
        </p:txBody>
      </p:sp>
      <p:pic>
        <p:nvPicPr>
          <p:cNvPr id="5" name="Picture 3" descr="infographic 29"/>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51807" b="8940"/>
          <a:stretch/>
        </p:blipFill>
        <p:spPr bwMode="auto">
          <a:xfrm>
            <a:off x="457200" y="2514600"/>
            <a:ext cx="8350235" cy="313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650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Drugs alter brain activity</a:t>
            </a:r>
            <a:endParaRPr lang="en-US" b="1" dirty="0"/>
          </a:p>
        </p:txBody>
      </p:sp>
      <p:pic>
        <p:nvPicPr>
          <p:cNvPr id="5" name="Picture 3" descr="table 29"/>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307151"/>
            <a:ext cx="4116707" cy="555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090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Drugs alter brain activity</a:t>
            </a:r>
            <a:endParaRPr lang="en-US" dirty="0"/>
          </a:p>
        </p:txBody>
      </p:sp>
      <p:pic>
        <p:nvPicPr>
          <p:cNvPr id="5" name="Picture 2" descr="infographic_29_0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15757"/>
            <a:ext cx="725295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090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Nervous systems in other animals</a:t>
            </a:r>
            <a:endParaRPr lang="en-US" b="1" dirty="0"/>
          </a:p>
        </p:txBody>
      </p:sp>
      <p:sp>
        <p:nvSpPr>
          <p:cNvPr id="3" name="Content Placeholder 2"/>
          <p:cNvSpPr>
            <a:spLocks noGrp="1"/>
          </p:cNvSpPr>
          <p:nvPr>
            <p:ph idx="1"/>
          </p:nvPr>
        </p:nvSpPr>
        <p:spPr>
          <a:xfrm>
            <a:off x="457200" y="1600201"/>
            <a:ext cx="8229600" cy="2133599"/>
          </a:xfrm>
        </p:spPr>
        <p:txBody>
          <a:bodyPr>
            <a:normAutofit fontScale="92500" lnSpcReduction="10000"/>
          </a:bodyPr>
          <a:lstStyle/>
          <a:p>
            <a:pPr>
              <a:buNone/>
            </a:pPr>
            <a:r>
              <a:rPr lang="en-US" b="1" dirty="0" smtClean="0"/>
              <a:t>Invertebrates</a:t>
            </a:r>
            <a:r>
              <a:rPr lang="en-US" dirty="0" smtClean="0"/>
              <a:t> </a:t>
            </a:r>
          </a:p>
          <a:p>
            <a:r>
              <a:rPr lang="en-US" dirty="0" smtClean="0"/>
              <a:t>Neurons that sense and send information</a:t>
            </a:r>
          </a:p>
          <a:p>
            <a:r>
              <a:rPr lang="en-US" dirty="0" smtClean="0"/>
              <a:t>Not organized into a brain</a:t>
            </a:r>
          </a:p>
          <a:p>
            <a:r>
              <a:rPr lang="en-US" dirty="0" smtClean="0"/>
              <a:t>Nerve net</a:t>
            </a:r>
            <a:endParaRPr lang="en-US" dirty="0"/>
          </a:p>
        </p:txBody>
      </p:sp>
      <p:pic>
        <p:nvPicPr>
          <p:cNvPr id="5" name="Picture 2" descr="unnumbered_29_p6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247384"/>
            <a:ext cx="5635624" cy="361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725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Nervous systems in other animals</a:t>
            </a:r>
            <a:endParaRPr lang="en-US" dirty="0"/>
          </a:p>
        </p:txBody>
      </p:sp>
      <p:sp>
        <p:nvSpPr>
          <p:cNvPr id="3" name="Content Placeholder 2"/>
          <p:cNvSpPr>
            <a:spLocks noGrp="1"/>
          </p:cNvSpPr>
          <p:nvPr>
            <p:ph idx="1"/>
          </p:nvPr>
        </p:nvSpPr>
        <p:spPr>
          <a:xfrm>
            <a:off x="457200" y="1184132"/>
            <a:ext cx="8229600" cy="1295400"/>
          </a:xfrm>
        </p:spPr>
        <p:txBody>
          <a:bodyPr/>
          <a:lstStyle/>
          <a:p>
            <a:pPr>
              <a:buNone/>
            </a:pPr>
            <a:r>
              <a:rPr lang="en-US" b="1" dirty="0" smtClean="0"/>
              <a:t>Flatworms</a:t>
            </a:r>
          </a:p>
          <a:p>
            <a:r>
              <a:rPr lang="en-US" dirty="0" smtClean="0"/>
              <a:t>Primitive brain, CNS, PNS</a:t>
            </a:r>
          </a:p>
          <a:p>
            <a:endParaRPr lang="en-US" dirty="0"/>
          </a:p>
        </p:txBody>
      </p:sp>
      <p:pic>
        <p:nvPicPr>
          <p:cNvPr id="5" name="Picture 2" descr="unnumbered_29_p6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7926"/>
            <a:ext cx="5105400" cy="457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834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Nervous systems in other animals</a:t>
            </a:r>
            <a:endParaRPr lang="en-US" b="1" dirty="0"/>
          </a:p>
        </p:txBody>
      </p:sp>
      <p:sp>
        <p:nvSpPr>
          <p:cNvPr id="3" name="Content Placeholder 2"/>
          <p:cNvSpPr>
            <a:spLocks noGrp="1"/>
          </p:cNvSpPr>
          <p:nvPr>
            <p:ph idx="1"/>
          </p:nvPr>
        </p:nvSpPr>
        <p:spPr>
          <a:xfrm>
            <a:off x="457200" y="1219200"/>
            <a:ext cx="8229600" cy="4525963"/>
          </a:xfrm>
        </p:spPr>
        <p:txBody>
          <a:bodyPr/>
          <a:lstStyle/>
          <a:p>
            <a:pPr>
              <a:buNone/>
            </a:pPr>
            <a:r>
              <a:rPr lang="en-US" b="1" dirty="0" smtClean="0"/>
              <a:t>Vertebrates</a:t>
            </a:r>
          </a:p>
          <a:p>
            <a:r>
              <a:rPr lang="en-US" dirty="0" smtClean="0"/>
              <a:t>Large, complex brains</a:t>
            </a:r>
          </a:p>
        </p:txBody>
      </p:sp>
      <p:pic>
        <p:nvPicPr>
          <p:cNvPr id="5" name="Picture 2" descr="unnumbered_29_p6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30467"/>
            <a:ext cx="5983288" cy="454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10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Driving Questions</a:t>
            </a:r>
            <a:endParaRPr lang="en-US" b="1" dirty="0"/>
          </a:p>
        </p:txBody>
      </p:sp>
      <p:sp>
        <p:nvSpPr>
          <p:cNvPr id="3" name="Content Placeholder 2"/>
          <p:cNvSpPr>
            <a:spLocks noGrp="1"/>
          </p:cNvSpPr>
          <p:nvPr>
            <p:ph idx="1"/>
          </p:nvPr>
        </p:nvSpPr>
        <p:spPr/>
        <p:txBody>
          <a:bodyPr/>
          <a:lstStyle/>
          <a:p>
            <a:pPr marL="0" indent="0">
              <a:buNone/>
            </a:pPr>
            <a:r>
              <a:rPr lang="en-US" b="1" dirty="0"/>
              <a:t>1. </a:t>
            </a:r>
            <a:r>
              <a:rPr lang="en-US" dirty="0"/>
              <a:t>How is the nervous system organized?</a:t>
            </a:r>
          </a:p>
          <a:p>
            <a:pPr marL="0" indent="0">
              <a:buNone/>
            </a:pPr>
            <a:r>
              <a:rPr lang="en-US" b="1" dirty="0"/>
              <a:t>2. </a:t>
            </a:r>
            <a:r>
              <a:rPr lang="en-US" dirty="0"/>
              <a:t>How do cells in the nervous system transmit signals?</a:t>
            </a:r>
          </a:p>
          <a:p>
            <a:pPr marL="0" indent="0">
              <a:buNone/>
            </a:pPr>
            <a:r>
              <a:rPr lang="en-US" b="1" dirty="0"/>
              <a:t>3. </a:t>
            </a:r>
            <a:r>
              <a:rPr lang="en-US" dirty="0"/>
              <a:t>Why are some drugs (and some behaviors) addictive?</a:t>
            </a:r>
          </a:p>
        </p:txBody>
      </p:sp>
    </p:spTree>
    <p:extLst>
      <p:ext uri="{BB962C8B-B14F-4D97-AF65-F5344CB8AC3E}">
        <p14:creationId xmlns:p14="http://schemas.microsoft.com/office/powerpoint/2010/main" val="11249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a:xfrm>
            <a:off x="457200" y="1447800"/>
            <a:ext cx="8229600" cy="5410200"/>
          </a:xfrm>
        </p:spPr>
        <p:txBody>
          <a:bodyPr>
            <a:normAutofit fontScale="70000" lnSpcReduction="20000"/>
          </a:bodyPr>
          <a:lstStyle/>
          <a:p>
            <a:r>
              <a:rPr lang="en-US" dirty="0" smtClean="0"/>
              <a:t>The nervous system senses and responds to signals from the environment and coordinates bodily actions, including moving, breathing, and thinking.</a:t>
            </a:r>
          </a:p>
          <a:p>
            <a:r>
              <a:rPr lang="en-US" dirty="0" smtClean="0"/>
              <a:t>The central nervous system (CNS) consists of the brain and the spinal cord; the peripheral nervous system (PNS) consists of all the nerves extending from the spinal cord to the limbs and internal organs.</a:t>
            </a:r>
          </a:p>
          <a:p>
            <a:r>
              <a:rPr lang="en-US" dirty="0" smtClean="0"/>
              <a:t>Different parts of the brain coordinate different functions. The four main regions of the brain are the cerebellum, brain stem, diencephalon, and cerebrum. Neurons are specialized cells that consist of a cell body, branched dendrites, and a long axon. Neurons conduct electrical signals known as action potentials.</a:t>
            </a:r>
          </a:p>
          <a:p>
            <a:r>
              <a:rPr lang="en-US" dirty="0" smtClean="0"/>
              <a:t>Neurotransmitters are chemical signaling molecules that are released from neuron axon terminals into the synaptic cleft of a synapse and bind to the receptors of other cells.</a:t>
            </a:r>
          </a:p>
          <a:p>
            <a:r>
              <a:rPr lang="en-US" dirty="0" smtClean="0"/>
              <a:t>Neurotransmitters bind to receptors on their target cells. The number of receptors can be down-regulated in response to persistently high levels of a neurotransmitter.</a:t>
            </a:r>
          </a:p>
          <a:p>
            <a:pPr>
              <a:buNone/>
            </a:pPr>
            <a:endParaRPr lang="en-US" dirty="0" smtClean="0"/>
          </a:p>
        </p:txBody>
      </p:sp>
    </p:spTree>
    <p:extLst>
      <p:ext uri="{BB962C8B-B14F-4D97-AF65-F5344CB8AC3E}">
        <p14:creationId xmlns:p14="http://schemas.microsoft.com/office/powerpoint/2010/main" val="112610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Addiction and the brain</a:t>
            </a:r>
            <a:endParaRPr lang="en-US" b="1" dirty="0"/>
          </a:p>
        </p:txBody>
      </p:sp>
      <p:sp>
        <p:nvSpPr>
          <p:cNvPr id="3" name="Content Placeholder 2"/>
          <p:cNvSpPr>
            <a:spLocks noGrp="1"/>
          </p:cNvSpPr>
          <p:nvPr>
            <p:ph idx="1"/>
          </p:nvPr>
        </p:nvSpPr>
        <p:spPr>
          <a:xfrm>
            <a:off x="457200" y="1600200"/>
            <a:ext cx="8077200" cy="1447800"/>
          </a:xfrm>
        </p:spPr>
        <p:txBody>
          <a:bodyPr>
            <a:normAutofit fontScale="85000" lnSpcReduction="10000"/>
          </a:bodyPr>
          <a:lstStyle/>
          <a:p>
            <a:pPr>
              <a:buNone/>
            </a:pPr>
            <a:r>
              <a:rPr lang="en-US" dirty="0" smtClean="0"/>
              <a:t>Cigarette smoking is highly addictive</a:t>
            </a:r>
          </a:p>
          <a:p>
            <a:r>
              <a:rPr lang="en-US" dirty="0" smtClean="0"/>
              <a:t>Smokers develop physical and psychological need</a:t>
            </a:r>
          </a:p>
          <a:p>
            <a:r>
              <a:rPr lang="en-US" dirty="0" smtClean="0"/>
              <a:t>Stimulate the brain’s reward system </a:t>
            </a:r>
          </a:p>
        </p:txBody>
      </p:sp>
      <p:pic>
        <p:nvPicPr>
          <p:cNvPr id="5" name="Picture 2" descr="unnumbered_29_p644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1" y="3506537"/>
            <a:ext cx="471008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unnumbered_29_p644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5285" y="3506537"/>
            <a:ext cx="4177829" cy="3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73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Addiction and the brain</a:t>
            </a:r>
            <a:endParaRPr lang="en-US" b="1" dirty="0"/>
          </a:p>
        </p:txBody>
      </p:sp>
      <p:sp>
        <p:nvSpPr>
          <p:cNvPr id="3" name="Content Placeholder 2"/>
          <p:cNvSpPr>
            <a:spLocks noGrp="1"/>
          </p:cNvSpPr>
          <p:nvPr>
            <p:ph idx="1"/>
          </p:nvPr>
        </p:nvSpPr>
        <p:spPr>
          <a:xfrm>
            <a:off x="457200" y="1600200"/>
            <a:ext cx="8229600" cy="4876799"/>
          </a:xfrm>
        </p:spPr>
        <p:txBody>
          <a:bodyPr/>
          <a:lstStyle/>
          <a:p>
            <a:pPr>
              <a:buNone/>
            </a:pPr>
            <a:r>
              <a:rPr lang="en-US" dirty="0" smtClean="0"/>
              <a:t> </a:t>
            </a:r>
            <a:r>
              <a:rPr lang="en-US" b="1" dirty="0" smtClean="0"/>
              <a:t>Brain</a:t>
            </a:r>
          </a:p>
          <a:p>
            <a:r>
              <a:rPr lang="en-US" dirty="0" smtClean="0"/>
              <a:t>Organ of the central nervous system</a:t>
            </a:r>
          </a:p>
          <a:p>
            <a:r>
              <a:rPr lang="en-US" dirty="0" smtClean="0"/>
              <a:t>Integrates and coordinates all functions of the body</a:t>
            </a:r>
          </a:p>
          <a:p>
            <a:endParaRPr lang="en-US" dirty="0" smtClean="0"/>
          </a:p>
          <a:p>
            <a:pPr>
              <a:buNone/>
            </a:pPr>
            <a:r>
              <a:rPr lang="en-US" b="1" dirty="0" smtClean="0"/>
              <a:t>Nicotine</a:t>
            </a:r>
          </a:p>
          <a:p>
            <a:r>
              <a:rPr lang="en-US" dirty="0" smtClean="0"/>
              <a:t>Component in tobacco that makes cigarettes addictive</a:t>
            </a:r>
            <a:endParaRPr lang="en-US" dirty="0"/>
          </a:p>
        </p:txBody>
      </p:sp>
    </p:spTree>
    <p:extLst>
      <p:ext uri="{BB962C8B-B14F-4D97-AF65-F5344CB8AC3E}">
        <p14:creationId xmlns:p14="http://schemas.microsoft.com/office/powerpoint/2010/main" val="11249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Addiction and the brain</a:t>
            </a:r>
            <a:endParaRPr lang="en-US" b="1" dirty="0"/>
          </a:p>
        </p:txBody>
      </p:sp>
      <p:pic>
        <p:nvPicPr>
          <p:cNvPr id="5" name="Picture 2" descr="infographic_29_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536677"/>
            <a:ext cx="7327806" cy="5286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796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Central nervous system (CNS)</a:t>
            </a:r>
            <a:endParaRPr lang="en-US" b="1" dirty="0"/>
          </a:p>
        </p:txBody>
      </p:sp>
      <p:sp>
        <p:nvSpPr>
          <p:cNvPr id="3" name="Content Placeholder 2"/>
          <p:cNvSpPr>
            <a:spLocks noGrp="1"/>
          </p:cNvSpPr>
          <p:nvPr>
            <p:ph idx="1"/>
          </p:nvPr>
        </p:nvSpPr>
        <p:spPr>
          <a:xfrm>
            <a:off x="457200" y="1447800"/>
            <a:ext cx="2514600" cy="5257800"/>
          </a:xfrm>
        </p:spPr>
        <p:txBody>
          <a:bodyPr>
            <a:normAutofit fontScale="62500" lnSpcReduction="20000"/>
          </a:bodyPr>
          <a:lstStyle/>
          <a:p>
            <a:pPr>
              <a:buNone/>
            </a:pPr>
            <a:r>
              <a:rPr lang="en-US" b="1" dirty="0" smtClean="0"/>
              <a:t>Brain</a:t>
            </a:r>
            <a:r>
              <a:rPr lang="en-US" dirty="0" smtClean="0"/>
              <a:t> and </a:t>
            </a:r>
            <a:r>
              <a:rPr lang="en-US" b="1" dirty="0" smtClean="0"/>
              <a:t>spinal cord</a:t>
            </a:r>
          </a:p>
          <a:p>
            <a:pPr lvl="1">
              <a:buFont typeface="Arial" pitchFamily="34" charset="0"/>
              <a:buChar char="•"/>
            </a:pPr>
            <a:r>
              <a:rPr lang="en-US" dirty="0" smtClean="0"/>
              <a:t>Bundle of nerve fibers within the bony spinal column</a:t>
            </a:r>
          </a:p>
          <a:p>
            <a:pPr lvl="1">
              <a:buFont typeface="Arial" pitchFamily="34" charset="0"/>
              <a:buChar char="•"/>
            </a:pPr>
            <a:r>
              <a:rPr lang="en-US" dirty="0" smtClean="0"/>
              <a:t>Transmits signals between brain and body</a:t>
            </a:r>
          </a:p>
          <a:p>
            <a:pPr>
              <a:buNone/>
            </a:pPr>
            <a:r>
              <a:rPr lang="en-US" dirty="0" smtClean="0"/>
              <a:t>Signals travel along </a:t>
            </a:r>
            <a:r>
              <a:rPr lang="en-US" b="1" dirty="0" smtClean="0"/>
              <a:t>nerves</a:t>
            </a:r>
          </a:p>
          <a:p>
            <a:pPr lvl="1">
              <a:buFont typeface="Arial" pitchFamily="34" charset="0"/>
              <a:buChar char="•"/>
            </a:pPr>
            <a:r>
              <a:rPr lang="en-US" dirty="0" smtClean="0"/>
              <a:t>Long fibers made up of specialized cells and supportive tissue</a:t>
            </a:r>
          </a:p>
          <a:p>
            <a:pPr lvl="1">
              <a:buFont typeface="Arial" pitchFamily="34" charset="0"/>
              <a:buChar char="•"/>
            </a:pPr>
            <a:r>
              <a:rPr lang="en-US" dirty="0" smtClean="0"/>
              <a:t>Transmit signals through the nervous system</a:t>
            </a:r>
            <a:endParaRPr lang="en-US" dirty="0"/>
          </a:p>
        </p:txBody>
      </p:sp>
      <p:pic>
        <p:nvPicPr>
          <p:cNvPr id="6" name="Picture 2" descr="infographic_29_0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439"/>
          <a:stretch/>
        </p:blipFill>
        <p:spPr bwMode="auto">
          <a:xfrm>
            <a:off x="3276598" y="1981200"/>
            <a:ext cx="5565445" cy="380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796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Peripheral nervous system (PNS)</a:t>
            </a:r>
            <a:endParaRPr lang="en-US" b="1" dirty="0"/>
          </a:p>
        </p:txBody>
      </p:sp>
      <p:sp>
        <p:nvSpPr>
          <p:cNvPr id="3" name="Content Placeholder 2"/>
          <p:cNvSpPr>
            <a:spLocks noGrp="1"/>
          </p:cNvSpPr>
          <p:nvPr>
            <p:ph idx="1"/>
          </p:nvPr>
        </p:nvSpPr>
        <p:spPr>
          <a:xfrm>
            <a:off x="457200" y="1600200"/>
            <a:ext cx="2743200" cy="5029200"/>
          </a:xfrm>
        </p:spPr>
        <p:txBody>
          <a:bodyPr>
            <a:normAutofit fontScale="92500" lnSpcReduction="20000"/>
          </a:bodyPr>
          <a:lstStyle/>
          <a:p>
            <a:r>
              <a:rPr lang="en-US" dirty="0" smtClean="0"/>
              <a:t>All the nervous tissue outside the central nervous system</a:t>
            </a:r>
          </a:p>
          <a:p>
            <a:r>
              <a:rPr lang="en-US" dirty="0" smtClean="0"/>
              <a:t>Nerves to distant body sites</a:t>
            </a:r>
          </a:p>
          <a:p>
            <a:r>
              <a:rPr lang="en-US" dirty="0" smtClean="0"/>
              <a:t>Fingers, toes, and heart muscle</a:t>
            </a:r>
          </a:p>
          <a:p>
            <a:endParaRPr lang="en-US" dirty="0"/>
          </a:p>
        </p:txBody>
      </p:sp>
      <p:pic>
        <p:nvPicPr>
          <p:cNvPr id="5" name="Picture 2" descr="infographic_29_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133600"/>
            <a:ext cx="5346700" cy="407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205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nervous system</a:t>
            </a:r>
            <a:endParaRPr lang="en-US" b="1" dirty="0"/>
          </a:p>
        </p:txBody>
      </p:sp>
      <p:sp>
        <p:nvSpPr>
          <p:cNvPr id="3" name="Content Placeholder 2"/>
          <p:cNvSpPr>
            <a:spLocks noGrp="1"/>
          </p:cNvSpPr>
          <p:nvPr>
            <p:ph idx="1"/>
          </p:nvPr>
        </p:nvSpPr>
        <p:spPr>
          <a:xfrm>
            <a:off x="457200" y="1600200"/>
            <a:ext cx="3810000" cy="5181600"/>
          </a:xfrm>
        </p:spPr>
        <p:txBody>
          <a:bodyPr>
            <a:normAutofit lnSpcReduction="10000"/>
          </a:bodyPr>
          <a:lstStyle/>
          <a:p>
            <a:r>
              <a:rPr lang="en-US" b="1" dirty="0" smtClean="0"/>
              <a:t>CNS </a:t>
            </a:r>
            <a:r>
              <a:rPr lang="en-US" dirty="0" smtClean="0"/>
              <a:t>and</a:t>
            </a:r>
            <a:r>
              <a:rPr lang="en-US" b="1" dirty="0" smtClean="0"/>
              <a:t> PNS </a:t>
            </a:r>
            <a:r>
              <a:rPr lang="en-US" dirty="0" smtClean="0"/>
              <a:t>work together to sense and respond to stimuli in the environment</a:t>
            </a:r>
          </a:p>
          <a:p>
            <a:r>
              <a:rPr lang="en-US" dirty="0" smtClean="0"/>
              <a:t>Allows us to perceive and understand the world around us</a:t>
            </a:r>
          </a:p>
          <a:p>
            <a:r>
              <a:rPr lang="en-US" dirty="0" smtClean="0"/>
              <a:t>Translates thought into action</a:t>
            </a:r>
            <a:endParaRPr lang="en-US" dirty="0"/>
          </a:p>
        </p:txBody>
      </p:sp>
      <p:pic>
        <p:nvPicPr>
          <p:cNvPr id="5" name="Picture 2" descr="infographic_29_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4662" y="2209800"/>
            <a:ext cx="4707864"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205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2625</TotalTime>
  <Words>1625</Words>
  <Application>Microsoft Office PowerPoint</Application>
  <PresentationFormat>On-screen Show (4:3)</PresentationFormat>
  <Paragraphs>194</Paragraphs>
  <Slides>30</Slides>
  <Notes>19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Chapter 29</vt:lpstr>
      <vt:lpstr>Driving Questions</vt:lpstr>
      <vt:lpstr>Addiction and the brain</vt:lpstr>
      <vt:lpstr>Addiction and the brain</vt:lpstr>
      <vt:lpstr>Addiction and the brain</vt:lpstr>
      <vt:lpstr>Central nervous system (CNS)</vt:lpstr>
      <vt:lpstr>Peripheral nervous system (PNS)</vt:lpstr>
      <vt:lpstr>The nervous system</vt:lpstr>
      <vt:lpstr>Brain cells</vt:lpstr>
      <vt:lpstr>Neurons</vt:lpstr>
      <vt:lpstr>Neurons</vt:lpstr>
      <vt:lpstr>Neurons</vt:lpstr>
      <vt:lpstr>Regions of the brain</vt:lpstr>
      <vt:lpstr>Regions of the brain</vt:lpstr>
      <vt:lpstr>Regions of the brain</vt:lpstr>
      <vt:lpstr>Regions of the brain</vt:lpstr>
      <vt:lpstr>Regions of the brain</vt:lpstr>
      <vt:lpstr>Brain’s pleasure center</vt:lpstr>
      <vt:lpstr>The anatomy of addiction</vt:lpstr>
      <vt:lpstr>Neurotransmitters</vt:lpstr>
      <vt:lpstr>Neurotransmitters</vt:lpstr>
      <vt:lpstr>Alteration of dopamine signaling</vt:lpstr>
      <vt:lpstr>Alteration of dopamine signaling</vt:lpstr>
      <vt:lpstr>Drugs alter brain activity</vt:lpstr>
      <vt:lpstr>Drugs alter brain activity</vt:lpstr>
      <vt:lpstr>Nervous systems in other animals</vt:lpstr>
      <vt:lpstr>Nervous systems in other animals</vt:lpstr>
      <vt:lpstr>Nervous systems in other animals</vt:lpstr>
      <vt:lpstr>Summary</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29</dc:title>
  <dc:creator>Jennifer Cymbola</dc:creator>
  <cp:lastModifiedBy>hbadmin</cp:lastModifiedBy>
  <cp:revision>33</cp:revision>
  <dcterms:created xsi:type="dcterms:W3CDTF">2014-03-23T17:06:03Z</dcterms:created>
  <dcterms:modified xsi:type="dcterms:W3CDTF">2014-04-26T19:12:34Z</dcterms:modified>
</cp:coreProperties>
</file>