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29" r:id="rId2"/>
    <p:sldId id="256" r:id="rId3"/>
    <p:sldId id="258" r:id="rId4"/>
    <p:sldId id="259" r:id="rId5"/>
    <p:sldId id="260" r:id="rId6"/>
    <p:sldId id="261" r:id="rId7"/>
    <p:sldId id="262" r:id="rId8"/>
    <p:sldId id="270" r:id="rId9"/>
    <p:sldId id="263" r:id="rId10"/>
    <p:sldId id="265" r:id="rId11"/>
    <p:sldId id="267" r:id="rId12"/>
    <p:sldId id="269" r:id="rId13"/>
    <p:sldId id="319" r:id="rId14"/>
    <p:sldId id="257" r:id="rId15"/>
    <p:sldId id="320" r:id="rId16"/>
    <p:sldId id="274" r:id="rId17"/>
    <p:sldId id="273" r:id="rId18"/>
    <p:sldId id="277" r:id="rId19"/>
    <p:sldId id="279" r:id="rId20"/>
    <p:sldId id="283" r:id="rId21"/>
    <p:sldId id="288" r:id="rId22"/>
    <p:sldId id="286" r:id="rId23"/>
    <p:sldId id="287" r:id="rId24"/>
    <p:sldId id="322" r:id="rId25"/>
    <p:sldId id="321" r:id="rId26"/>
    <p:sldId id="323" r:id="rId27"/>
    <p:sldId id="296" r:id="rId28"/>
    <p:sldId id="297" r:id="rId29"/>
    <p:sldId id="299" r:id="rId30"/>
    <p:sldId id="324" r:id="rId31"/>
    <p:sldId id="300" r:id="rId32"/>
    <p:sldId id="302" r:id="rId33"/>
    <p:sldId id="303" r:id="rId34"/>
    <p:sldId id="304" r:id="rId35"/>
    <p:sldId id="305" r:id="rId36"/>
    <p:sldId id="306" r:id="rId37"/>
    <p:sldId id="307" r:id="rId38"/>
    <p:sldId id="325" r:id="rId39"/>
    <p:sldId id="326" r:id="rId40"/>
    <p:sldId id="327" r:id="rId41"/>
    <p:sldId id="32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49" autoAdjust="0"/>
  </p:normalViewPr>
  <p:slideViewPr>
    <p:cSldViewPr>
      <p:cViewPr varScale="1">
        <p:scale>
          <a:sx n="73" d="100"/>
          <a:sy n="73" d="100"/>
        </p:scale>
        <p:origin x="-148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202FC-82BA-4685-A76B-C51DE9B4D8E8}" type="datetimeFigureOut">
              <a:rPr lang="en-US" smtClean="0"/>
              <a:pPr/>
              <a:t>4/26/2014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B77812-8BBD-4799-824C-56C278B211E8}" type="slidenum">
              <a:rPr lang="en-US" smtClean="0"/>
              <a:pPr/>
              <a:t>‹#›</a:t>
            </a:fld>
            <a:endParaRPr lang="en-US"/>
          </a:p>
        </p:txBody>
      </p:sp>
    </p:spTree>
    <p:extLst>
      <p:ext uri="{BB962C8B-B14F-4D97-AF65-F5344CB8AC3E}">
        <p14:creationId xmlns:p14="http://schemas.microsoft.com/office/powerpoint/2010/main" val="3980830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76E94E6-1D14-41BB-AD2A-E3E2D0CF758D}" type="slidenum">
              <a:rPr lang="en-US" smtClean="0">
                <a:solidFill>
                  <a:srgbClr val="000000"/>
                </a:solidFill>
              </a:rPr>
              <a:pPr eaLnBrk="1" hangingPunct="1"/>
              <a:t>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Fertilization: the fusion of an egg and a sperm</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Blocked oviduct prevents eggs from entering the uterus or sperm from getting into the oviduct.</a:t>
            </a:r>
          </a:p>
          <a:p>
            <a:r>
              <a:rPr lang="en-US" sz="1200" kern="1200" dirty="0" smtClean="0">
                <a:solidFill>
                  <a:schemeClr val="tx1"/>
                </a:solidFill>
                <a:latin typeface="+mn-lt"/>
                <a:ea typeface="+mn-ea"/>
                <a:cs typeface="+mn-cs"/>
              </a:rPr>
              <a:t>A</a:t>
            </a:r>
            <a:r>
              <a:rPr lang="en-US" sz="1200" kern="1200" baseline="0" dirty="0" smtClean="0">
                <a:solidFill>
                  <a:schemeClr val="tx1"/>
                </a:solidFill>
                <a:latin typeface="+mn-lt"/>
                <a:ea typeface="+mn-ea"/>
                <a:cs typeface="+mn-cs"/>
              </a:rPr>
              <a:t> c</a:t>
            </a:r>
            <a:r>
              <a:rPr lang="en-US" sz="1200" kern="1200" dirty="0" smtClean="0">
                <a:solidFill>
                  <a:schemeClr val="tx1"/>
                </a:solidFill>
                <a:latin typeface="+mn-lt"/>
                <a:ea typeface="+mn-ea"/>
                <a:cs typeface="+mn-cs"/>
              </a:rPr>
              <a:t>ommon cause of blocked tubes is pelvic inflammatory disease, which can be caused by sexually transmitted diseases such as </a:t>
            </a:r>
            <a:r>
              <a:rPr lang="en-US" sz="1200" kern="1200" dirty="0" err="1" smtClean="0">
                <a:solidFill>
                  <a:schemeClr val="tx1"/>
                </a:solidFill>
                <a:latin typeface="+mn-lt"/>
                <a:ea typeface="+mn-ea"/>
                <a:cs typeface="+mn-cs"/>
              </a:rPr>
              <a:t>chlamydia</a:t>
            </a:r>
            <a:r>
              <a:rPr lang="en-US" sz="1200" kern="1200" dirty="0" smtClean="0">
                <a:solidFill>
                  <a:schemeClr val="tx1"/>
                </a:solidFill>
                <a:latin typeface="+mn-lt"/>
                <a:ea typeface="+mn-ea"/>
                <a:cs typeface="+mn-cs"/>
              </a:rPr>
              <a:t>, a bacterial infection.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Obstructions in vas deferens or </a:t>
            </a:r>
            <a:r>
              <a:rPr lang="en-US" dirty="0" err="1" smtClean="0"/>
              <a:t>epididymous</a:t>
            </a:r>
            <a:r>
              <a:rPr lang="en-US" dirty="0" smtClean="0"/>
              <a:t> will block sperm </a:t>
            </a:r>
            <a:r>
              <a:rPr lang="en-US" dirty="0" smtClean="0"/>
              <a:t>transport.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5B77812-8BBD-4799-824C-56C278B211E8}"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vitro fertilization (IVF):</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form of assisted reproduction in which eggs and sperm are brought together outside the body and the resulting embryos are inserted into a woman’s uterus</a:t>
            </a:r>
          </a:p>
          <a:p>
            <a:r>
              <a:rPr lang="en-US" sz="1200" kern="1200" dirty="0" smtClean="0">
                <a:solidFill>
                  <a:schemeClr val="tx1"/>
                </a:solidFill>
                <a:latin typeface="+mn-lt"/>
                <a:ea typeface="+mn-ea"/>
                <a:cs typeface="+mn-cs"/>
              </a:rPr>
              <a:t>Embryo: an early stage of development; an embryo forms when a zygote undergoes cell division</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IVF may also be recommended in cases of low sperm number, abnormal sperm, and even in cases in which the cause of infertility can’t be determined.</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Hormones are produced by endocrine glands, which secrete hormones into the circulation. These hormones then travel through the bloodstream to reach their target cells. Hormones interact with their target cells by binding to specific receptors on the target cells, influencing a range of physiological processes.</a:t>
            </a:r>
          </a:p>
        </p:txBody>
      </p:sp>
      <p:sp>
        <p:nvSpPr>
          <p:cNvPr id="4" name="Slide Number Placeholder 3"/>
          <p:cNvSpPr>
            <a:spLocks noGrp="1"/>
          </p:cNvSpPr>
          <p:nvPr>
            <p:ph type="sldNum" sz="quarter" idx="10"/>
          </p:nvPr>
        </p:nvSpPr>
        <p:spPr/>
        <p:txBody>
          <a:bodyPr/>
          <a:lstStyle/>
          <a:p>
            <a:fld id="{D5B77812-8BBD-4799-824C-56C278B211E8}"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Hypothalamus:</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master control region in the brain that regulates a variety of physiological functions, including hunger, thirst, temperature regulation, and reproduction.</a:t>
            </a:r>
          </a:p>
          <a:p>
            <a:r>
              <a:rPr lang="en-US" sz="1200" kern="1200" dirty="0" smtClean="0">
                <a:solidFill>
                  <a:schemeClr val="tx1"/>
                </a:solidFill>
                <a:latin typeface="+mn-lt"/>
                <a:ea typeface="+mn-ea"/>
                <a:cs typeface="+mn-cs"/>
              </a:rPr>
              <a:t>Anterior pituitary:</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gland in the brain that secretes luteinizing hormone and follicle-stimulating hormone</a:t>
            </a:r>
          </a:p>
          <a:p>
            <a:r>
              <a:rPr lang="en-US" sz="1200" kern="1200" dirty="0" smtClean="0">
                <a:solidFill>
                  <a:schemeClr val="tx1"/>
                </a:solidFill>
                <a:latin typeface="+mn-lt"/>
                <a:ea typeface="+mn-ea"/>
                <a:cs typeface="+mn-cs"/>
              </a:rPr>
              <a:t>Follicle-stimulating hormone (FSH):</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hormone secreted by the anterior pituitary;</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females, FSH triggers eggs to mature at the start of each monthly cycle</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During each cycle, estrogen and progesterone levels rise and fall, triggering the ovaries to release an egg and prepare a woman’s uterus for pregnancy should an egg be fertilized. </a:t>
            </a:r>
          </a:p>
          <a:p>
            <a:r>
              <a:rPr lang="en-US" sz="1200" kern="1200" dirty="0" smtClean="0">
                <a:solidFill>
                  <a:schemeClr val="tx1"/>
                </a:solidFill>
                <a:latin typeface="+mn-lt"/>
                <a:ea typeface="+mn-ea"/>
                <a:cs typeface="+mn-cs"/>
              </a:rPr>
              <a:t>Luteinizing hormone (LH): a hormone secreted by the anterior pituitary;</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females, a surge of LH triggers ovulation</a:t>
            </a:r>
          </a:p>
          <a:p>
            <a:r>
              <a:rPr lang="en-US" sz="1200" kern="1200" dirty="0" smtClean="0">
                <a:solidFill>
                  <a:schemeClr val="tx1"/>
                </a:solidFill>
                <a:latin typeface="+mn-lt"/>
                <a:ea typeface="+mn-ea"/>
                <a:cs typeface="+mn-cs"/>
              </a:rPr>
              <a:t>Ovulation: the release of an egg from an ovary into the oviduct</a:t>
            </a:r>
          </a:p>
          <a:p>
            <a:r>
              <a:rPr lang="en-US" sz="1200" kern="1200" dirty="0" smtClean="0">
                <a:solidFill>
                  <a:schemeClr val="tx1"/>
                </a:solidFill>
                <a:latin typeface="+mn-lt"/>
                <a:ea typeface="+mn-ea"/>
                <a:cs typeface="+mn-cs"/>
              </a:rPr>
              <a:t>Corpus </a:t>
            </a:r>
            <a:r>
              <a:rPr lang="en-US" sz="1200" kern="1200" dirty="0" err="1" smtClean="0">
                <a:solidFill>
                  <a:schemeClr val="tx1"/>
                </a:solidFill>
                <a:latin typeface="+mn-lt"/>
                <a:ea typeface="+mn-ea"/>
                <a:cs typeface="+mn-cs"/>
              </a:rPr>
              <a:t>luteum</a:t>
            </a:r>
            <a:r>
              <a:rPr lang="en-US" sz="1200" kern="1200" dirty="0" smtClean="0">
                <a:solidFill>
                  <a:schemeClr val="tx1"/>
                </a:solidFill>
                <a:latin typeface="+mn-lt"/>
                <a:ea typeface="+mn-ea"/>
                <a:cs typeface="+mn-cs"/>
              </a:rPr>
              <a:t>: the structure in the ovary that remains after ovulation and secretes progesterone</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Menstruation:</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shedding of the uterine lining (the </a:t>
            </a:r>
            <a:r>
              <a:rPr lang="en-US" sz="1200" kern="1200" dirty="0" err="1" smtClean="0">
                <a:solidFill>
                  <a:schemeClr val="tx1"/>
                </a:solidFill>
                <a:latin typeface="+mn-lt"/>
                <a:ea typeface="+mn-ea"/>
                <a:cs typeface="+mn-cs"/>
              </a:rPr>
              <a:t>endometrium</a:t>
            </a:r>
            <a:r>
              <a:rPr lang="en-US" sz="1200" kern="1200" dirty="0" smtClean="0">
                <a:solidFill>
                  <a:schemeClr val="tx1"/>
                </a:solidFill>
                <a:latin typeface="+mn-lt"/>
                <a:ea typeface="+mn-ea"/>
                <a:cs typeface="+mn-cs"/>
              </a:rPr>
              <a:t>) that occurs when an embryo does not implant</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r>
              <a:rPr lang="en-US" dirty="0" smtClean="0"/>
              <a:t>Identical twins occur when a single egg is released and fertilized and then splits into two embryos early in embryonic development.</a:t>
            </a:r>
          </a:p>
          <a:p>
            <a:pPr lvl="1" algn="l"/>
            <a:r>
              <a:rPr lang="en-US" dirty="0" smtClean="0"/>
              <a:t>Fraternal twins result from multiple ovulations within the same cycle.</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Multiples are often born prematurely, and underweight, as were these septuplets born in Alexandria, Egypt, in 2008.</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4</a:t>
            </a:fld>
            <a:endParaRPr lang="en-US"/>
          </a:p>
        </p:txBody>
      </p:sp>
    </p:spTree>
    <p:extLst>
      <p:ext uri="{BB962C8B-B14F-4D97-AF65-F5344CB8AC3E}">
        <p14:creationId xmlns:p14="http://schemas.microsoft.com/office/powerpoint/2010/main" val="686411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Human chorionic </a:t>
            </a:r>
            <a:r>
              <a:rPr lang="en-US" sz="1200" kern="1200" dirty="0" err="1" smtClean="0">
                <a:solidFill>
                  <a:schemeClr val="tx1"/>
                </a:solidFill>
                <a:latin typeface="+mn-lt"/>
                <a:ea typeface="+mn-ea"/>
                <a:cs typeface="+mn-cs"/>
              </a:rPr>
              <a:t>gonadotropin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hCG</a:t>
            </a:r>
            <a:r>
              <a:rPr lang="en-US" sz="1200" kern="1200" dirty="0" smtClean="0">
                <a:solidFill>
                  <a:schemeClr val="tx1"/>
                </a:solidFill>
                <a:latin typeface="+mn-lt"/>
                <a:ea typeface="+mn-ea"/>
                <a:cs typeface="+mn-cs"/>
              </a:rPr>
              <a:t>): a hormone produced by an early embryo that helps maintain the corpus </a:t>
            </a:r>
            <a:r>
              <a:rPr lang="en-US" sz="1200" kern="1200" dirty="0" err="1" smtClean="0">
                <a:solidFill>
                  <a:schemeClr val="tx1"/>
                </a:solidFill>
                <a:latin typeface="+mn-lt"/>
                <a:ea typeface="+mn-ea"/>
                <a:cs typeface="+mn-cs"/>
              </a:rPr>
              <a:t>luteum</a:t>
            </a:r>
            <a:r>
              <a:rPr lang="en-US" sz="1200" kern="1200" dirty="0" smtClean="0">
                <a:solidFill>
                  <a:schemeClr val="tx1"/>
                </a:solidFill>
                <a:latin typeface="+mn-lt"/>
                <a:ea typeface="+mn-ea"/>
                <a:cs typeface="+mn-cs"/>
              </a:rPr>
              <a:t> until the placenta develops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Placenta:</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structure made of fetal and maternal tissues that helps sustain and support the embryo and fetus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5B77812-8BBD-4799-824C-56C278B211E8}"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Fetus:</a:t>
            </a:r>
            <a:r>
              <a:rPr lang="en-US" sz="1200" kern="1200" baseline="0" dirty="0" smtClean="0">
                <a:solidFill>
                  <a:schemeClr val="tx1"/>
                </a:solidFill>
                <a:latin typeface="+mn-lt"/>
                <a:ea typeface="+mn-ea"/>
                <a:cs typeface="+mn-cs"/>
              </a:rPr>
              <a:t> beyond</a:t>
            </a:r>
            <a:r>
              <a:rPr lang="en-US" sz="1200" kern="1200" dirty="0" smtClean="0">
                <a:solidFill>
                  <a:schemeClr val="tx1"/>
                </a:solidFill>
                <a:latin typeface="+mn-lt"/>
                <a:ea typeface="+mn-ea"/>
                <a:cs typeface="+mn-cs"/>
              </a:rPr>
              <a:t> the eighth week after fertilization, the embryo is referred to as a fetus</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Hormonal methods of contraception are designed to interfere with the normal female hormone cycle.</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Although men produce testosterone continuously throughout their adult lives, they produce slightly less of the hormone as they age; consequently, sperm production declines over time. </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Intrauterine insemination (IUI), in which sperm are injected directly into the uterus, is also known as artificial insemination.</a:t>
            </a:r>
            <a:r>
              <a:rPr lang="en-US" sz="1200" kern="1200" baseline="0" dirty="0" smtClean="0">
                <a:solidFill>
                  <a:schemeClr val="tx1"/>
                </a:solidFill>
                <a:latin typeface="+mn-lt"/>
                <a:ea typeface="+mn-ea"/>
                <a:cs typeface="+mn-cs"/>
              </a:rPr>
              <a:t> It is</a:t>
            </a:r>
            <a:r>
              <a:rPr lang="en-US" sz="1200" kern="1200" dirty="0" smtClean="0">
                <a:solidFill>
                  <a:schemeClr val="tx1"/>
                </a:solidFill>
                <a:latin typeface="+mn-lt"/>
                <a:ea typeface="+mn-ea"/>
                <a:cs typeface="+mn-cs"/>
              </a:rPr>
              <a:t> used most often when infertility can be traced to low sperm count, or to the fact that the sperm are “slow swimmers.” </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Suleman</a:t>
            </a:r>
            <a:r>
              <a:rPr lang="en-US" sz="1200" kern="1200" dirty="0" smtClean="0">
                <a:solidFill>
                  <a:schemeClr val="tx1"/>
                </a:solidFill>
                <a:latin typeface="+mn-lt"/>
                <a:ea typeface="+mn-ea"/>
                <a:cs typeface="+mn-cs"/>
              </a:rPr>
              <a:t> (r</a:t>
            </a:r>
            <a:r>
              <a:rPr lang="en-US" sz="1200" i="1" kern="1200" dirty="0" smtClean="0">
                <a:solidFill>
                  <a:schemeClr val="tx1"/>
                </a:solidFill>
                <a:latin typeface="+mn-lt"/>
                <a:ea typeface="+mn-ea"/>
                <a:cs typeface="+mn-cs"/>
              </a:rPr>
              <a:t>ight</a:t>
            </a:r>
            <a:r>
              <a:rPr lang="en-US" sz="1200" kern="1200" dirty="0" smtClean="0">
                <a:solidFill>
                  <a:schemeClr val="tx1"/>
                </a:solidFill>
                <a:latin typeface="+mn-lt"/>
                <a:ea typeface="+mn-ea"/>
                <a:cs typeface="+mn-cs"/>
              </a:rPr>
              <a:t>) with some of her 14 children</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Ovaries:</a:t>
            </a:r>
            <a:r>
              <a:rPr lang="en-US" sz="1200" kern="1200" baseline="0" dirty="0" smtClean="0">
                <a:solidFill>
                  <a:schemeClr val="tx1"/>
                </a:solidFill>
                <a:latin typeface="+mn-lt"/>
                <a:ea typeface="+mn-ea"/>
                <a:cs typeface="+mn-cs"/>
              </a:rPr>
              <a:t> p</a:t>
            </a:r>
            <a:r>
              <a:rPr lang="en-US" sz="1200" kern="1200" dirty="0" smtClean="0">
                <a:solidFill>
                  <a:schemeClr val="tx1"/>
                </a:solidFill>
                <a:latin typeface="+mn-lt"/>
                <a:ea typeface="+mn-ea"/>
                <a:cs typeface="+mn-cs"/>
              </a:rPr>
              <a:t>aired female reproductive organs; the ovaries contain eggs and produce estrogen and progesterone</a:t>
            </a:r>
          </a:p>
          <a:p>
            <a:r>
              <a:rPr lang="en-US" sz="1200" kern="1200" dirty="0" smtClean="0">
                <a:solidFill>
                  <a:schemeClr val="tx1"/>
                </a:solidFill>
                <a:latin typeface="+mn-lt"/>
                <a:ea typeface="+mn-ea"/>
                <a:cs typeface="+mn-cs"/>
              </a:rPr>
              <a:t>Estrogen: a female sex hormone produced by the ovaries</a:t>
            </a:r>
          </a:p>
          <a:p>
            <a:r>
              <a:rPr lang="en-US" sz="1200" kern="1200" dirty="0" smtClean="0">
                <a:solidFill>
                  <a:schemeClr val="tx1"/>
                </a:solidFill>
                <a:latin typeface="+mn-lt"/>
                <a:ea typeface="+mn-ea"/>
                <a:cs typeface="+mn-cs"/>
              </a:rPr>
              <a:t>Progesterone: a female sex hormone produced by endocrine cells in the ovaries (particularly in the cells of the corpus </a:t>
            </a:r>
            <a:r>
              <a:rPr lang="en-US" sz="1200" kern="1200" dirty="0" err="1" smtClean="0">
                <a:solidFill>
                  <a:schemeClr val="tx1"/>
                </a:solidFill>
                <a:latin typeface="+mn-lt"/>
                <a:ea typeface="+mn-ea"/>
                <a:cs typeface="+mn-cs"/>
              </a:rPr>
              <a:t>luteum</a:t>
            </a:r>
            <a:r>
              <a:rPr lang="en-US" sz="1200" kern="1200" dirty="0" smtClean="0">
                <a:solidFill>
                  <a:schemeClr val="tx1"/>
                </a:solidFill>
                <a:latin typeface="+mn-lt"/>
                <a:ea typeface="+mn-ea"/>
                <a:cs typeface="+mn-cs"/>
              </a:rPr>
              <a:t>) that prepares and maintains the uterus for pregnancy</a:t>
            </a:r>
          </a:p>
          <a:p>
            <a:r>
              <a:rPr lang="en-US" sz="1200" kern="1200" dirty="0" smtClean="0">
                <a:solidFill>
                  <a:schemeClr val="tx1"/>
                </a:solidFill>
                <a:latin typeface="+mn-lt"/>
                <a:ea typeface="+mn-ea"/>
                <a:cs typeface="+mn-cs"/>
              </a:rPr>
              <a:t>Oviduct: the tube connecting an ovary and the uterus in females;</a:t>
            </a:r>
            <a:r>
              <a:rPr lang="en-US" sz="1200" kern="1200" baseline="0" dirty="0" smtClean="0">
                <a:solidFill>
                  <a:schemeClr val="tx1"/>
                </a:solidFill>
                <a:latin typeface="+mn-lt"/>
                <a:ea typeface="+mn-ea"/>
                <a:cs typeface="+mn-cs"/>
              </a:rPr>
              <a:t> e</a:t>
            </a:r>
            <a:r>
              <a:rPr lang="en-US" sz="1200" kern="1200" dirty="0" smtClean="0">
                <a:solidFill>
                  <a:schemeClr val="tx1"/>
                </a:solidFill>
                <a:latin typeface="+mn-lt"/>
                <a:ea typeface="+mn-ea"/>
                <a:cs typeface="+mn-cs"/>
              </a:rPr>
              <a:t>ggs are ovulated into and fertilized within the oviducts</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Endometrium</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lining of the uterus</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vagina is also known as the birth canal.</a:t>
            </a:r>
          </a:p>
          <a:p>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Testosterone is one of the androgens—a class of hormones that are present in higher amounts in males than in females.</a:t>
            </a:r>
          </a:p>
          <a:p>
            <a:r>
              <a:rPr lang="en-US" sz="1200" kern="1200" dirty="0" smtClean="0">
                <a:solidFill>
                  <a:schemeClr val="tx1"/>
                </a:solidFill>
                <a:latin typeface="+mn-lt"/>
                <a:ea typeface="+mn-ea"/>
                <a:cs typeface="+mn-cs"/>
              </a:rPr>
              <a:t>The scrotum hangs outside the body (an arrangement that keeps the testes slightly cooler than body temperature, ensuring proper sperm development).</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Seminiferous</a:t>
            </a:r>
            <a:r>
              <a:rPr lang="en-US" sz="1200" kern="1200" dirty="0" smtClean="0">
                <a:solidFill>
                  <a:schemeClr val="tx1"/>
                </a:solidFill>
                <a:latin typeface="+mn-lt"/>
                <a:ea typeface="+mn-ea"/>
                <a:cs typeface="+mn-cs"/>
              </a:rPr>
              <a:t> tubules:</a:t>
            </a:r>
            <a:r>
              <a:rPr lang="en-US" sz="1200" kern="1200" baseline="0" dirty="0" smtClean="0">
                <a:solidFill>
                  <a:schemeClr val="tx1"/>
                </a:solidFill>
                <a:latin typeface="+mn-lt"/>
                <a:ea typeface="+mn-ea"/>
                <a:cs typeface="+mn-cs"/>
              </a:rPr>
              <a:t> c</a:t>
            </a:r>
            <a:r>
              <a:rPr lang="en-US" sz="1200" kern="1200" dirty="0" smtClean="0">
                <a:solidFill>
                  <a:schemeClr val="tx1"/>
                </a:solidFill>
                <a:latin typeface="+mn-lt"/>
                <a:ea typeface="+mn-ea"/>
                <a:cs typeface="+mn-cs"/>
              </a:rPr>
              <a:t>oiled structures that constitute the bulk of the testes and in which sperm develop</a:t>
            </a:r>
          </a:p>
          <a:p>
            <a:r>
              <a:rPr lang="en-US" sz="1200" kern="1200" dirty="0" err="1" smtClean="0">
                <a:solidFill>
                  <a:schemeClr val="tx1"/>
                </a:solidFill>
                <a:latin typeface="+mn-lt"/>
                <a:ea typeface="+mn-ea"/>
                <a:cs typeface="+mn-cs"/>
              </a:rPr>
              <a:t>Epididymis</a:t>
            </a:r>
            <a:r>
              <a:rPr lang="en-US" sz="1200" kern="1200" dirty="0" smtClean="0">
                <a:solidFill>
                  <a:schemeClr val="tx1"/>
                </a:solidFill>
                <a:latin typeface="+mn-lt"/>
                <a:ea typeface="+mn-ea"/>
                <a:cs typeface="+mn-cs"/>
              </a:rPr>
              <a:t> tubes:</a:t>
            </a:r>
            <a:r>
              <a:rPr lang="en-US" sz="1200" kern="1200" baseline="0" dirty="0" smtClean="0">
                <a:solidFill>
                  <a:schemeClr val="tx1"/>
                </a:solidFill>
                <a:latin typeface="+mn-lt"/>
                <a:ea typeface="+mn-ea"/>
                <a:cs typeface="+mn-cs"/>
              </a:rPr>
              <a:t> where </a:t>
            </a:r>
            <a:r>
              <a:rPr lang="en-US" sz="1200" kern="1200" dirty="0" smtClean="0">
                <a:solidFill>
                  <a:schemeClr val="tx1"/>
                </a:solidFill>
                <a:latin typeface="+mn-lt"/>
                <a:ea typeface="+mn-ea"/>
                <a:cs typeface="+mn-cs"/>
              </a:rPr>
              <a:t>sperm mature and are stored before ejaculation</a:t>
            </a:r>
          </a:p>
          <a:p>
            <a:r>
              <a:rPr lang="en-US" sz="1200" kern="1200" dirty="0" smtClean="0">
                <a:solidFill>
                  <a:schemeClr val="tx1"/>
                </a:solidFill>
                <a:latin typeface="+mn-lt"/>
                <a:ea typeface="+mn-ea"/>
                <a:cs typeface="+mn-cs"/>
              </a:rPr>
              <a:t>Vas deferens: paired tubes that carry sperm from the testes to the urethra</a:t>
            </a:r>
          </a:p>
          <a:p>
            <a:r>
              <a:rPr lang="en-US" sz="1200" kern="1200" dirty="0" smtClean="0">
                <a:solidFill>
                  <a:schemeClr val="tx1"/>
                </a:solidFill>
                <a:latin typeface="+mn-lt"/>
                <a:ea typeface="+mn-ea"/>
                <a:cs typeface="+mn-cs"/>
              </a:rPr>
              <a:t>Urethra:</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tube that connects the bladder to the genitals and carries urine out of the body;</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males, the urethra travels through the penis and also carries </a:t>
            </a:r>
            <a:r>
              <a:rPr lang="en-US" sz="1200" kern="1200" dirty="0" smtClean="0">
                <a:solidFill>
                  <a:schemeClr val="tx1"/>
                </a:solidFill>
                <a:latin typeface="+mn-lt"/>
                <a:ea typeface="+mn-ea"/>
                <a:cs typeface="+mn-cs"/>
              </a:rPr>
              <a:t>sperm</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5B77812-8BBD-4799-824C-56C278B211E8}"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Semen:</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mixture of fluid and sperm that is ejaculated from the penis</a:t>
            </a:r>
          </a:p>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f</a:t>
            </a:r>
            <a:r>
              <a:rPr lang="en-US" sz="1200" kern="1200" dirty="0" smtClean="0">
                <a:solidFill>
                  <a:schemeClr val="tx1"/>
                </a:solidFill>
                <a:latin typeface="+mn-lt"/>
                <a:ea typeface="+mn-ea"/>
                <a:cs typeface="+mn-cs"/>
              </a:rPr>
              <a:t>luid contains the sugar </a:t>
            </a:r>
            <a:r>
              <a:rPr lang="en-US" sz="1200" i="1" kern="1200" dirty="0" smtClean="0">
                <a:solidFill>
                  <a:schemeClr val="tx1"/>
                </a:solidFill>
                <a:latin typeface="+mn-lt"/>
                <a:ea typeface="+mn-ea"/>
                <a:cs typeface="+mn-cs"/>
              </a:rPr>
              <a:t>fructose</a:t>
            </a:r>
            <a:r>
              <a:rPr lang="en-US" sz="1200" kern="1200" dirty="0" smtClean="0">
                <a:solidFill>
                  <a:schemeClr val="tx1"/>
                </a:solidFill>
                <a:latin typeface="+mn-lt"/>
                <a:ea typeface="+mn-ea"/>
                <a:cs typeface="+mn-cs"/>
              </a:rPr>
              <a:t> as an energy source, alkaline bases that help buffer the acidic pH in the vagina and protect the sperm DNA from being damaged, and mucus that helps keep the sperm mobile in the female reproductive tract.</a:t>
            </a:r>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77812-8BBD-4799-824C-56C278B211E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1415B5-DD71-4E27-8204-5D65FBB9EC30}" type="datetimeFigureOut">
              <a:rPr lang="en-US" smtClean="0"/>
              <a:pPr/>
              <a:t>4/26/2014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F9B533-78EB-4E6B-8478-FF4D17DB308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415B5-DD71-4E27-8204-5D65FBB9EC30}" type="datetimeFigureOut">
              <a:rPr lang="en-US" smtClean="0"/>
              <a:pPr/>
              <a:t>4/26/2014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F9B533-78EB-4E6B-8478-FF4D17DB308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415B5-DD71-4E27-8204-5D65FBB9EC30}" type="datetimeFigureOut">
              <a:rPr lang="en-US" smtClean="0"/>
              <a:pPr/>
              <a:t>4/26/2014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F9B533-78EB-4E6B-8478-FF4D17DB308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415B5-DD71-4E27-8204-5D65FBB9EC30}" type="datetimeFigureOut">
              <a:rPr lang="en-US" smtClean="0"/>
              <a:pPr/>
              <a:t>4/26/2014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F9B533-78EB-4E6B-8478-FF4D17DB308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1415B5-DD71-4E27-8204-5D65FBB9EC30}" type="datetimeFigureOut">
              <a:rPr lang="en-US" smtClean="0"/>
              <a:pPr/>
              <a:t>4/26/2014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F9B533-78EB-4E6B-8478-FF4D17DB308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1415B5-DD71-4E27-8204-5D65FBB9EC30}" type="datetimeFigureOut">
              <a:rPr lang="en-US" smtClean="0"/>
              <a:pPr/>
              <a:t>4/26/2014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F9B533-78EB-4E6B-8478-FF4D17DB308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1415B5-DD71-4E27-8204-5D65FBB9EC30}" type="datetimeFigureOut">
              <a:rPr lang="en-US" smtClean="0"/>
              <a:pPr/>
              <a:t>4/26/2014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F9B533-78EB-4E6B-8478-FF4D17DB308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1415B5-DD71-4E27-8204-5D65FBB9EC30}" type="datetimeFigureOut">
              <a:rPr lang="en-US" smtClean="0"/>
              <a:pPr/>
              <a:t>4/26/2014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F9B533-78EB-4E6B-8478-FF4D17DB308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415B5-DD71-4E27-8204-5D65FBB9EC30}" type="datetimeFigureOut">
              <a:rPr lang="en-US" smtClean="0"/>
              <a:pPr/>
              <a:t>4/26/2014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F9B533-78EB-4E6B-8478-FF4D17DB308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415B5-DD71-4E27-8204-5D65FBB9EC30}" type="datetimeFigureOut">
              <a:rPr lang="en-US" smtClean="0"/>
              <a:pPr/>
              <a:t>4/26/2014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F9B533-78EB-4E6B-8478-FF4D17DB308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415B5-DD71-4E27-8204-5D65FBB9EC30}" type="datetimeFigureOut">
              <a:rPr lang="en-US" smtClean="0"/>
              <a:pPr/>
              <a:t>4/26/2014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F9B533-78EB-4E6B-8478-FF4D17DB308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415B5-DD71-4E27-8204-5D65FBB9EC30}" type="datetimeFigureOut">
              <a:rPr lang="en-US" smtClean="0"/>
              <a:pPr/>
              <a:t>4/26/2014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9B533-78EB-4E6B-8478-FF4D17DB308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charset="0"/>
              </a:rPr>
              <a:t>Biology for a</a:t>
            </a:r>
          </a:p>
          <a:p>
            <a:pPr algn="ctr" eaLnBrk="0" hangingPunct="0">
              <a:lnSpc>
                <a:spcPct val="120000"/>
              </a:lnSpc>
            </a:pPr>
            <a:r>
              <a:rPr lang="en-US" sz="4400" b="1">
                <a:solidFill>
                  <a:srgbClr val="FFFFFE"/>
                </a:solidFill>
                <a:latin typeface="Verdana" charset="0"/>
              </a:rPr>
              <a:t>Changing World</a:t>
            </a:r>
            <a:endParaRPr lang="en-US" sz="3400" b="1">
              <a:solidFill>
                <a:srgbClr val="FFFFFE"/>
              </a:solidFill>
              <a:latin typeface="Verdana" charset="0"/>
            </a:endParaRPr>
          </a:p>
          <a:p>
            <a:pPr algn="ctr" eaLnBrk="0" hangingPunct="0">
              <a:lnSpc>
                <a:spcPct val="120000"/>
              </a:lnSpc>
            </a:pPr>
            <a:r>
              <a:rPr lang="en-US" sz="2400" b="1">
                <a:solidFill>
                  <a:srgbClr val="FFFFFE"/>
                </a:solidFill>
                <a:latin typeface="Verdana"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charset="0"/>
              </a:rPr>
              <a:t>Lecture PowerPoint</a:t>
            </a:r>
          </a:p>
          <a:p>
            <a:pPr algn="ctr" eaLnBrk="0" hangingPunct="0"/>
            <a:endParaRPr lang="en-US" sz="2800" b="1" dirty="0">
              <a:solidFill>
                <a:srgbClr val="FFFFFE"/>
              </a:solidFill>
              <a:latin typeface="Verdana" charset="0"/>
            </a:endParaRPr>
          </a:p>
          <a:p>
            <a:pPr algn="ctr" eaLnBrk="0" hangingPunct="0"/>
            <a:r>
              <a:rPr lang="en-US" sz="2800" b="1" dirty="0">
                <a:solidFill>
                  <a:srgbClr val="FFFFFE"/>
                </a:solidFill>
                <a:latin typeface="Verdana" charset="0"/>
              </a:rPr>
              <a:t>CHAPTER </a:t>
            </a:r>
            <a:r>
              <a:rPr lang="en-US" sz="2800" b="1" dirty="0" smtClean="0">
                <a:solidFill>
                  <a:srgbClr val="FFFFFE"/>
                </a:solidFill>
                <a:latin typeface="Verdana" charset="0"/>
              </a:rPr>
              <a:t>30</a:t>
            </a:r>
            <a:endParaRPr lang="en-US" sz="2800" b="1" dirty="0">
              <a:solidFill>
                <a:srgbClr val="FFFFFE"/>
              </a:solidFill>
              <a:latin typeface="Verdana" charset="0"/>
            </a:endParaRPr>
          </a:p>
          <a:p>
            <a:pPr algn="ctr" eaLnBrk="0" hangingPunct="0">
              <a:lnSpc>
                <a:spcPct val="120000"/>
              </a:lnSpc>
            </a:pPr>
            <a:r>
              <a:rPr lang="en-US" sz="2800" dirty="0">
                <a:solidFill>
                  <a:srgbClr val="FFFFFE"/>
                </a:solidFill>
                <a:latin typeface="Verdana" charset="0"/>
              </a:rPr>
              <a:t>Reproductive System</a:t>
            </a: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sz="1200" b="1">
                <a:solidFill>
                  <a:srgbClr val="FFFFFE"/>
                </a:solidFill>
                <a:latin typeface="Verdana"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2000">
                <a:solidFill>
                  <a:srgbClr val="FFFFFE"/>
                </a:solidFill>
                <a:latin typeface="Verdana" charset="0"/>
              </a:rPr>
              <a:t> </a:t>
            </a:r>
            <a:endParaRPr lang="en-US">
              <a:solidFill>
                <a:srgbClr val="FFFFFE"/>
              </a:solidFill>
              <a:latin typeface="Verdana"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extLst>
      <p:ext uri="{BB962C8B-B14F-4D97-AF65-F5344CB8AC3E}">
        <p14:creationId xmlns:p14="http://schemas.microsoft.com/office/powerpoint/2010/main" val="1892662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male reproductive system</a:t>
            </a:r>
            <a:endParaRPr lang="en-US" dirty="0"/>
          </a:p>
        </p:txBody>
      </p:sp>
      <p:sp>
        <p:nvSpPr>
          <p:cNvPr id="3" name="Content Placeholder 2"/>
          <p:cNvSpPr>
            <a:spLocks noGrp="1"/>
          </p:cNvSpPr>
          <p:nvPr>
            <p:ph idx="1"/>
          </p:nvPr>
        </p:nvSpPr>
        <p:spPr>
          <a:xfrm>
            <a:off x="152400" y="1599405"/>
            <a:ext cx="4876800" cy="4725195"/>
          </a:xfrm>
        </p:spPr>
        <p:txBody>
          <a:bodyPr>
            <a:normAutofit fontScale="92500"/>
          </a:bodyPr>
          <a:lstStyle/>
          <a:p>
            <a:pPr>
              <a:buNone/>
            </a:pPr>
            <a:r>
              <a:rPr lang="en-US" b="1" dirty="0" err="1" smtClean="0"/>
              <a:t>Seminiferous</a:t>
            </a:r>
            <a:r>
              <a:rPr lang="en-US" b="1" dirty="0" smtClean="0"/>
              <a:t> tubules</a:t>
            </a:r>
          </a:p>
          <a:p>
            <a:r>
              <a:rPr lang="en-US" dirty="0" smtClean="0"/>
              <a:t>Tightly coiled tubes</a:t>
            </a:r>
          </a:p>
          <a:p>
            <a:r>
              <a:rPr lang="en-US" dirty="0" smtClean="0"/>
              <a:t>Site of sperm development</a:t>
            </a:r>
          </a:p>
          <a:p>
            <a:r>
              <a:rPr lang="en-US" dirty="0" smtClean="0"/>
              <a:t>Sperm mature in </a:t>
            </a:r>
            <a:r>
              <a:rPr lang="en-US" b="1" dirty="0" err="1" smtClean="0"/>
              <a:t>epididymis</a:t>
            </a:r>
            <a:endParaRPr lang="en-US" b="1" dirty="0" smtClean="0"/>
          </a:p>
          <a:p>
            <a:r>
              <a:rPr lang="en-US" dirty="0" smtClean="0"/>
              <a:t>Travel through </a:t>
            </a:r>
            <a:r>
              <a:rPr lang="en-US" b="1" dirty="0" smtClean="0"/>
              <a:t>vas deferens</a:t>
            </a:r>
          </a:p>
          <a:p>
            <a:r>
              <a:rPr lang="en-US" dirty="0" smtClean="0"/>
              <a:t>Exit the body through </a:t>
            </a:r>
            <a:r>
              <a:rPr lang="en-US" b="1" dirty="0" smtClean="0"/>
              <a:t>urethra </a:t>
            </a:r>
          </a:p>
          <a:p>
            <a:endParaRPr lang="en-US" b="1" dirty="0" smtClean="0"/>
          </a:p>
        </p:txBody>
      </p:sp>
      <p:pic>
        <p:nvPicPr>
          <p:cNvPr id="5" name="Picture 2" descr="infographic_30_02"/>
          <p:cNvPicPr>
            <a:picLocks noChangeAspect="1" noChangeArrowheads="1"/>
          </p:cNvPicPr>
          <p:nvPr/>
        </p:nvPicPr>
        <p:blipFill rotWithShape="1">
          <a:blip r:embed="rId3">
            <a:extLst>
              <a:ext uri="{28A0092B-C50C-407E-A947-70E740481C1C}">
                <a14:useLocalDpi xmlns:a14="http://schemas.microsoft.com/office/drawing/2010/main" val="0"/>
              </a:ext>
            </a:extLst>
          </a:blip>
          <a:srcRect l="5438" t="40678" r="60232" b="10081"/>
          <a:stretch/>
        </p:blipFill>
        <p:spPr bwMode="auto">
          <a:xfrm>
            <a:off x="5181600" y="2057400"/>
            <a:ext cx="361985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male reproductive system</a:t>
            </a:r>
            <a:endParaRPr lang="en-US" dirty="0"/>
          </a:p>
        </p:txBody>
      </p:sp>
      <p:sp>
        <p:nvSpPr>
          <p:cNvPr id="3" name="Content Placeholder 2"/>
          <p:cNvSpPr>
            <a:spLocks noGrp="1"/>
          </p:cNvSpPr>
          <p:nvPr>
            <p:ph idx="1"/>
          </p:nvPr>
        </p:nvSpPr>
        <p:spPr>
          <a:xfrm>
            <a:off x="457200" y="1600200"/>
            <a:ext cx="3352800" cy="5105400"/>
          </a:xfrm>
        </p:spPr>
        <p:txBody>
          <a:bodyPr>
            <a:normAutofit fontScale="92500" lnSpcReduction="10000"/>
          </a:bodyPr>
          <a:lstStyle/>
          <a:p>
            <a:r>
              <a:rPr lang="en-US" sz="2800" b="1" dirty="0" smtClean="0"/>
              <a:t>Prostate</a:t>
            </a:r>
          </a:p>
          <a:p>
            <a:pPr lvl="1">
              <a:buFont typeface="Arial" pitchFamily="34" charset="0"/>
              <a:buChar char="•"/>
            </a:pPr>
            <a:r>
              <a:rPr lang="en-US" dirty="0" smtClean="0"/>
              <a:t> Adds fluid  to sperm</a:t>
            </a:r>
          </a:p>
          <a:p>
            <a:pPr>
              <a:buNone/>
            </a:pPr>
            <a:endParaRPr lang="en-US" sz="2800" dirty="0" smtClean="0"/>
          </a:p>
          <a:p>
            <a:r>
              <a:rPr lang="en-US" sz="2800" b="1" dirty="0" smtClean="0"/>
              <a:t>Semen</a:t>
            </a:r>
          </a:p>
          <a:p>
            <a:pPr lvl="1">
              <a:buFont typeface="Arial" pitchFamily="34" charset="0"/>
              <a:buChar char="•"/>
            </a:pPr>
            <a:r>
              <a:rPr lang="en-US" dirty="0" smtClean="0"/>
              <a:t>Ejaculated sperm and fluid </a:t>
            </a:r>
          </a:p>
          <a:p>
            <a:pPr lvl="1">
              <a:buNone/>
            </a:pPr>
            <a:endParaRPr lang="en-US" b="1" dirty="0" smtClean="0"/>
          </a:p>
          <a:p>
            <a:pPr marL="342900" lvl="1" indent="-342900">
              <a:buFont typeface="Arial" pitchFamily="34" charset="0"/>
              <a:buChar char="•"/>
            </a:pPr>
            <a:r>
              <a:rPr lang="en-US" b="1" dirty="0" smtClean="0"/>
              <a:t>Penis</a:t>
            </a:r>
          </a:p>
          <a:p>
            <a:pPr marL="742950" lvl="2" indent="-342900"/>
            <a:r>
              <a:rPr lang="en-US" sz="2800" dirty="0" smtClean="0"/>
              <a:t>Organ that delivers sperm to female vagina</a:t>
            </a:r>
          </a:p>
          <a:p>
            <a:endParaRPr lang="en-US" b="1" dirty="0" smtClean="0"/>
          </a:p>
          <a:p>
            <a:pPr lvl="1"/>
            <a:endParaRPr lang="en-US" dirty="0" smtClean="0"/>
          </a:p>
        </p:txBody>
      </p:sp>
      <p:pic>
        <p:nvPicPr>
          <p:cNvPr id="5" name="Picture 2" descr="infographic_30_02"/>
          <p:cNvPicPr>
            <a:picLocks noChangeAspect="1" noChangeArrowheads="1"/>
          </p:cNvPicPr>
          <p:nvPr/>
        </p:nvPicPr>
        <p:blipFill rotWithShape="1">
          <a:blip r:embed="rId3">
            <a:extLst>
              <a:ext uri="{28A0092B-C50C-407E-A947-70E740481C1C}">
                <a14:useLocalDpi xmlns:a14="http://schemas.microsoft.com/office/drawing/2010/main" val="0"/>
              </a:ext>
            </a:extLst>
          </a:blip>
          <a:srcRect l="41009" t="4094" b="11692"/>
          <a:stretch/>
        </p:blipFill>
        <p:spPr bwMode="auto">
          <a:xfrm>
            <a:off x="3733800" y="1418620"/>
            <a:ext cx="5320748" cy="512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Fertilization</a:t>
            </a:r>
            <a:endParaRPr lang="en-US" b="1" dirty="0"/>
          </a:p>
        </p:txBody>
      </p:sp>
      <p:sp>
        <p:nvSpPr>
          <p:cNvPr id="3" name="Content Placeholder 2"/>
          <p:cNvSpPr>
            <a:spLocks noGrp="1"/>
          </p:cNvSpPr>
          <p:nvPr>
            <p:ph idx="1"/>
          </p:nvPr>
        </p:nvSpPr>
        <p:spPr>
          <a:xfrm>
            <a:off x="457200" y="1600201"/>
            <a:ext cx="2514600" cy="5105399"/>
          </a:xfrm>
        </p:spPr>
        <p:txBody>
          <a:bodyPr>
            <a:normAutofit fontScale="85000" lnSpcReduction="20000"/>
          </a:bodyPr>
          <a:lstStyle/>
          <a:p>
            <a:r>
              <a:rPr lang="en-US" dirty="0" smtClean="0"/>
              <a:t>Man ejaculates into a woman’s vagina</a:t>
            </a:r>
          </a:p>
          <a:p>
            <a:endParaRPr lang="en-US" dirty="0" smtClean="0"/>
          </a:p>
          <a:p>
            <a:r>
              <a:rPr lang="en-US" dirty="0" smtClean="0"/>
              <a:t>Sperm swim up reproductive tract</a:t>
            </a:r>
          </a:p>
          <a:p>
            <a:endParaRPr lang="en-US" dirty="0" smtClean="0"/>
          </a:p>
          <a:p>
            <a:r>
              <a:rPr lang="en-US" dirty="0" smtClean="0"/>
              <a:t>Through cervix into oviducts</a:t>
            </a:r>
          </a:p>
        </p:txBody>
      </p:sp>
      <p:sp>
        <p:nvSpPr>
          <p:cNvPr id="4" name="TextBox 3"/>
          <p:cNvSpPr txBox="1"/>
          <p:nvPr/>
        </p:nvSpPr>
        <p:spPr>
          <a:xfrm>
            <a:off x="3581400" y="5181600"/>
            <a:ext cx="1828800" cy="369332"/>
          </a:xfrm>
          <a:prstGeom prst="rect">
            <a:avLst/>
          </a:prstGeom>
          <a:noFill/>
        </p:spPr>
        <p:txBody>
          <a:bodyPr wrap="square" rtlCol="0">
            <a:spAutoFit/>
          </a:bodyPr>
          <a:lstStyle/>
          <a:p>
            <a:endParaRPr lang="en-US" dirty="0"/>
          </a:p>
        </p:txBody>
      </p:sp>
      <p:pic>
        <p:nvPicPr>
          <p:cNvPr id="6" name="Picture 2" descr="infographic_30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781" y="1981200"/>
            <a:ext cx="5928244"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Fertilization</a:t>
            </a:r>
            <a:endParaRPr lang="en-US" b="1" dirty="0"/>
          </a:p>
        </p:txBody>
      </p:sp>
      <p:sp>
        <p:nvSpPr>
          <p:cNvPr id="3" name="Content Placeholder 2"/>
          <p:cNvSpPr>
            <a:spLocks noGrp="1"/>
          </p:cNvSpPr>
          <p:nvPr>
            <p:ph idx="1"/>
          </p:nvPr>
        </p:nvSpPr>
        <p:spPr>
          <a:xfrm>
            <a:off x="457200" y="1600201"/>
            <a:ext cx="4419600" cy="4724399"/>
          </a:xfrm>
        </p:spPr>
        <p:txBody>
          <a:bodyPr>
            <a:normAutofit/>
          </a:bodyPr>
          <a:lstStyle/>
          <a:p>
            <a:r>
              <a:rPr lang="en-US" dirty="0" smtClean="0"/>
              <a:t>Single sperm fuses with an egg</a:t>
            </a:r>
          </a:p>
          <a:p>
            <a:endParaRPr lang="en-US" dirty="0" smtClean="0"/>
          </a:p>
          <a:p>
            <a:r>
              <a:rPr lang="en-US" dirty="0" smtClean="0"/>
              <a:t>Fertilized</a:t>
            </a:r>
          </a:p>
          <a:p>
            <a:endParaRPr lang="en-US" dirty="0" smtClean="0"/>
          </a:p>
        </p:txBody>
      </p:sp>
      <p:sp>
        <p:nvSpPr>
          <p:cNvPr id="4" name="TextBox 3"/>
          <p:cNvSpPr txBox="1"/>
          <p:nvPr/>
        </p:nvSpPr>
        <p:spPr>
          <a:xfrm>
            <a:off x="3581400" y="5181600"/>
            <a:ext cx="1828800" cy="369332"/>
          </a:xfrm>
          <a:prstGeom prst="rect">
            <a:avLst/>
          </a:prstGeom>
          <a:noFill/>
        </p:spPr>
        <p:txBody>
          <a:bodyPr wrap="square" rtlCol="0">
            <a:spAutoFit/>
          </a:bodyPr>
          <a:lstStyle/>
          <a:p>
            <a:endParaRPr lang="en-US" dirty="0"/>
          </a:p>
        </p:txBody>
      </p:sp>
      <p:pic>
        <p:nvPicPr>
          <p:cNvPr id="6" name="Picture 2" descr="infographic_30_03"/>
          <p:cNvPicPr>
            <a:picLocks noChangeAspect="1" noChangeArrowheads="1"/>
          </p:cNvPicPr>
          <p:nvPr/>
        </p:nvPicPr>
        <p:blipFill rotWithShape="1">
          <a:blip r:embed="rId3">
            <a:extLst>
              <a:ext uri="{28A0092B-C50C-407E-A947-70E740481C1C}">
                <a14:useLocalDpi xmlns:a14="http://schemas.microsoft.com/office/drawing/2010/main" val="0"/>
              </a:ext>
            </a:extLst>
          </a:blip>
          <a:srcRect l="64000" t="23398" r="2137" b="20152"/>
          <a:stretch/>
        </p:blipFill>
        <p:spPr bwMode="auto">
          <a:xfrm>
            <a:off x="5257800" y="1676400"/>
            <a:ext cx="3548271" cy="406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Infertility</a:t>
            </a:r>
            <a:endParaRPr lang="en-US" b="1" dirty="0"/>
          </a:p>
        </p:txBody>
      </p:sp>
      <p:sp>
        <p:nvSpPr>
          <p:cNvPr id="3" name="Content Placeholder 2"/>
          <p:cNvSpPr>
            <a:spLocks noGrp="1"/>
          </p:cNvSpPr>
          <p:nvPr>
            <p:ph idx="1"/>
          </p:nvPr>
        </p:nvSpPr>
        <p:spPr/>
        <p:txBody>
          <a:bodyPr/>
          <a:lstStyle/>
          <a:p>
            <a:pPr marL="0" indent="0">
              <a:buNone/>
            </a:pPr>
            <a:r>
              <a:rPr lang="en-US" dirty="0" smtClean="0"/>
              <a:t>Damage to reproductive organs can prevent fertilization</a:t>
            </a:r>
          </a:p>
          <a:p>
            <a:pPr>
              <a:buNone/>
            </a:pPr>
            <a:endParaRPr lang="en-US" dirty="0" smtClean="0"/>
          </a:p>
          <a:p>
            <a:pPr lvl="1">
              <a:buFont typeface="Arial" pitchFamily="34" charset="0"/>
              <a:buChar char="•"/>
            </a:pPr>
            <a:r>
              <a:rPr lang="en-US" dirty="0" smtClean="0"/>
              <a:t>Blocked or damaged oviduct </a:t>
            </a:r>
          </a:p>
          <a:p>
            <a:pPr lvl="1">
              <a:buFont typeface="Arial" pitchFamily="34" charset="0"/>
              <a:buChar char="•"/>
            </a:pPr>
            <a:r>
              <a:rPr lang="en-US" dirty="0" smtClean="0"/>
              <a:t>Obstructions in vas deferens or </a:t>
            </a:r>
            <a:r>
              <a:rPr lang="en-US" dirty="0" err="1" smtClean="0"/>
              <a:t>epididymous</a:t>
            </a:r>
            <a:r>
              <a:rPr lang="en-US" dirty="0" smtClean="0"/>
              <a:t> will block sperm transport</a:t>
            </a:r>
            <a:endParaRPr lang="en-US" dirty="0"/>
          </a:p>
        </p:txBody>
      </p:sp>
      <p:sp>
        <p:nvSpPr>
          <p:cNvPr id="4" name="TextBox 3"/>
          <p:cNvSpPr txBox="1"/>
          <p:nvPr/>
        </p:nvSpPr>
        <p:spPr>
          <a:xfrm>
            <a:off x="3581400" y="5650468"/>
            <a:ext cx="1752600" cy="369332"/>
          </a:xfrm>
          <a:prstGeom prst="rect">
            <a:avLst/>
          </a:prstGeom>
          <a:noFill/>
        </p:spPr>
        <p:txBody>
          <a:bodyPr wrap="square" rtlCol="0">
            <a:spAutoFit/>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Female infertility</a:t>
            </a:r>
            <a:endParaRPr lang="en-US" b="1" dirty="0"/>
          </a:p>
        </p:txBody>
      </p:sp>
      <p:sp>
        <p:nvSpPr>
          <p:cNvPr id="4" name="TextBox 3"/>
          <p:cNvSpPr txBox="1"/>
          <p:nvPr/>
        </p:nvSpPr>
        <p:spPr>
          <a:xfrm>
            <a:off x="3581400" y="5650468"/>
            <a:ext cx="1752600" cy="369332"/>
          </a:xfrm>
          <a:prstGeom prst="rect">
            <a:avLst/>
          </a:prstGeom>
          <a:noFill/>
        </p:spPr>
        <p:txBody>
          <a:bodyPr wrap="square" rtlCol="0">
            <a:spAutoFit/>
          </a:bodyPr>
          <a:lstStyle/>
          <a:p>
            <a:endParaRPr lang="en-US" dirty="0"/>
          </a:p>
        </p:txBody>
      </p:sp>
      <p:pic>
        <p:nvPicPr>
          <p:cNvPr id="5" name="Picture 2" descr="infographic_30_08_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2060738"/>
            <a:ext cx="8633189" cy="376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vitro fertilization (IVF)</a:t>
            </a:r>
            <a:endParaRPr lang="en-US" b="1" dirty="0"/>
          </a:p>
        </p:txBody>
      </p:sp>
      <p:sp>
        <p:nvSpPr>
          <p:cNvPr id="3" name="Content Placeholder 2"/>
          <p:cNvSpPr>
            <a:spLocks noGrp="1"/>
          </p:cNvSpPr>
          <p:nvPr>
            <p:ph idx="1"/>
          </p:nvPr>
        </p:nvSpPr>
        <p:spPr>
          <a:xfrm>
            <a:off x="533400" y="1676401"/>
            <a:ext cx="7772400" cy="4419599"/>
          </a:xfrm>
        </p:spPr>
        <p:txBody>
          <a:bodyPr>
            <a:normAutofit/>
          </a:bodyPr>
          <a:lstStyle/>
          <a:p>
            <a:pPr>
              <a:buNone/>
            </a:pPr>
            <a:r>
              <a:rPr lang="en-US" dirty="0" smtClean="0"/>
              <a:t>If damage cannot be corrected…</a:t>
            </a:r>
          </a:p>
          <a:p>
            <a:pPr>
              <a:buNone/>
            </a:pPr>
            <a:endParaRPr lang="en-US" dirty="0" smtClean="0"/>
          </a:p>
          <a:p>
            <a:pPr>
              <a:buNone/>
            </a:pPr>
            <a:r>
              <a:rPr lang="en-US" b="1" dirty="0" smtClean="0"/>
              <a:t>IVF</a:t>
            </a:r>
          </a:p>
          <a:p>
            <a:r>
              <a:rPr lang="en-US" dirty="0" smtClean="0"/>
              <a:t>Assisted reproductive technology</a:t>
            </a:r>
          </a:p>
          <a:p>
            <a:r>
              <a:rPr lang="en-US" dirty="0" smtClean="0"/>
              <a:t>Fusion of egg and sperm outside the body</a:t>
            </a:r>
          </a:p>
          <a:p>
            <a:r>
              <a:rPr lang="en-US" dirty="0" smtClean="0"/>
              <a:t>Fertilized egg develops into</a:t>
            </a:r>
            <a:r>
              <a:rPr lang="en-US" b="1" dirty="0" smtClean="0"/>
              <a:t> embryo</a:t>
            </a:r>
          </a:p>
          <a:p>
            <a:r>
              <a:rPr lang="en-US" dirty="0" smtClean="0"/>
              <a:t>Transferred to uterus</a:t>
            </a:r>
          </a:p>
          <a:p>
            <a:endParaRPr lang="en-US" dirty="0" smtClean="0"/>
          </a:p>
          <a:p>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vitro fertilization</a:t>
            </a:r>
            <a:endParaRPr lang="en-US" dirty="0"/>
          </a:p>
        </p:txBody>
      </p:sp>
      <p:pic>
        <p:nvPicPr>
          <p:cNvPr id="4" name="Content Placeholder 3" descr="infographic 3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72093"/>
            <a:ext cx="6485197" cy="54859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Hormones and fertility</a:t>
            </a:r>
            <a:endParaRPr lang="en-US" b="1" dirty="0"/>
          </a:p>
        </p:txBody>
      </p:sp>
      <p:sp>
        <p:nvSpPr>
          <p:cNvPr id="3" name="Content Placeholder 2"/>
          <p:cNvSpPr>
            <a:spLocks noGrp="1"/>
          </p:cNvSpPr>
          <p:nvPr>
            <p:ph idx="1"/>
          </p:nvPr>
        </p:nvSpPr>
        <p:spPr/>
        <p:txBody>
          <a:bodyPr>
            <a:normAutofit fontScale="92500"/>
          </a:bodyPr>
          <a:lstStyle/>
          <a:p>
            <a:pPr>
              <a:buNone/>
            </a:pPr>
            <a:r>
              <a:rPr lang="en-US" b="1" dirty="0" smtClean="0"/>
              <a:t>Hormones</a:t>
            </a:r>
            <a:r>
              <a:rPr lang="en-US" dirty="0" smtClean="0"/>
              <a:t> regulate production of sperm and egg</a:t>
            </a:r>
          </a:p>
          <a:p>
            <a:pPr>
              <a:buNone/>
            </a:pPr>
            <a:endParaRPr lang="en-US" dirty="0" smtClean="0"/>
          </a:p>
          <a:p>
            <a:pPr>
              <a:buNone/>
            </a:pPr>
            <a:r>
              <a:rPr lang="en-US" dirty="0" smtClean="0"/>
              <a:t>Females</a:t>
            </a:r>
          </a:p>
          <a:p>
            <a:r>
              <a:rPr lang="en-US" dirty="0" smtClean="0"/>
              <a:t>Estrogen and progesterone drive reproductive cycle</a:t>
            </a:r>
          </a:p>
          <a:p>
            <a:pPr>
              <a:buNone/>
            </a:pPr>
            <a:endParaRPr lang="en-US" dirty="0" smtClean="0"/>
          </a:p>
          <a:p>
            <a:pPr>
              <a:buNone/>
            </a:pPr>
            <a:r>
              <a:rPr lang="en-US" dirty="0" smtClean="0"/>
              <a:t>Males</a:t>
            </a:r>
          </a:p>
          <a:p>
            <a:r>
              <a:rPr lang="en-US" dirty="0" smtClean="0"/>
              <a:t>Testosterone stimulates sperm to develop</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Hormones and female fertility</a:t>
            </a:r>
            <a:endParaRPr lang="en-US" b="1" dirty="0"/>
          </a:p>
        </p:txBody>
      </p:sp>
      <p:sp>
        <p:nvSpPr>
          <p:cNvPr id="3" name="Content Placeholder 2"/>
          <p:cNvSpPr>
            <a:spLocks noGrp="1"/>
          </p:cNvSpPr>
          <p:nvPr>
            <p:ph idx="1"/>
          </p:nvPr>
        </p:nvSpPr>
        <p:spPr>
          <a:xfrm>
            <a:off x="457200" y="1600200"/>
            <a:ext cx="8382000" cy="4571999"/>
          </a:xfrm>
        </p:spPr>
        <p:txBody>
          <a:bodyPr>
            <a:normAutofit/>
          </a:bodyPr>
          <a:lstStyle/>
          <a:p>
            <a:pPr>
              <a:buNone/>
            </a:pPr>
            <a:r>
              <a:rPr lang="en-US" b="1" dirty="0" smtClean="0"/>
              <a:t>Hypothalamus</a:t>
            </a:r>
            <a:endParaRPr lang="en-US" dirty="0" smtClean="0"/>
          </a:p>
          <a:p>
            <a:r>
              <a:rPr lang="en-US" dirty="0" smtClean="0"/>
              <a:t>Works with </a:t>
            </a:r>
            <a:r>
              <a:rPr lang="en-US" b="1" dirty="0" smtClean="0"/>
              <a:t>anterior pituitary </a:t>
            </a:r>
          </a:p>
          <a:p>
            <a:r>
              <a:rPr lang="en-US" dirty="0" smtClean="0"/>
              <a:t>Releases </a:t>
            </a:r>
            <a:r>
              <a:rPr lang="en-US" b="1" dirty="0" smtClean="0"/>
              <a:t>follicle-stimulating hormones (FSH) </a:t>
            </a:r>
            <a:r>
              <a:rPr lang="en-US" dirty="0" smtClean="0"/>
              <a:t>and </a:t>
            </a:r>
            <a:r>
              <a:rPr lang="en-US" b="1" dirty="0" smtClean="0"/>
              <a:t>luteinizing hormones (LH)</a:t>
            </a:r>
          </a:p>
          <a:p>
            <a:pPr>
              <a:buNone/>
            </a:pPr>
            <a:endParaRPr lang="en-US" dirty="0" smtClean="0"/>
          </a:p>
          <a:p>
            <a:pPr>
              <a:buNone/>
            </a:pPr>
            <a:r>
              <a:rPr lang="en-US" b="1" dirty="0" smtClean="0"/>
              <a:t>FSH</a:t>
            </a:r>
            <a:r>
              <a:rPr lang="en-US" dirty="0" smtClean="0"/>
              <a:t> stimulates immature eggs in </a:t>
            </a:r>
            <a:r>
              <a:rPr lang="en-US" b="1" dirty="0" smtClean="0"/>
              <a:t>follicles</a:t>
            </a:r>
            <a:r>
              <a:rPr lang="en-US" dirty="0" smtClean="0"/>
              <a:t> to mature</a:t>
            </a:r>
          </a:p>
          <a:p>
            <a:pPr lvl="1">
              <a:buFont typeface="Arial" pitchFamily="34" charset="0"/>
              <a:buChar char="•"/>
            </a:pPr>
            <a:r>
              <a:rPr lang="en-US" sz="3200" dirty="0" smtClean="0"/>
              <a:t>Follicles make estrogen</a:t>
            </a:r>
          </a:p>
          <a:p>
            <a:endParaRPr lang="en-US"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smtClean="0"/>
              <a:t>Chapter 30</a:t>
            </a:r>
            <a:endParaRPr lang="en-US" dirty="0"/>
          </a:p>
        </p:txBody>
      </p:sp>
      <p:sp>
        <p:nvSpPr>
          <p:cNvPr id="3" name="Subtitle 2"/>
          <p:cNvSpPr>
            <a:spLocks noGrp="1"/>
          </p:cNvSpPr>
          <p:nvPr>
            <p:ph type="subTitle" idx="1"/>
          </p:nvPr>
        </p:nvSpPr>
        <p:spPr>
          <a:xfrm>
            <a:off x="1371600" y="1295400"/>
            <a:ext cx="6400800" cy="1752600"/>
          </a:xfrm>
        </p:spPr>
        <p:txBody>
          <a:bodyPr/>
          <a:lstStyle/>
          <a:p>
            <a:r>
              <a:rPr lang="en-US" dirty="0" smtClean="0"/>
              <a:t>Reproductive System</a:t>
            </a:r>
            <a:endParaRPr lang="en-US" dirty="0"/>
          </a:p>
        </p:txBody>
      </p:sp>
      <p:pic>
        <p:nvPicPr>
          <p:cNvPr id="5" name="Picture 2" descr="chapter_30_ope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48148"/>
            <a:ext cx="6384373" cy="458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Hormones and female fertility</a:t>
            </a:r>
            <a:endParaRPr lang="en-US" b="1" dirty="0"/>
          </a:p>
        </p:txBody>
      </p:sp>
      <p:sp>
        <p:nvSpPr>
          <p:cNvPr id="3" name="Content Placeholder 2"/>
          <p:cNvSpPr>
            <a:spLocks noGrp="1"/>
          </p:cNvSpPr>
          <p:nvPr>
            <p:ph idx="1"/>
          </p:nvPr>
        </p:nvSpPr>
        <p:spPr/>
        <p:txBody>
          <a:bodyPr>
            <a:normAutofit/>
          </a:bodyPr>
          <a:lstStyle/>
          <a:p>
            <a:r>
              <a:rPr lang="en-US" dirty="0" smtClean="0"/>
              <a:t>Rising estrogen levels trigger release of </a:t>
            </a:r>
            <a:r>
              <a:rPr lang="en-US" b="1" dirty="0" smtClean="0"/>
              <a:t>luteinizing hormone (LH)</a:t>
            </a:r>
          </a:p>
          <a:p>
            <a:pPr>
              <a:buNone/>
            </a:pPr>
            <a:endParaRPr lang="en-US" b="1" dirty="0" smtClean="0"/>
          </a:p>
          <a:p>
            <a:r>
              <a:rPr lang="en-US" b="1" dirty="0" smtClean="0"/>
              <a:t>LH </a:t>
            </a:r>
            <a:r>
              <a:rPr lang="en-US" dirty="0" smtClean="0"/>
              <a:t>triggers</a:t>
            </a:r>
            <a:r>
              <a:rPr lang="en-US" b="1" dirty="0" smtClean="0"/>
              <a:t> ovulation</a:t>
            </a:r>
          </a:p>
          <a:p>
            <a:pPr lvl="1"/>
            <a:r>
              <a:rPr lang="en-US" dirty="0" smtClean="0"/>
              <a:t>release of an egg from a follicle into oviduct</a:t>
            </a:r>
          </a:p>
          <a:p>
            <a:pPr lvl="1"/>
            <a:r>
              <a:rPr lang="en-US" b="1" dirty="0" smtClean="0"/>
              <a:t>corpus </a:t>
            </a:r>
            <a:r>
              <a:rPr lang="en-US" b="1" dirty="0" err="1" smtClean="0"/>
              <a:t>luteum</a:t>
            </a:r>
            <a:r>
              <a:rPr lang="en-US" b="1" dirty="0" smtClean="0"/>
              <a:t> </a:t>
            </a:r>
            <a:r>
              <a:rPr lang="en-US" dirty="0" smtClean="0"/>
              <a:t>(remains of follicle) secretes progesterone</a:t>
            </a:r>
          </a:p>
          <a:p>
            <a:pPr lvl="1"/>
            <a:r>
              <a:rPr lang="en-US" dirty="0" smtClean="0"/>
              <a:t>promotes thickening of </a:t>
            </a:r>
            <a:r>
              <a:rPr lang="en-US" dirty="0" err="1" smtClean="0"/>
              <a:t>endometrium</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Hormones and female fertility</a:t>
            </a:r>
            <a:endParaRPr lang="en-US" b="1" dirty="0"/>
          </a:p>
        </p:txBody>
      </p:sp>
      <p:sp>
        <p:nvSpPr>
          <p:cNvPr id="3" name="Content Placeholder 2"/>
          <p:cNvSpPr>
            <a:spLocks noGrp="1"/>
          </p:cNvSpPr>
          <p:nvPr>
            <p:ph idx="1"/>
          </p:nvPr>
        </p:nvSpPr>
        <p:spPr/>
        <p:txBody>
          <a:bodyPr>
            <a:normAutofit lnSpcReduction="10000"/>
          </a:bodyPr>
          <a:lstStyle/>
          <a:p>
            <a:pPr>
              <a:buNone/>
            </a:pPr>
            <a:r>
              <a:rPr lang="en-US" dirty="0" smtClean="0"/>
              <a:t>If egg not fertilized within 24 hours of ovulation</a:t>
            </a:r>
          </a:p>
          <a:p>
            <a:pPr>
              <a:buNone/>
            </a:pPr>
            <a:endParaRPr lang="en-US" dirty="0" smtClean="0"/>
          </a:p>
          <a:p>
            <a:r>
              <a:rPr lang="en-US" dirty="0" smtClean="0"/>
              <a:t>Corpus </a:t>
            </a:r>
            <a:r>
              <a:rPr lang="en-US" dirty="0" err="1" smtClean="0"/>
              <a:t>luteum</a:t>
            </a:r>
            <a:r>
              <a:rPr lang="en-US" dirty="0" smtClean="0"/>
              <a:t> degenerates</a:t>
            </a:r>
          </a:p>
          <a:p>
            <a:endParaRPr lang="en-US" dirty="0" smtClean="0"/>
          </a:p>
          <a:p>
            <a:r>
              <a:rPr lang="en-US" dirty="0" smtClean="0"/>
              <a:t>Progesterone levels drop</a:t>
            </a:r>
          </a:p>
          <a:p>
            <a:endParaRPr lang="en-US" dirty="0" smtClean="0"/>
          </a:p>
          <a:p>
            <a:r>
              <a:rPr lang="en-US" dirty="0" smtClean="0"/>
              <a:t>Uterine lining sloughs off</a:t>
            </a:r>
          </a:p>
          <a:p>
            <a:pPr lvl="1"/>
            <a:r>
              <a:rPr lang="en-US" dirty="0" smtClean="0"/>
              <a:t>leading to </a:t>
            </a:r>
            <a:r>
              <a:rPr lang="en-US" b="1" dirty="0" smtClean="0"/>
              <a:t>menstruation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Hormones and female fertility</a:t>
            </a:r>
            <a:endParaRPr lang="en-US" b="1" dirty="0"/>
          </a:p>
        </p:txBody>
      </p:sp>
      <p:pic>
        <p:nvPicPr>
          <p:cNvPr id="4" name="Content Placeholder 3" descr="infographic 3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504985"/>
            <a:ext cx="7225322" cy="53596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Hormones and female fertility</a:t>
            </a:r>
            <a:endParaRPr lang="en-US" b="1" dirty="0"/>
          </a:p>
        </p:txBody>
      </p:sp>
      <p:sp>
        <p:nvSpPr>
          <p:cNvPr id="3" name="Content Placeholder 2"/>
          <p:cNvSpPr>
            <a:spLocks noGrp="1"/>
          </p:cNvSpPr>
          <p:nvPr>
            <p:ph idx="1"/>
          </p:nvPr>
        </p:nvSpPr>
        <p:spPr>
          <a:xfrm>
            <a:off x="457200" y="1524000"/>
            <a:ext cx="8229600" cy="4953000"/>
          </a:xfrm>
        </p:spPr>
        <p:txBody>
          <a:bodyPr>
            <a:normAutofit/>
          </a:bodyPr>
          <a:lstStyle/>
          <a:p>
            <a:pPr>
              <a:buNone/>
            </a:pPr>
            <a:r>
              <a:rPr lang="en-US" dirty="0" smtClean="0"/>
              <a:t>If fertilization occurs</a:t>
            </a:r>
          </a:p>
          <a:p>
            <a:r>
              <a:rPr lang="en-US" dirty="0" smtClean="0"/>
              <a:t>Fused sperm and egg are called a </a:t>
            </a:r>
            <a:r>
              <a:rPr lang="en-US" b="1" dirty="0" smtClean="0"/>
              <a:t>zygote</a:t>
            </a:r>
          </a:p>
          <a:p>
            <a:r>
              <a:rPr lang="en-US" dirty="0" smtClean="0"/>
              <a:t>Implants in uterus</a:t>
            </a:r>
          </a:p>
          <a:p>
            <a:r>
              <a:rPr lang="en-US" b="1" dirty="0" smtClean="0"/>
              <a:t>Human chorionic </a:t>
            </a:r>
            <a:r>
              <a:rPr lang="en-US" b="1" dirty="0" err="1" smtClean="0"/>
              <a:t>gonadotropin</a:t>
            </a:r>
            <a:r>
              <a:rPr lang="en-US" b="1" dirty="0" smtClean="0"/>
              <a:t> (</a:t>
            </a:r>
            <a:r>
              <a:rPr lang="en-US" b="1" dirty="0" err="1" smtClean="0"/>
              <a:t>hCG</a:t>
            </a:r>
            <a:r>
              <a:rPr lang="en-US" b="1" dirty="0" smtClean="0"/>
              <a:t>) </a:t>
            </a:r>
            <a:r>
              <a:rPr lang="en-US" dirty="0" smtClean="0"/>
              <a:t>is released</a:t>
            </a:r>
          </a:p>
          <a:p>
            <a:r>
              <a:rPr lang="en-US" dirty="0" smtClean="0"/>
              <a:t>Progesterone from corpus </a:t>
            </a:r>
            <a:r>
              <a:rPr lang="en-US" dirty="0" err="1" smtClean="0"/>
              <a:t>luteum</a:t>
            </a:r>
            <a:r>
              <a:rPr lang="en-US" dirty="0" smtClean="0"/>
              <a:t> thickens </a:t>
            </a:r>
            <a:r>
              <a:rPr lang="en-US" dirty="0" err="1" smtClean="0"/>
              <a:t>endometrium</a:t>
            </a:r>
            <a:endParaRPr lang="en-US" dirty="0" smtClean="0"/>
          </a:p>
          <a:p>
            <a:r>
              <a:rPr lang="en-US" b="1" dirty="0" smtClean="0"/>
              <a:t>Placenta</a:t>
            </a:r>
            <a:r>
              <a:rPr lang="en-US" dirty="0" smtClean="0"/>
              <a:t> forms</a:t>
            </a:r>
          </a:p>
          <a:p>
            <a:endParaRPr lang="en-US" dirty="0" smtClean="0"/>
          </a:p>
          <a:p>
            <a:endParaRPr lang="en-US" dirty="0" smtClean="0"/>
          </a:p>
          <a:p>
            <a:pPr lvl="1"/>
            <a:endParaRPr lang="en-US" dirty="0" smtClean="0"/>
          </a:p>
          <a:p>
            <a:endParaRPr lang="en-US" dirty="0" smtClean="0"/>
          </a:p>
        </p:txBody>
      </p:sp>
      <p:sp>
        <p:nvSpPr>
          <p:cNvPr id="4" name="TextBox 3"/>
          <p:cNvSpPr txBox="1"/>
          <p:nvPr/>
        </p:nvSpPr>
        <p:spPr>
          <a:xfrm>
            <a:off x="3657600" y="6183868"/>
            <a:ext cx="1828800" cy="369332"/>
          </a:xfrm>
          <a:prstGeom prst="rect">
            <a:avLst/>
          </a:prstGeom>
          <a:noFill/>
        </p:spPr>
        <p:txBody>
          <a:bodyPr wrap="square" rtlCol="0">
            <a:spAutoFit/>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Hormones and female fertility</a:t>
            </a:r>
            <a:endParaRPr lang="en-US" b="1" dirty="0"/>
          </a:p>
        </p:txBody>
      </p:sp>
      <p:pic>
        <p:nvPicPr>
          <p:cNvPr id="4" name="Content Placeholder 3" descr="infographic 3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616653"/>
            <a:ext cx="6252660" cy="5221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Hormones and female fertility</a:t>
            </a:r>
            <a:endParaRPr lang="en-US" b="1" dirty="0"/>
          </a:p>
        </p:txBody>
      </p:sp>
      <p:sp>
        <p:nvSpPr>
          <p:cNvPr id="3" name="Content Placeholder 2"/>
          <p:cNvSpPr>
            <a:spLocks noGrp="1"/>
          </p:cNvSpPr>
          <p:nvPr>
            <p:ph idx="1"/>
          </p:nvPr>
        </p:nvSpPr>
        <p:spPr/>
        <p:txBody>
          <a:bodyPr/>
          <a:lstStyle/>
          <a:p>
            <a:pPr>
              <a:buNone/>
            </a:pPr>
            <a:r>
              <a:rPr lang="en-US" b="1" dirty="0" smtClean="0"/>
              <a:t>Menopause</a:t>
            </a:r>
          </a:p>
          <a:p>
            <a:r>
              <a:rPr lang="en-US" dirty="0" smtClean="0"/>
              <a:t>Ovaries stop responding to FSH and LH</a:t>
            </a:r>
          </a:p>
          <a:p>
            <a:r>
              <a:rPr lang="en-US" dirty="0" smtClean="0"/>
              <a:t>Ovulation and menstruation stops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Contraception</a:t>
            </a:r>
            <a:endParaRPr lang="en-US" b="1" dirty="0"/>
          </a:p>
        </p:txBody>
      </p:sp>
      <p:pic>
        <p:nvPicPr>
          <p:cNvPr id="4" name="Picture 2" descr="table_30_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1421638"/>
            <a:ext cx="4821591" cy="544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Hormones and male fertility</a:t>
            </a:r>
            <a:endParaRPr lang="en-US" b="1" dirty="0"/>
          </a:p>
        </p:txBody>
      </p:sp>
      <p:sp>
        <p:nvSpPr>
          <p:cNvPr id="3" name="Content Placeholder 2"/>
          <p:cNvSpPr>
            <a:spLocks noGrp="1"/>
          </p:cNvSpPr>
          <p:nvPr>
            <p:ph idx="1"/>
          </p:nvPr>
        </p:nvSpPr>
        <p:spPr>
          <a:xfrm>
            <a:off x="457200" y="1752601"/>
            <a:ext cx="7848600" cy="4190999"/>
          </a:xfrm>
        </p:spPr>
        <p:txBody>
          <a:bodyPr>
            <a:normAutofit/>
          </a:bodyPr>
          <a:lstStyle/>
          <a:p>
            <a:pPr>
              <a:buNone/>
            </a:pPr>
            <a:r>
              <a:rPr lang="en-US" dirty="0" smtClean="0"/>
              <a:t>Men do not have a monthly hormone cycles</a:t>
            </a:r>
          </a:p>
          <a:p>
            <a:pPr>
              <a:buNone/>
            </a:pPr>
            <a:r>
              <a:rPr lang="en-US" dirty="0" smtClean="0"/>
              <a:t> </a:t>
            </a:r>
          </a:p>
          <a:p>
            <a:r>
              <a:rPr lang="en-US" dirty="0" smtClean="0"/>
              <a:t>Sperm go through stages of development</a:t>
            </a:r>
          </a:p>
          <a:p>
            <a:pPr lvl="1"/>
            <a:r>
              <a:rPr lang="en-US" dirty="0" smtClean="0"/>
              <a:t>precursor sperm in </a:t>
            </a:r>
            <a:r>
              <a:rPr lang="en-US" dirty="0" err="1" smtClean="0"/>
              <a:t>seminiferous</a:t>
            </a:r>
            <a:r>
              <a:rPr lang="en-US" dirty="0" smtClean="0"/>
              <a:t> tubules that go through meiosis and specialization</a:t>
            </a:r>
          </a:p>
          <a:p>
            <a:pPr lvl="1"/>
            <a:r>
              <a:rPr lang="en-US" dirty="0" smtClean="0"/>
              <a:t>produce mature sperm cells</a:t>
            </a:r>
          </a:p>
          <a:p>
            <a:pPr lvl="1"/>
            <a:r>
              <a:rPr lang="en-US" dirty="0" smtClean="0"/>
              <a:t>stimulated by testosterone</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Hormones and male fertility</a:t>
            </a:r>
            <a:endParaRPr lang="en-US" dirty="0"/>
          </a:p>
        </p:txBody>
      </p:sp>
      <p:pic>
        <p:nvPicPr>
          <p:cNvPr id="4" name="Picture 2" descr="infographic_30_0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01511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Infertility</a:t>
            </a:r>
            <a:endParaRPr lang="en-US" b="1" dirty="0"/>
          </a:p>
        </p:txBody>
      </p:sp>
      <p:sp>
        <p:nvSpPr>
          <p:cNvPr id="3" name="Content Placeholder 2"/>
          <p:cNvSpPr>
            <a:spLocks noGrp="1"/>
          </p:cNvSpPr>
          <p:nvPr>
            <p:ph idx="1"/>
          </p:nvPr>
        </p:nvSpPr>
        <p:spPr>
          <a:xfrm>
            <a:off x="457200" y="1600201"/>
            <a:ext cx="8382000" cy="1828800"/>
          </a:xfrm>
        </p:spPr>
        <p:txBody>
          <a:bodyPr>
            <a:normAutofit/>
          </a:bodyPr>
          <a:lstStyle/>
          <a:p>
            <a:pPr marL="0" indent="0">
              <a:buNone/>
            </a:pPr>
            <a:r>
              <a:rPr lang="en-US" dirty="0" smtClean="0"/>
              <a:t>Hormone imbalances can also contribute to  female infertility</a:t>
            </a:r>
            <a:endParaRPr lang="en-US" dirty="0"/>
          </a:p>
        </p:txBody>
      </p:sp>
      <p:sp>
        <p:nvSpPr>
          <p:cNvPr id="6" name="TextBox 5"/>
          <p:cNvSpPr txBox="1"/>
          <p:nvPr/>
        </p:nvSpPr>
        <p:spPr>
          <a:xfrm>
            <a:off x="2819400" y="4648200"/>
            <a:ext cx="2971800" cy="369332"/>
          </a:xfrm>
          <a:prstGeom prst="rect">
            <a:avLst/>
          </a:prstGeom>
          <a:noFill/>
        </p:spPr>
        <p:txBody>
          <a:bodyPr wrap="square" rtlCol="0">
            <a:spAutoFit/>
          </a:bodyPr>
          <a:lstStyle/>
          <a:p>
            <a:endParaRPr lang="en-US" dirty="0"/>
          </a:p>
        </p:txBody>
      </p:sp>
      <p:pic>
        <p:nvPicPr>
          <p:cNvPr id="5" name="Picture 2" descr="infographic_30_08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33725"/>
            <a:ext cx="85312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Driving Questions</a:t>
            </a:r>
            <a:endParaRPr lang="en-US" b="1" dirty="0"/>
          </a:p>
        </p:txBody>
      </p:sp>
      <p:sp>
        <p:nvSpPr>
          <p:cNvPr id="3" name="Content Placeholder 2"/>
          <p:cNvSpPr>
            <a:spLocks noGrp="1"/>
          </p:cNvSpPr>
          <p:nvPr>
            <p:ph idx="1"/>
          </p:nvPr>
        </p:nvSpPr>
        <p:spPr/>
        <p:txBody>
          <a:bodyPr/>
          <a:lstStyle/>
          <a:p>
            <a:pPr marL="0" indent="0">
              <a:buNone/>
            </a:pPr>
            <a:r>
              <a:rPr lang="en-US" b="1" dirty="0"/>
              <a:t>1. </a:t>
            </a:r>
            <a:r>
              <a:rPr lang="en-US" dirty="0"/>
              <a:t>What is the anatomy of the male and female reproductive tracts?</a:t>
            </a:r>
          </a:p>
          <a:p>
            <a:pPr marL="0" indent="0">
              <a:buNone/>
            </a:pPr>
            <a:r>
              <a:rPr lang="en-US" b="1" dirty="0"/>
              <a:t>2. </a:t>
            </a:r>
            <a:r>
              <a:rPr lang="en-US" dirty="0"/>
              <a:t>What hormones are involved in reproduction, and how do they work?</a:t>
            </a:r>
          </a:p>
          <a:p>
            <a:pPr marL="0" indent="0">
              <a:buNone/>
            </a:pPr>
            <a:r>
              <a:rPr lang="en-US" b="1" dirty="0"/>
              <a:t>3. </a:t>
            </a:r>
            <a:r>
              <a:rPr lang="en-US" dirty="0"/>
              <a:t>What are the different types of assisted reproduction, and how do they work?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Infertility</a:t>
            </a:r>
            <a:endParaRPr lang="en-US" b="1" dirty="0"/>
          </a:p>
        </p:txBody>
      </p:sp>
      <p:sp>
        <p:nvSpPr>
          <p:cNvPr id="3" name="Content Placeholder 2"/>
          <p:cNvSpPr>
            <a:spLocks noGrp="1"/>
          </p:cNvSpPr>
          <p:nvPr>
            <p:ph idx="1"/>
          </p:nvPr>
        </p:nvSpPr>
        <p:spPr>
          <a:xfrm>
            <a:off x="381000" y="1600201"/>
            <a:ext cx="8382000" cy="1828800"/>
          </a:xfrm>
        </p:spPr>
        <p:txBody>
          <a:bodyPr>
            <a:normAutofit/>
          </a:bodyPr>
          <a:lstStyle/>
          <a:p>
            <a:pPr marL="0" indent="0">
              <a:buNone/>
            </a:pPr>
            <a:r>
              <a:rPr lang="en-US" dirty="0" smtClean="0"/>
              <a:t>Hormone imbalances and physical damages can lead to male infertility</a:t>
            </a:r>
            <a:endParaRPr lang="en-US" dirty="0"/>
          </a:p>
        </p:txBody>
      </p:sp>
      <p:pic>
        <p:nvPicPr>
          <p:cNvPr id="5" name="Picture 2" descr="infographic_30_08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3236"/>
            <a:ext cx="8531225" cy="381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Assisted reproductive technologies</a:t>
            </a:r>
            <a:endParaRPr lang="en-US" b="1" dirty="0"/>
          </a:p>
        </p:txBody>
      </p:sp>
      <p:sp>
        <p:nvSpPr>
          <p:cNvPr id="3" name="Content Placeholder 2"/>
          <p:cNvSpPr>
            <a:spLocks noGrp="1"/>
          </p:cNvSpPr>
          <p:nvPr>
            <p:ph idx="1"/>
          </p:nvPr>
        </p:nvSpPr>
        <p:spPr>
          <a:xfrm>
            <a:off x="457200" y="1600200"/>
            <a:ext cx="2819400" cy="5105400"/>
          </a:xfrm>
        </p:spPr>
        <p:txBody>
          <a:bodyPr>
            <a:normAutofit/>
          </a:bodyPr>
          <a:lstStyle/>
          <a:p>
            <a:r>
              <a:rPr lang="en-US" sz="2400" dirty="0" smtClean="0"/>
              <a:t>IVF</a:t>
            </a:r>
          </a:p>
          <a:p>
            <a:r>
              <a:rPr lang="en-US" sz="2400" b="1" dirty="0" smtClean="0"/>
              <a:t>Intrauterine insemination (IUI)</a:t>
            </a:r>
          </a:p>
          <a:p>
            <a:pPr marL="742950" lvl="2" indent="-342900">
              <a:buNone/>
            </a:pPr>
            <a:r>
              <a:rPr lang="en-US" dirty="0" smtClean="0"/>
              <a:t>— Sperm are injected directly into the uterus</a:t>
            </a:r>
            <a:endParaRPr lang="en-US" b="1" dirty="0" smtClean="0"/>
          </a:p>
          <a:p>
            <a:endParaRPr lang="en-US" sz="2400" b="1" dirty="0" smtClean="0"/>
          </a:p>
          <a:p>
            <a:r>
              <a:rPr lang="en-US" sz="2400" dirty="0" smtClean="0"/>
              <a:t>Usually in combination with fertility drug</a:t>
            </a:r>
          </a:p>
          <a:p>
            <a:pPr lvl="1"/>
            <a:r>
              <a:rPr lang="en-US" sz="2400" dirty="0" smtClean="0"/>
              <a:t>FSH and LH</a:t>
            </a:r>
          </a:p>
        </p:txBody>
      </p:sp>
      <p:pic>
        <p:nvPicPr>
          <p:cNvPr id="6" name="Picture 2" descr="infographic_30_09"/>
          <p:cNvPicPr>
            <a:picLocks noChangeAspect="1" noChangeArrowheads="1"/>
          </p:cNvPicPr>
          <p:nvPr/>
        </p:nvPicPr>
        <p:blipFill rotWithShape="1">
          <a:blip r:embed="rId3">
            <a:extLst>
              <a:ext uri="{28A0092B-C50C-407E-A947-70E740481C1C}">
                <a14:useLocalDpi xmlns:a14="http://schemas.microsoft.com/office/drawing/2010/main" val="0"/>
              </a:ext>
            </a:extLst>
          </a:blip>
          <a:srcRect t="8630" r="31581" b="6816"/>
          <a:stretch/>
        </p:blipFill>
        <p:spPr bwMode="auto">
          <a:xfrm>
            <a:off x="3581400" y="1371600"/>
            <a:ext cx="4945270" cy="542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Fertility drugs can lead to multiples</a:t>
            </a:r>
            <a:endParaRPr lang="en-US" b="1" dirty="0"/>
          </a:p>
        </p:txBody>
      </p:sp>
      <p:sp>
        <p:nvSpPr>
          <p:cNvPr id="3" name="Content Placeholder 2"/>
          <p:cNvSpPr>
            <a:spLocks noGrp="1"/>
          </p:cNvSpPr>
          <p:nvPr>
            <p:ph idx="1"/>
          </p:nvPr>
        </p:nvSpPr>
        <p:spPr>
          <a:xfrm>
            <a:off x="457200" y="1600201"/>
            <a:ext cx="4648200" cy="3962400"/>
          </a:xfrm>
        </p:spPr>
        <p:txBody>
          <a:bodyPr>
            <a:normAutofit fontScale="92500" lnSpcReduction="10000"/>
          </a:bodyPr>
          <a:lstStyle/>
          <a:p>
            <a:r>
              <a:rPr lang="en-US" dirty="0" smtClean="0"/>
              <a:t>Fertility drugs cause multiple ovulations</a:t>
            </a:r>
          </a:p>
          <a:p>
            <a:endParaRPr lang="en-US" dirty="0" smtClean="0"/>
          </a:p>
          <a:p>
            <a:r>
              <a:rPr lang="en-US" dirty="0" smtClean="0"/>
              <a:t>Can control fertilization and implantation rates in </a:t>
            </a:r>
            <a:r>
              <a:rPr lang="en-US" b="1" dirty="0" smtClean="0"/>
              <a:t>IVF</a:t>
            </a:r>
          </a:p>
          <a:p>
            <a:pPr>
              <a:buNone/>
            </a:pPr>
            <a:endParaRPr lang="en-US" b="1" dirty="0" smtClean="0"/>
          </a:p>
          <a:p>
            <a:r>
              <a:rPr lang="en-US" dirty="0" smtClean="0"/>
              <a:t>Difficult to control in </a:t>
            </a:r>
            <a:r>
              <a:rPr lang="en-US" b="1" dirty="0" smtClean="0"/>
              <a:t>IUI</a:t>
            </a:r>
            <a:endParaRPr lang="en-US" b="1" dirty="0"/>
          </a:p>
        </p:txBody>
      </p:sp>
      <p:pic>
        <p:nvPicPr>
          <p:cNvPr id="6" name="Picture 2" descr="infographic_30_09"/>
          <p:cNvPicPr>
            <a:picLocks noChangeAspect="1" noChangeArrowheads="1"/>
          </p:cNvPicPr>
          <p:nvPr/>
        </p:nvPicPr>
        <p:blipFill rotWithShape="1">
          <a:blip r:embed="rId3">
            <a:extLst>
              <a:ext uri="{28A0092B-C50C-407E-A947-70E740481C1C}">
                <a14:useLocalDpi xmlns:a14="http://schemas.microsoft.com/office/drawing/2010/main" val="0"/>
              </a:ext>
            </a:extLst>
          </a:blip>
          <a:srcRect l="70986" t="17727" r="1695" b="39686"/>
          <a:stretch/>
        </p:blipFill>
        <p:spPr bwMode="auto">
          <a:xfrm>
            <a:off x="6235446" y="1250371"/>
            <a:ext cx="1796266" cy="248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unnumbered_30_p6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4017" y="3733800"/>
            <a:ext cx="3159124"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t>Pregnancy stages</a:t>
            </a:r>
            <a:endParaRPr lang="en-US" b="1" dirty="0"/>
          </a:p>
        </p:txBody>
      </p:sp>
      <p:sp>
        <p:nvSpPr>
          <p:cNvPr id="3" name="Content Placeholder 2"/>
          <p:cNvSpPr>
            <a:spLocks noGrp="1"/>
          </p:cNvSpPr>
          <p:nvPr>
            <p:ph idx="1"/>
          </p:nvPr>
        </p:nvSpPr>
        <p:spPr>
          <a:xfrm>
            <a:off x="457200" y="1143000"/>
            <a:ext cx="8229600" cy="1371600"/>
          </a:xfrm>
        </p:spPr>
        <p:txBody>
          <a:bodyPr/>
          <a:lstStyle/>
          <a:p>
            <a:r>
              <a:rPr lang="en-US" dirty="0" smtClean="0"/>
              <a:t>Pregnancy is divided into three trimesters</a:t>
            </a:r>
          </a:p>
          <a:p>
            <a:pPr>
              <a:buNone/>
            </a:pPr>
            <a:endParaRPr lang="en-US" dirty="0" smtClean="0"/>
          </a:p>
        </p:txBody>
      </p:sp>
      <p:pic>
        <p:nvPicPr>
          <p:cNvPr id="5" name="Picture 3" descr="unnumbered 30 p6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802294"/>
            <a:ext cx="5704031" cy="50557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Pregnancy stages</a:t>
            </a:r>
            <a:endParaRPr lang="en-US" b="1" dirty="0"/>
          </a:p>
        </p:txBody>
      </p:sp>
      <p:sp>
        <p:nvSpPr>
          <p:cNvPr id="3" name="Content Placeholder 2"/>
          <p:cNvSpPr>
            <a:spLocks noGrp="1"/>
          </p:cNvSpPr>
          <p:nvPr>
            <p:ph idx="1"/>
          </p:nvPr>
        </p:nvSpPr>
        <p:spPr>
          <a:xfrm>
            <a:off x="228600" y="1676400"/>
            <a:ext cx="8619617" cy="838200"/>
          </a:xfrm>
        </p:spPr>
        <p:txBody>
          <a:bodyPr>
            <a:normAutofit/>
          </a:bodyPr>
          <a:lstStyle/>
          <a:p>
            <a:r>
              <a:rPr lang="en-US" dirty="0" smtClean="0"/>
              <a:t>First trimester</a:t>
            </a:r>
          </a:p>
        </p:txBody>
      </p:sp>
      <p:pic>
        <p:nvPicPr>
          <p:cNvPr id="6" name="Picture 3" descr="unnumbered 30 p68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041" b="63470"/>
          <a:stretch/>
        </p:blipFill>
        <p:spPr bwMode="auto">
          <a:xfrm>
            <a:off x="381000" y="3147390"/>
            <a:ext cx="8568663" cy="22396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Pregnancy stages</a:t>
            </a:r>
            <a:endParaRPr lang="en-US" dirty="0"/>
          </a:p>
        </p:txBody>
      </p:sp>
      <p:sp>
        <p:nvSpPr>
          <p:cNvPr id="3" name="Content Placeholder 2"/>
          <p:cNvSpPr>
            <a:spLocks noGrp="1"/>
          </p:cNvSpPr>
          <p:nvPr>
            <p:ph idx="1"/>
          </p:nvPr>
        </p:nvSpPr>
        <p:spPr>
          <a:xfrm>
            <a:off x="457200" y="1600200"/>
            <a:ext cx="8229600" cy="1066799"/>
          </a:xfrm>
        </p:spPr>
        <p:txBody>
          <a:bodyPr>
            <a:normAutofit/>
          </a:bodyPr>
          <a:lstStyle/>
          <a:p>
            <a:r>
              <a:rPr lang="en-US" dirty="0" smtClean="0"/>
              <a:t>Second trimester</a:t>
            </a:r>
            <a:endParaRPr lang="en-US" dirty="0"/>
          </a:p>
        </p:txBody>
      </p:sp>
      <p:sp>
        <p:nvSpPr>
          <p:cNvPr id="4" name="TextBox 3"/>
          <p:cNvSpPr txBox="1"/>
          <p:nvPr/>
        </p:nvSpPr>
        <p:spPr>
          <a:xfrm>
            <a:off x="3505200" y="6183868"/>
            <a:ext cx="2438400" cy="369332"/>
          </a:xfrm>
          <a:prstGeom prst="rect">
            <a:avLst/>
          </a:prstGeom>
          <a:noFill/>
        </p:spPr>
        <p:txBody>
          <a:bodyPr wrap="square" rtlCol="0">
            <a:spAutoFit/>
          </a:bodyPr>
          <a:lstStyle/>
          <a:p>
            <a:endParaRPr lang="en-US" dirty="0"/>
          </a:p>
        </p:txBody>
      </p:sp>
      <p:pic>
        <p:nvPicPr>
          <p:cNvPr id="7" name="Picture 3" descr="unnumbered 30 p68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127" b="34990"/>
          <a:stretch/>
        </p:blipFill>
        <p:spPr bwMode="auto">
          <a:xfrm>
            <a:off x="473765" y="2971800"/>
            <a:ext cx="8700052" cy="22272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Pregnancy stages</a:t>
            </a:r>
            <a:endParaRPr lang="en-US" dirty="0"/>
          </a:p>
        </p:txBody>
      </p:sp>
      <p:sp>
        <p:nvSpPr>
          <p:cNvPr id="3" name="Content Placeholder 2"/>
          <p:cNvSpPr>
            <a:spLocks noGrp="1"/>
          </p:cNvSpPr>
          <p:nvPr>
            <p:ph idx="1"/>
          </p:nvPr>
        </p:nvSpPr>
        <p:spPr>
          <a:xfrm>
            <a:off x="335153" y="1371600"/>
            <a:ext cx="8382000" cy="1371600"/>
          </a:xfrm>
        </p:spPr>
        <p:txBody>
          <a:bodyPr>
            <a:normAutofit/>
          </a:bodyPr>
          <a:lstStyle/>
          <a:p>
            <a:r>
              <a:rPr lang="en-US" dirty="0" smtClean="0"/>
              <a:t>Third trimester</a:t>
            </a:r>
            <a:endParaRPr lang="en-US" dirty="0"/>
          </a:p>
        </p:txBody>
      </p:sp>
      <p:pic>
        <p:nvPicPr>
          <p:cNvPr id="7" name="Picture 3" descr="unnumbered 30 p68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3999" b="8000"/>
          <a:stretch/>
        </p:blipFill>
        <p:spPr bwMode="auto">
          <a:xfrm>
            <a:off x="166457" y="3048000"/>
            <a:ext cx="8951039" cy="22214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other organisms reproduce?</a:t>
            </a:r>
            <a:endParaRPr lang="en-US" b="1" dirty="0"/>
          </a:p>
        </p:txBody>
      </p:sp>
      <p:sp>
        <p:nvSpPr>
          <p:cNvPr id="3" name="Content Placeholder 2"/>
          <p:cNvSpPr>
            <a:spLocks noGrp="1"/>
          </p:cNvSpPr>
          <p:nvPr>
            <p:ph idx="1"/>
          </p:nvPr>
        </p:nvSpPr>
        <p:spPr>
          <a:xfrm>
            <a:off x="381000" y="1295400"/>
            <a:ext cx="8229600" cy="2438400"/>
          </a:xfrm>
        </p:spPr>
        <p:txBody>
          <a:bodyPr>
            <a:normAutofit fontScale="92500" lnSpcReduction="10000"/>
          </a:bodyPr>
          <a:lstStyle/>
          <a:p>
            <a:pPr>
              <a:buNone/>
            </a:pPr>
            <a:r>
              <a:rPr lang="en-US" b="1" dirty="0" smtClean="0"/>
              <a:t>Birds and reptiles</a:t>
            </a:r>
          </a:p>
          <a:p>
            <a:r>
              <a:rPr lang="en-US" dirty="0" smtClean="0"/>
              <a:t>Sexual reproduction</a:t>
            </a:r>
          </a:p>
          <a:p>
            <a:r>
              <a:rPr lang="en-US" dirty="0" smtClean="0"/>
              <a:t>Internal fertilization occurs in the </a:t>
            </a:r>
            <a:r>
              <a:rPr lang="en-US" dirty="0" err="1" smtClean="0"/>
              <a:t>cloaca</a:t>
            </a:r>
            <a:endParaRPr lang="en-US" dirty="0" smtClean="0"/>
          </a:p>
          <a:p>
            <a:pPr lvl="1"/>
            <a:r>
              <a:rPr lang="en-US" dirty="0" smtClean="0"/>
              <a:t>shared opening for solid waste, urine, and the reproductive system</a:t>
            </a:r>
          </a:p>
          <a:p>
            <a:endParaRPr lang="en-US" dirty="0" smtClean="0"/>
          </a:p>
          <a:p>
            <a:pPr>
              <a:buNone/>
            </a:pPr>
            <a:endParaRPr lang="en-US" dirty="0"/>
          </a:p>
        </p:txBody>
      </p:sp>
      <p:pic>
        <p:nvPicPr>
          <p:cNvPr id="5" name="Picture 2" descr="unnumbered_30_p6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571327"/>
            <a:ext cx="4572000" cy="331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other organisms reproduce?</a:t>
            </a:r>
            <a:endParaRPr lang="en-US" b="1" dirty="0"/>
          </a:p>
        </p:txBody>
      </p:sp>
      <p:sp>
        <p:nvSpPr>
          <p:cNvPr id="3" name="Content Placeholder 2"/>
          <p:cNvSpPr>
            <a:spLocks noGrp="1"/>
          </p:cNvSpPr>
          <p:nvPr>
            <p:ph idx="1"/>
          </p:nvPr>
        </p:nvSpPr>
        <p:spPr>
          <a:xfrm>
            <a:off x="457200" y="1600201"/>
            <a:ext cx="2743200" cy="4953000"/>
          </a:xfrm>
        </p:spPr>
        <p:txBody>
          <a:bodyPr/>
          <a:lstStyle/>
          <a:p>
            <a:pPr>
              <a:buNone/>
            </a:pPr>
            <a:r>
              <a:rPr lang="en-US" b="1" dirty="0" smtClean="0"/>
              <a:t>Fish</a:t>
            </a:r>
          </a:p>
          <a:p>
            <a:r>
              <a:rPr lang="en-US" dirty="0" smtClean="0"/>
              <a:t>Sexual reproduction</a:t>
            </a:r>
          </a:p>
          <a:p>
            <a:r>
              <a:rPr lang="en-US" dirty="0" smtClean="0"/>
              <a:t>External fertilization</a:t>
            </a:r>
          </a:p>
          <a:p>
            <a:endParaRPr lang="en-US" dirty="0" smtClean="0"/>
          </a:p>
          <a:p>
            <a:pPr>
              <a:buNone/>
            </a:pPr>
            <a:endParaRPr lang="en-US" dirty="0"/>
          </a:p>
        </p:txBody>
      </p:sp>
      <p:pic>
        <p:nvPicPr>
          <p:cNvPr id="5" name="Picture 2" descr="unnumbered_30_p684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4347" y="1447800"/>
            <a:ext cx="5611216"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other organisms reproduce?</a:t>
            </a:r>
            <a:endParaRPr lang="en-US" b="1" dirty="0"/>
          </a:p>
        </p:txBody>
      </p:sp>
      <p:sp>
        <p:nvSpPr>
          <p:cNvPr id="3" name="Content Placeholder 2"/>
          <p:cNvSpPr>
            <a:spLocks noGrp="1"/>
          </p:cNvSpPr>
          <p:nvPr>
            <p:ph idx="1"/>
          </p:nvPr>
        </p:nvSpPr>
        <p:spPr>
          <a:xfrm>
            <a:off x="457200" y="1600201"/>
            <a:ext cx="8229600" cy="2438400"/>
          </a:xfrm>
        </p:spPr>
        <p:txBody>
          <a:bodyPr/>
          <a:lstStyle/>
          <a:p>
            <a:pPr>
              <a:buNone/>
            </a:pPr>
            <a:r>
              <a:rPr lang="en-US" b="1" dirty="0" smtClean="0"/>
              <a:t>Bacteria</a:t>
            </a:r>
          </a:p>
          <a:p>
            <a:r>
              <a:rPr lang="en-US" dirty="0" smtClean="0"/>
              <a:t>Asexual reproduction</a:t>
            </a:r>
          </a:p>
          <a:p>
            <a:pPr>
              <a:buNone/>
            </a:pPr>
            <a:endParaRPr lang="en-US" dirty="0"/>
          </a:p>
        </p:txBody>
      </p:sp>
      <p:pic>
        <p:nvPicPr>
          <p:cNvPr id="5" name="Picture 2" descr="unnumbered_30_p68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81200"/>
            <a:ext cx="453863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Assisted reproductive technology</a:t>
            </a:r>
            <a:endParaRPr lang="en-US" b="1" dirty="0"/>
          </a:p>
        </p:txBody>
      </p:sp>
      <p:sp>
        <p:nvSpPr>
          <p:cNvPr id="3" name="Content Placeholder 2"/>
          <p:cNvSpPr>
            <a:spLocks noGrp="1"/>
          </p:cNvSpPr>
          <p:nvPr>
            <p:ph idx="1"/>
          </p:nvPr>
        </p:nvSpPr>
        <p:spPr>
          <a:xfrm>
            <a:off x="457200" y="1600201"/>
            <a:ext cx="8001000" cy="1295400"/>
          </a:xfrm>
        </p:spPr>
        <p:txBody>
          <a:bodyPr>
            <a:normAutofit fontScale="85000" lnSpcReduction="20000"/>
          </a:bodyPr>
          <a:lstStyle/>
          <a:p>
            <a:r>
              <a:rPr lang="en-US" dirty="0" smtClean="0"/>
              <a:t>Correlates with increase in multiple births</a:t>
            </a:r>
          </a:p>
          <a:p>
            <a:r>
              <a:rPr lang="en-US" dirty="0" smtClean="0"/>
              <a:t>Births are often premature </a:t>
            </a:r>
          </a:p>
          <a:p>
            <a:r>
              <a:rPr lang="en-US" dirty="0" smtClean="0"/>
              <a:t>Increased risks for mother</a:t>
            </a:r>
          </a:p>
          <a:p>
            <a:endParaRPr lang="en-US" dirty="0"/>
          </a:p>
        </p:txBody>
      </p:sp>
      <p:pic>
        <p:nvPicPr>
          <p:cNvPr id="5" name="Picture 2" descr="unnumbered_30_p6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922803"/>
            <a:ext cx="5178424" cy="389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other organisms reproduce?</a:t>
            </a:r>
            <a:endParaRPr lang="en-US" b="1" dirty="0"/>
          </a:p>
        </p:txBody>
      </p:sp>
      <p:sp>
        <p:nvSpPr>
          <p:cNvPr id="3" name="Content Placeholder 2"/>
          <p:cNvSpPr>
            <a:spLocks noGrp="1"/>
          </p:cNvSpPr>
          <p:nvPr>
            <p:ph idx="1"/>
          </p:nvPr>
        </p:nvSpPr>
        <p:spPr>
          <a:xfrm>
            <a:off x="457200" y="1219200"/>
            <a:ext cx="8229600" cy="2438400"/>
          </a:xfrm>
        </p:spPr>
        <p:txBody>
          <a:bodyPr/>
          <a:lstStyle/>
          <a:p>
            <a:pPr>
              <a:buNone/>
            </a:pPr>
            <a:r>
              <a:rPr lang="en-US" b="1" dirty="0" smtClean="0"/>
              <a:t>Yeast</a:t>
            </a:r>
          </a:p>
          <a:p>
            <a:r>
              <a:rPr lang="en-US" dirty="0" smtClean="0"/>
              <a:t>Both asexual and sexual reproduction</a:t>
            </a:r>
          </a:p>
          <a:p>
            <a:pPr>
              <a:buNone/>
            </a:pPr>
            <a:endParaRPr lang="en-US" dirty="0"/>
          </a:p>
        </p:txBody>
      </p:sp>
      <p:pic>
        <p:nvPicPr>
          <p:cNvPr id="5" name="Picture 2" descr="unnumbered_30_p6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69667"/>
            <a:ext cx="4980518" cy="4488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Summary</a:t>
            </a:r>
            <a:endParaRPr lang="en-US" b="1" dirty="0"/>
          </a:p>
        </p:txBody>
      </p:sp>
      <p:sp>
        <p:nvSpPr>
          <p:cNvPr id="3" name="Content Placeholder 2"/>
          <p:cNvSpPr>
            <a:spLocks noGrp="1"/>
          </p:cNvSpPr>
          <p:nvPr>
            <p:ph idx="1"/>
          </p:nvPr>
        </p:nvSpPr>
        <p:spPr>
          <a:xfrm>
            <a:off x="457200" y="1524000"/>
            <a:ext cx="8305800" cy="5105400"/>
          </a:xfrm>
        </p:spPr>
        <p:txBody>
          <a:bodyPr>
            <a:normAutofit fontScale="70000" lnSpcReduction="20000"/>
          </a:bodyPr>
          <a:lstStyle/>
          <a:p>
            <a:r>
              <a:rPr lang="en-US" dirty="0" smtClean="0"/>
              <a:t>The female reproductive system consists of paired ovaries, which produce eggs and secrete the hormones estrogen and progesterone, and accessory structures that enable fertilization and support pregnancy.</a:t>
            </a:r>
          </a:p>
          <a:p>
            <a:r>
              <a:rPr lang="en-US" dirty="0" smtClean="0"/>
              <a:t>The male reproductive system consists of paired testes, which produce sperm, the hormone testosterone, and accessory structures that enable fertilization.</a:t>
            </a:r>
          </a:p>
          <a:p>
            <a:r>
              <a:rPr lang="en-US" dirty="0" smtClean="0"/>
              <a:t>Fertilization of an egg by a sperm occurs in a female oviduct.</a:t>
            </a:r>
          </a:p>
          <a:p>
            <a:r>
              <a:rPr lang="en-US" dirty="0" smtClean="0"/>
              <a:t>The female reproductive cycle is coordinated by a complex balance of hormones that is controlled by the brain.</a:t>
            </a:r>
          </a:p>
          <a:p>
            <a:r>
              <a:rPr lang="en-US" dirty="0" smtClean="0"/>
              <a:t>Sperm develop in the </a:t>
            </a:r>
            <a:r>
              <a:rPr lang="en-US" dirty="0" err="1" smtClean="0"/>
              <a:t>seminiferous</a:t>
            </a:r>
            <a:r>
              <a:rPr lang="en-US" dirty="0" smtClean="0"/>
              <a:t> tubules of the testes. The process is stimulated by testosterone.</a:t>
            </a:r>
          </a:p>
          <a:p>
            <a:r>
              <a:rPr lang="en-US" dirty="0" smtClean="0"/>
              <a:t>There are many approaches to contraception, including barriers between sperm and eggs and manipulation of reproductive hormones.</a:t>
            </a:r>
          </a:p>
          <a:p>
            <a:r>
              <a:rPr lang="en-US" dirty="0" smtClean="0"/>
              <a:t>Assisted reproduction involves artificially bringing sperm and egg together, either inside the body (in IUI) or outside the body (in IVF).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female reproductive system</a:t>
            </a:r>
            <a:endParaRPr lang="en-US" b="1" dirty="0"/>
          </a:p>
        </p:txBody>
      </p:sp>
      <p:sp>
        <p:nvSpPr>
          <p:cNvPr id="3" name="Content Placeholder 2"/>
          <p:cNvSpPr>
            <a:spLocks noGrp="1"/>
          </p:cNvSpPr>
          <p:nvPr>
            <p:ph idx="1"/>
          </p:nvPr>
        </p:nvSpPr>
        <p:spPr>
          <a:xfrm>
            <a:off x="457200" y="1600200"/>
            <a:ext cx="8229600" cy="1371599"/>
          </a:xfrm>
        </p:spPr>
        <p:txBody>
          <a:bodyPr>
            <a:normAutofit/>
          </a:bodyPr>
          <a:lstStyle/>
          <a:p>
            <a:r>
              <a:rPr lang="en-US" dirty="0" smtClean="0"/>
              <a:t>Ovaries and accessory structures</a:t>
            </a:r>
          </a:p>
        </p:txBody>
      </p:sp>
      <p:pic>
        <p:nvPicPr>
          <p:cNvPr id="5" name="Picture 2" descr="infographic_30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44155"/>
            <a:ext cx="7997824" cy="451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female reproductive system</a:t>
            </a:r>
            <a:endParaRPr lang="en-US" dirty="0"/>
          </a:p>
        </p:txBody>
      </p:sp>
      <p:sp>
        <p:nvSpPr>
          <p:cNvPr id="3" name="Content Placeholder 2"/>
          <p:cNvSpPr>
            <a:spLocks noGrp="1"/>
          </p:cNvSpPr>
          <p:nvPr>
            <p:ph idx="1"/>
          </p:nvPr>
        </p:nvSpPr>
        <p:spPr/>
        <p:txBody>
          <a:bodyPr>
            <a:normAutofit/>
          </a:bodyPr>
          <a:lstStyle/>
          <a:p>
            <a:pPr>
              <a:buNone/>
            </a:pPr>
            <a:r>
              <a:rPr lang="en-US" b="1" dirty="0" smtClean="0"/>
              <a:t>Ovaries</a:t>
            </a:r>
          </a:p>
          <a:p>
            <a:pPr lvl="1"/>
            <a:r>
              <a:rPr lang="en-US" dirty="0" smtClean="0"/>
              <a:t>contain eggs</a:t>
            </a:r>
          </a:p>
          <a:p>
            <a:pPr lvl="1"/>
            <a:r>
              <a:rPr lang="en-US" dirty="0" smtClean="0"/>
              <a:t>produce the hormones </a:t>
            </a:r>
            <a:r>
              <a:rPr lang="en-US" b="1" dirty="0" smtClean="0"/>
              <a:t>estrogen</a:t>
            </a:r>
            <a:r>
              <a:rPr lang="en-US" dirty="0" smtClean="0"/>
              <a:t> and </a:t>
            </a:r>
            <a:r>
              <a:rPr lang="en-US" b="1" dirty="0" smtClean="0"/>
              <a:t>progesterone</a:t>
            </a:r>
          </a:p>
          <a:p>
            <a:pPr lvl="1">
              <a:buNone/>
            </a:pPr>
            <a:r>
              <a:rPr lang="en-US" dirty="0" smtClean="0"/>
              <a:t> </a:t>
            </a:r>
          </a:p>
          <a:p>
            <a:r>
              <a:rPr lang="en-US" dirty="0" smtClean="0"/>
              <a:t>Monthly release of one egg into </a:t>
            </a:r>
            <a:r>
              <a:rPr lang="en-US" b="1" dirty="0" smtClean="0"/>
              <a:t>oviduct</a:t>
            </a:r>
            <a:r>
              <a:rPr lang="en-US" dirty="0" smtClean="0"/>
              <a:t> (aka fallopian tube)</a:t>
            </a:r>
          </a:p>
          <a:p>
            <a:r>
              <a:rPr lang="en-US" dirty="0" smtClean="0"/>
              <a:t>Connects ovary and the </a:t>
            </a:r>
            <a:r>
              <a:rPr lang="en-US" b="1" dirty="0" smtClean="0"/>
              <a:t>uterus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female reproductive system</a:t>
            </a:r>
            <a:endParaRPr lang="en-US" dirty="0"/>
          </a:p>
        </p:txBody>
      </p:sp>
      <p:sp>
        <p:nvSpPr>
          <p:cNvPr id="3" name="Content Placeholder 2"/>
          <p:cNvSpPr>
            <a:spLocks noGrp="1"/>
          </p:cNvSpPr>
          <p:nvPr>
            <p:ph idx="1"/>
          </p:nvPr>
        </p:nvSpPr>
        <p:spPr/>
        <p:txBody>
          <a:bodyPr>
            <a:normAutofit/>
          </a:bodyPr>
          <a:lstStyle/>
          <a:p>
            <a:pPr>
              <a:buNone/>
            </a:pPr>
            <a:r>
              <a:rPr lang="en-US" dirty="0" smtClean="0"/>
              <a:t>Egg travels via an oviduct to the </a:t>
            </a:r>
            <a:r>
              <a:rPr lang="en-US" b="1" dirty="0" smtClean="0"/>
              <a:t>uterus</a:t>
            </a:r>
          </a:p>
          <a:p>
            <a:r>
              <a:rPr lang="en-US" dirty="0" smtClean="0"/>
              <a:t>Elastic muscular compartment that can support a growing fetus</a:t>
            </a:r>
          </a:p>
          <a:p>
            <a:endParaRPr lang="en-US" dirty="0" smtClean="0"/>
          </a:p>
          <a:p>
            <a:r>
              <a:rPr lang="en-US" dirty="0" smtClean="0"/>
              <a:t>Lined with tissue: </a:t>
            </a:r>
            <a:r>
              <a:rPr lang="en-US" b="1" dirty="0" err="1" smtClean="0"/>
              <a:t>endometrium</a:t>
            </a:r>
            <a:endParaRPr lang="en-US" dirty="0" smtClean="0"/>
          </a:p>
          <a:p>
            <a:pPr lvl="1"/>
            <a:r>
              <a:rPr lang="en-US" dirty="0" smtClean="0"/>
              <a:t>enriched with blood vessels to support a potential pregnancy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female reproductive system</a:t>
            </a:r>
            <a:endParaRPr lang="en-US" dirty="0"/>
          </a:p>
        </p:txBody>
      </p:sp>
      <p:sp>
        <p:nvSpPr>
          <p:cNvPr id="3" name="Content Placeholder 2"/>
          <p:cNvSpPr>
            <a:spLocks noGrp="1"/>
          </p:cNvSpPr>
          <p:nvPr>
            <p:ph idx="1"/>
          </p:nvPr>
        </p:nvSpPr>
        <p:spPr>
          <a:xfrm>
            <a:off x="457200" y="1600200"/>
            <a:ext cx="8534400" cy="1524000"/>
          </a:xfrm>
        </p:spPr>
        <p:txBody>
          <a:bodyPr>
            <a:normAutofit fontScale="62500" lnSpcReduction="20000"/>
          </a:bodyPr>
          <a:lstStyle/>
          <a:p>
            <a:pPr>
              <a:buNone/>
            </a:pPr>
            <a:r>
              <a:rPr lang="en-US" b="1" dirty="0" smtClean="0"/>
              <a:t>Vagina</a:t>
            </a:r>
          </a:p>
          <a:p>
            <a:r>
              <a:rPr lang="en-US" dirty="0" smtClean="0"/>
              <a:t>First part of female reproductive tract</a:t>
            </a:r>
          </a:p>
          <a:p>
            <a:endParaRPr lang="en-US" dirty="0" smtClean="0"/>
          </a:p>
          <a:p>
            <a:r>
              <a:rPr lang="en-US" dirty="0" smtClean="0"/>
              <a:t>Extends to </a:t>
            </a:r>
            <a:r>
              <a:rPr lang="en-US" b="1" dirty="0" smtClean="0"/>
              <a:t>cervix </a:t>
            </a:r>
            <a:endParaRPr lang="en-US" dirty="0" smtClean="0"/>
          </a:p>
          <a:p>
            <a:pPr lvl="1"/>
            <a:r>
              <a:rPr lang="en-US" dirty="0" smtClean="0"/>
              <a:t>opening of the uterus</a:t>
            </a:r>
            <a:endParaRPr lang="en-US" dirty="0"/>
          </a:p>
        </p:txBody>
      </p:sp>
      <p:pic>
        <p:nvPicPr>
          <p:cNvPr id="5" name="Picture 2" descr="infographic_30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00400"/>
            <a:ext cx="648069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male reproductive system</a:t>
            </a:r>
            <a:endParaRPr lang="en-US" b="1" dirty="0"/>
          </a:p>
        </p:txBody>
      </p:sp>
      <p:sp>
        <p:nvSpPr>
          <p:cNvPr id="3" name="Content Placeholder 2"/>
          <p:cNvSpPr>
            <a:spLocks noGrp="1"/>
          </p:cNvSpPr>
          <p:nvPr>
            <p:ph idx="1"/>
          </p:nvPr>
        </p:nvSpPr>
        <p:spPr>
          <a:xfrm>
            <a:off x="457200" y="1676400"/>
            <a:ext cx="3886200" cy="4724400"/>
          </a:xfrm>
        </p:spPr>
        <p:txBody>
          <a:bodyPr>
            <a:normAutofit lnSpcReduction="10000"/>
          </a:bodyPr>
          <a:lstStyle/>
          <a:p>
            <a:pPr>
              <a:buNone/>
            </a:pPr>
            <a:r>
              <a:rPr lang="en-US" b="1" dirty="0" smtClean="0"/>
              <a:t>Testes </a:t>
            </a:r>
            <a:r>
              <a:rPr lang="en-US" dirty="0" smtClean="0"/>
              <a:t>(or testicles) </a:t>
            </a:r>
          </a:p>
          <a:p>
            <a:pPr>
              <a:buNone/>
            </a:pPr>
            <a:endParaRPr lang="en-US" dirty="0" smtClean="0"/>
          </a:p>
          <a:p>
            <a:r>
              <a:rPr lang="en-US" dirty="0" smtClean="0"/>
              <a:t>Paired glands</a:t>
            </a:r>
          </a:p>
          <a:p>
            <a:pPr>
              <a:buNone/>
            </a:pPr>
            <a:endParaRPr lang="en-US" dirty="0" smtClean="0"/>
          </a:p>
          <a:p>
            <a:r>
              <a:rPr lang="en-US" dirty="0" smtClean="0"/>
              <a:t>Produce </a:t>
            </a:r>
            <a:r>
              <a:rPr lang="en-US" b="1" dirty="0" smtClean="0"/>
              <a:t>testosterone</a:t>
            </a:r>
          </a:p>
          <a:p>
            <a:endParaRPr lang="en-US" dirty="0" smtClean="0"/>
          </a:p>
          <a:p>
            <a:r>
              <a:rPr lang="en-US" dirty="0" smtClean="0"/>
              <a:t>Contained in a sac of skin: </a:t>
            </a:r>
            <a:r>
              <a:rPr lang="en-US" b="1" dirty="0" smtClean="0"/>
              <a:t>scrotum</a:t>
            </a:r>
            <a:endParaRPr lang="en-US" dirty="0"/>
          </a:p>
        </p:txBody>
      </p:sp>
      <p:sp>
        <p:nvSpPr>
          <p:cNvPr id="4" name="TextBox 3"/>
          <p:cNvSpPr txBox="1"/>
          <p:nvPr/>
        </p:nvSpPr>
        <p:spPr>
          <a:xfrm>
            <a:off x="3581400" y="5181600"/>
            <a:ext cx="1828800" cy="369332"/>
          </a:xfrm>
          <a:prstGeom prst="rect">
            <a:avLst/>
          </a:prstGeom>
          <a:noFill/>
        </p:spPr>
        <p:txBody>
          <a:bodyPr wrap="square" rtlCol="0">
            <a:spAutoFit/>
          </a:bodyPr>
          <a:lstStyle/>
          <a:p>
            <a:endParaRPr lang="en-US" dirty="0"/>
          </a:p>
        </p:txBody>
      </p:sp>
      <p:pic>
        <p:nvPicPr>
          <p:cNvPr id="7" name="Picture 2" descr="infographic_30_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8740" y="2037090"/>
            <a:ext cx="5014153" cy="338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5857</TotalTime>
  <Words>1752</Words>
  <Application>Microsoft Office PowerPoint</Application>
  <PresentationFormat>On-screen Show (4:3)</PresentationFormat>
  <Paragraphs>258</Paragraphs>
  <Slides>41</Slides>
  <Notes>25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Chapter 30</vt:lpstr>
      <vt:lpstr>Driving Questions</vt:lpstr>
      <vt:lpstr>Assisted reproductive technology</vt:lpstr>
      <vt:lpstr>The female reproductive system</vt:lpstr>
      <vt:lpstr>The female reproductive system</vt:lpstr>
      <vt:lpstr>The female reproductive system</vt:lpstr>
      <vt:lpstr>The female reproductive system</vt:lpstr>
      <vt:lpstr>The male reproductive system</vt:lpstr>
      <vt:lpstr>The male reproductive system</vt:lpstr>
      <vt:lpstr>The male reproductive system</vt:lpstr>
      <vt:lpstr>Fertilization</vt:lpstr>
      <vt:lpstr>Fertilization</vt:lpstr>
      <vt:lpstr>Infertility</vt:lpstr>
      <vt:lpstr>Female infertility</vt:lpstr>
      <vt:lpstr>In vitro fertilization (IVF)</vt:lpstr>
      <vt:lpstr>In vitro fertilization</vt:lpstr>
      <vt:lpstr>Hormones and fertility</vt:lpstr>
      <vt:lpstr>Hormones and female fertility</vt:lpstr>
      <vt:lpstr>Hormones and female fertility</vt:lpstr>
      <vt:lpstr>Hormones and female fertility</vt:lpstr>
      <vt:lpstr>Hormones and female fertility</vt:lpstr>
      <vt:lpstr>Hormones and female fertility</vt:lpstr>
      <vt:lpstr>Hormones and female fertility</vt:lpstr>
      <vt:lpstr>Hormones and female fertility</vt:lpstr>
      <vt:lpstr>Contraception</vt:lpstr>
      <vt:lpstr>Hormones and male fertility</vt:lpstr>
      <vt:lpstr>Hormones and male fertility</vt:lpstr>
      <vt:lpstr>Infertility</vt:lpstr>
      <vt:lpstr>Infertility</vt:lpstr>
      <vt:lpstr>Assisted reproductive technologies</vt:lpstr>
      <vt:lpstr>Fertility drugs can lead to multiples</vt:lpstr>
      <vt:lpstr>Pregnancy stages</vt:lpstr>
      <vt:lpstr>Pregnancy stages</vt:lpstr>
      <vt:lpstr>Pregnancy stages</vt:lpstr>
      <vt:lpstr>Pregnancy stages</vt:lpstr>
      <vt:lpstr>How do other organisms reproduce?</vt:lpstr>
      <vt:lpstr>How do other organisms reproduce?</vt:lpstr>
      <vt:lpstr>How do other organisms reproduce?</vt:lpstr>
      <vt:lpstr>How do other organisms reproduce?</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28</dc:title>
  <dc:creator>Owner</dc:creator>
  <cp:lastModifiedBy>hbadmin</cp:lastModifiedBy>
  <cp:revision>44</cp:revision>
  <dcterms:created xsi:type="dcterms:W3CDTF">2014-03-23T21:32:42Z</dcterms:created>
  <dcterms:modified xsi:type="dcterms:W3CDTF">2014-04-26T19:14:18Z</dcterms:modified>
</cp:coreProperties>
</file>