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9" r:id="rId2"/>
    <p:sldId id="256" r:id="rId3"/>
    <p:sldId id="257" r:id="rId4"/>
    <p:sldId id="308" r:id="rId5"/>
    <p:sldId id="305" r:id="rId6"/>
    <p:sldId id="310" r:id="rId7"/>
    <p:sldId id="260" r:id="rId8"/>
    <p:sldId id="261" r:id="rId9"/>
    <p:sldId id="262" r:id="rId10"/>
    <p:sldId id="264" r:id="rId11"/>
    <p:sldId id="265" r:id="rId12"/>
    <p:sldId id="263" r:id="rId13"/>
    <p:sldId id="266" r:id="rId14"/>
    <p:sldId id="273" r:id="rId15"/>
    <p:sldId id="267" r:id="rId16"/>
    <p:sldId id="311" r:id="rId17"/>
    <p:sldId id="275" r:id="rId18"/>
    <p:sldId id="312" r:id="rId19"/>
    <p:sldId id="276" r:id="rId20"/>
    <p:sldId id="313" r:id="rId21"/>
    <p:sldId id="278" r:id="rId22"/>
    <p:sldId id="283" r:id="rId23"/>
    <p:sldId id="277" r:id="rId24"/>
    <p:sldId id="284" r:id="rId25"/>
    <p:sldId id="314" r:id="rId26"/>
    <p:sldId id="286" r:id="rId27"/>
    <p:sldId id="288" r:id="rId28"/>
    <p:sldId id="315" r:id="rId29"/>
    <p:sldId id="292" r:id="rId30"/>
    <p:sldId id="293" r:id="rId31"/>
    <p:sldId id="316" r:id="rId32"/>
    <p:sldId id="318" r:id="rId33"/>
    <p:sldId id="296" r:id="rId34"/>
    <p:sldId id="297" r:id="rId35"/>
    <p:sldId id="298" r:id="rId36"/>
    <p:sldId id="299" r:id="rId37"/>
    <p:sldId id="31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60" autoAdjust="0"/>
  </p:normalViewPr>
  <p:slideViewPr>
    <p:cSldViewPr>
      <p:cViewPr varScale="1">
        <p:scale>
          <a:sx n="77" d="100"/>
          <a:sy n="77" d="100"/>
        </p:scale>
        <p:origin x="-13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67584-7D31-496A-9183-8D218D5085C5}" type="datetimeFigureOut">
              <a:rPr lang="en-US" smtClean="0"/>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593187-35AD-46B8-A741-DAA8E7D5B1EE}" type="slidenum">
              <a:rPr lang="en-US" smtClean="0"/>
              <a:pPr/>
              <a:t>‹#›</a:t>
            </a:fld>
            <a:endParaRPr lang="en-US"/>
          </a:p>
        </p:txBody>
      </p:sp>
    </p:spTree>
    <p:extLst>
      <p:ext uri="{BB962C8B-B14F-4D97-AF65-F5344CB8AC3E}">
        <p14:creationId xmlns:p14="http://schemas.microsoft.com/office/powerpoint/2010/main" val="293477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6E94E6-1D14-41BB-AD2A-E3E2D0CF758D}"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 cells: white blood cells that mature in the bone marrow and produce antibodies during the adaptive immune response</a:t>
            </a:r>
          </a:p>
          <a:p>
            <a:r>
              <a:rPr lang="en-US" sz="1200" kern="1200" dirty="0" smtClean="0">
                <a:solidFill>
                  <a:schemeClr val="tx1"/>
                </a:solidFill>
                <a:latin typeface="+mn-lt"/>
                <a:ea typeface="+mn-ea"/>
                <a:cs typeface="+mn-cs"/>
              </a:rPr>
              <a:t>T cells: white blood cells that mature in the thymus and can destroy infected cells or stimulate B cells to produce antibodies, depending on the type of T cell</a:t>
            </a:r>
          </a:p>
          <a:p>
            <a:r>
              <a:rPr lang="en-US" sz="1200" kern="1200" dirty="0" smtClean="0">
                <a:solidFill>
                  <a:schemeClr val="tx1"/>
                </a:solidFill>
                <a:latin typeface="+mn-lt"/>
                <a:ea typeface="+mn-ea"/>
                <a:cs typeface="+mn-cs"/>
              </a:rPr>
              <a:t>Thymus: a gland in the chest</a:t>
            </a:r>
          </a:p>
          <a:p>
            <a:r>
              <a:rPr lang="en-US" sz="1200" kern="1200" dirty="0" smtClean="0">
                <a:solidFill>
                  <a:schemeClr val="tx1"/>
                </a:solidFill>
                <a:latin typeface="+mn-lt"/>
                <a:ea typeface="+mn-ea"/>
                <a:cs typeface="+mn-cs"/>
              </a:rPr>
              <a:t>Lymph nodes: small organs in the lymphatic system where B and T cells may encounter pathogens</a:t>
            </a:r>
          </a:p>
          <a:p>
            <a:r>
              <a:rPr lang="en-US" sz="1200" kern="1200" dirty="0" smtClean="0">
                <a:solidFill>
                  <a:schemeClr val="tx1"/>
                </a:solidFill>
                <a:latin typeface="+mn-lt"/>
                <a:ea typeface="+mn-ea"/>
                <a:cs typeface="+mn-cs"/>
              </a:rPr>
              <a:t>Lymphatic system: the system of vessels and organs that works with the immune system, allowing B and T cells to respond to pathogens</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Humoral</a:t>
            </a:r>
            <a:r>
              <a:rPr lang="en-US" sz="1200" kern="1200" dirty="0" smtClean="0">
                <a:solidFill>
                  <a:schemeClr val="tx1"/>
                </a:solidFill>
                <a:latin typeface="+mn-lt"/>
                <a:ea typeface="+mn-ea"/>
                <a:cs typeface="+mn-cs"/>
              </a:rPr>
              <a:t> immunity: the type of adaptive immunity that fights free-floating pathogens in the blood and lymph fluid</a:t>
            </a:r>
          </a:p>
          <a:p>
            <a:r>
              <a:rPr lang="en-US" sz="1200" kern="1200" dirty="0" smtClean="0">
                <a:solidFill>
                  <a:schemeClr val="tx1"/>
                </a:solidFill>
                <a:latin typeface="+mn-lt"/>
                <a:ea typeface="+mn-ea"/>
                <a:cs typeface="+mn-cs"/>
              </a:rPr>
              <a:t>Antibody: a protein produced by B cells that binds to antigens and either neutralizes them or flags other cells to destroy pathogens</a:t>
            </a:r>
          </a:p>
          <a:p>
            <a:r>
              <a:rPr lang="en-US" sz="1200" kern="1200" dirty="0" smtClean="0">
                <a:solidFill>
                  <a:schemeClr val="tx1"/>
                </a:solidFill>
                <a:latin typeface="+mn-lt"/>
                <a:ea typeface="+mn-ea"/>
                <a:cs typeface="+mn-cs"/>
              </a:rPr>
              <a:t>Antigen: a specific molecule (or part of a molecule) to which specific antibodies can bind, and against which an adaptive response is mounted</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Plasma cell: an activated B cell that divides rapidly and secretes an abundance of antibodies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Memory cell: a long-lived B or T cell that is produced during an immune response and can “remember” the pathogen; they can be called on in the future to secrete antibodies in response to an infection</a:t>
            </a:r>
            <a:endParaRPr lang="en-US" dirty="0" smtClean="0"/>
          </a:p>
        </p:txBody>
      </p:sp>
      <p:sp>
        <p:nvSpPr>
          <p:cNvPr id="4" name="Slide Number Placeholder 3"/>
          <p:cNvSpPr>
            <a:spLocks noGrp="1"/>
          </p:cNvSpPr>
          <p:nvPr>
            <p:ph type="sldNum" sz="quarter" idx="10"/>
          </p:nvPr>
        </p:nvSpPr>
        <p:spPr/>
        <p:txBody>
          <a:bodyPr/>
          <a:lstStyle/>
          <a:p>
            <a:fld id="{9B593187-35AD-46B8-A741-DAA8E7D5B1EE}"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Each B cell produces only one type of antibody.</a:t>
            </a: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b</a:t>
            </a:r>
            <a:r>
              <a:rPr lang="en-US" sz="1200" kern="1200" dirty="0" smtClean="0">
                <a:solidFill>
                  <a:schemeClr val="tx1"/>
                </a:solidFill>
                <a:latin typeface="+mn-lt"/>
                <a:ea typeface="+mn-ea"/>
                <a:cs typeface="+mn-cs"/>
              </a:rPr>
              <a:t>ody can produce more than a billion unique B cells, so there are that many different kinds of potential antibodies.</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Cell-mediated immunity: the type of adaptive immunity that rids the body of infected, cancerous, or foreign cells</a:t>
            </a:r>
          </a:p>
          <a:p>
            <a:r>
              <a:rPr lang="en-US" sz="1200" kern="1200" dirty="0" err="1" smtClean="0">
                <a:solidFill>
                  <a:schemeClr val="tx1"/>
                </a:solidFill>
                <a:latin typeface="+mn-lt"/>
                <a:ea typeface="+mn-ea"/>
                <a:cs typeface="+mn-cs"/>
              </a:rPr>
              <a:t>Cytotoxic</a:t>
            </a:r>
            <a:r>
              <a:rPr lang="en-US" sz="1200" kern="1200" dirty="0" smtClean="0">
                <a:solidFill>
                  <a:schemeClr val="tx1"/>
                </a:solidFill>
                <a:latin typeface="+mn-lt"/>
                <a:ea typeface="+mn-ea"/>
                <a:cs typeface="+mn-cs"/>
              </a:rPr>
              <a:t> T cell: a type of T cell that destroys infected, cancerous, or foreign cells</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Allergy:</a:t>
            </a:r>
            <a:r>
              <a:rPr lang="en-US" sz="1200" kern="1200" baseline="0" dirty="0" smtClean="0">
                <a:solidFill>
                  <a:schemeClr val="tx1"/>
                </a:solidFill>
                <a:latin typeface="+mn-lt"/>
                <a:ea typeface="+mn-ea"/>
                <a:cs typeface="+mn-cs"/>
              </a:rPr>
              <a:t> a </a:t>
            </a:r>
            <a:r>
              <a:rPr lang="en-US" sz="1200" kern="1200" dirty="0" smtClean="0">
                <a:solidFill>
                  <a:schemeClr val="tx1"/>
                </a:solidFill>
                <a:latin typeface="+mn-lt"/>
                <a:ea typeface="+mn-ea"/>
                <a:cs typeface="+mn-cs"/>
              </a:rPr>
              <a:t>misdirected immune response against environmental substances such as dust, pollen, and foods that causes discomfort in the form of physical symptom</a:t>
            </a:r>
          </a:p>
          <a:p>
            <a:r>
              <a:rPr lang="en-US" sz="1200" kern="1200" dirty="0" smtClean="0">
                <a:solidFill>
                  <a:schemeClr val="tx1"/>
                </a:solidFill>
                <a:latin typeface="+mn-lt"/>
                <a:ea typeface="+mn-ea"/>
                <a:cs typeface="+mn-cs"/>
              </a:rPr>
              <a:t>Autoimmune disease:</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misdirected immune response in which the immune system attacks healthy cells</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Primary response: the adaptive response mounted the first time a particular antigen is encountered by the immune system</a:t>
            </a:r>
          </a:p>
          <a:p>
            <a:r>
              <a:rPr lang="en-US" sz="1200" kern="1200" dirty="0" smtClean="0">
                <a:solidFill>
                  <a:schemeClr val="tx1"/>
                </a:solidFill>
                <a:latin typeface="+mn-lt"/>
                <a:ea typeface="+mn-ea"/>
                <a:cs typeface="+mn-cs"/>
              </a:rPr>
              <a:t>Secondary response: the rapid and strong response mounted when a particular antigen is encountered by the immune system subsequent to the first encounter</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1918 flu</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struck down people in the prime of life: people aged 20 to 40 were the hardest hit.</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Vaccine:</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preparation of killed or weakened microorganisms or viruses that is administered to people or animals to generate an immune response</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RNA viruses include the influenza virus and the viruses that cause colds, measles, and mumps. Diseases caused by DNA viruses include hepatitis B, chicken pox, and herpes. Each type of virus has a characteristic shape and a distinctive protein shell.</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Complement proteins: proteins in blood that help destroy pathogens by coating or puncturing them.</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Histamine:</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molecule released by damaged tissue and during allergic reaction</a:t>
            </a:r>
          </a:p>
        </p:txBody>
      </p:sp>
      <p:sp>
        <p:nvSpPr>
          <p:cNvPr id="4" name="Slide Number Placeholder 3"/>
          <p:cNvSpPr>
            <a:spLocks noGrp="1"/>
          </p:cNvSpPr>
          <p:nvPr>
            <p:ph type="sldNum" sz="quarter" idx="10"/>
          </p:nvPr>
        </p:nvSpPr>
        <p:spPr/>
        <p:txBody>
          <a:bodyPr/>
          <a:lstStyle/>
          <a:p>
            <a:fld id="{9B593187-35AD-46B8-A741-DAA8E7D5B1EE}"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Phagocyte: a type of white blood cell that engulfs and ingests damaged cells and pathogens</a:t>
            </a:r>
          </a:p>
          <a:p>
            <a:r>
              <a:rPr lang="en-US" sz="1200" kern="1200" dirty="0" smtClean="0">
                <a:solidFill>
                  <a:schemeClr val="tx1"/>
                </a:solidFill>
                <a:latin typeface="+mn-lt"/>
                <a:ea typeface="+mn-ea"/>
                <a:cs typeface="+mn-cs"/>
              </a:rPr>
              <a:t>Macrophage: a </a:t>
            </a:r>
            <a:r>
              <a:rPr lang="en-US" sz="1200" kern="1200" dirty="0" err="1" smtClean="0">
                <a:solidFill>
                  <a:schemeClr val="tx1"/>
                </a:solidFill>
                <a:latin typeface="+mn-lt"/>
                <a:ea typeface="+mn-ea"/>
                <a:cs typeface="+mn-cs"/>
              </a:rPr>
              <a:t>phagocytic</a:t>
            </a:r>
            <a:r>
              <a:rPr lang="en-US" sz="1200" kern="1200" dirty="0" smtClean="0">
                <a:solidFill>
                  <a:schemeClr val="tx1"/>
                </a:solidFill>
                <a:latin typeface="+mn-lt"/>
                <a:ea typeface="+mn-ea"/>
                <a:cs typeface="+mn-cs"/>
              </a:rPr>
              <a:t> cell that resides in tissues and plays an important role in the inflammatory response</a:t>
            </a:r>
          </a:p>
          <a:p>
            <a:r>
              <a:rPr lang="en-US" sz="1200" kern="1200" dirty="0" err="1" smtClean="0">
                <a:solidFill>
                  <a:schemeClr val="tx1"/>
                </a:solidFill>
                <a:latin typeface="+mn-lt"/>
                <a:ea typeface="+mn-ea"/>
                <a:cs typeface="+mn-cs"/>
              </a:rPr>
              <a:t>Neutrophil</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phagocytic</a:t>
            </a:r>
            <a:r>
              <a:rPr lang="en-US" sz="1200" kern="1200" dirty="0" smtClean="0">
                <a:solidFill>
                  <a:schemeClr val="tx1"/>
                </a:solidFill>
                <a:latin typeface="+mn-lt"/>
                <a:ea typeface="+mn-ea"/>
                <a:cs typeface="+mn-cs"/>
              </a:rPr>
              <a:t> cell in the circulation system that plays an important role in the inflammatory response</a:t>
            </a:r>
          </a:p>
          <a:p>
            <a:r>
              <a:rPr lang="en-US" sz="1200" kern="1200" dirty="0" smtClean="0">
                <a:solidFill>
                  <a:schemeClr val="tx1"/>
                </a:solidFill>
                <a:latin typeface="+mn-lt"/>
                <a:ea typeface="+mn-ea"/>
                <a:cs typeface="+mn-cs"/>
              </a:rPr>
              <a:t>Natural killer cell: a type of white blood cell that acts during the innate immune response to find and destroy virally infected cells and tumor cells</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Sample blocks containing lung and brain tissue from victims of the 1918 “Spanish flu” sit atop a list of child victims.</a:t>
            </a:r>
          </a:p>
          <a:p>
            <a:r>
              <a:rPr lang="en-US" sz="1200" kern="1200" dirty="0" smtClean="0">
                <a:solidFill>
                  <a:schemeClr val="tx1"/>
                </a:solidFill>
                <a:latin typeface="+mn-lt"/>
                <a:ea typeface="+mn-ea"/>
                <a:cs typeface="+mn-cs"/>
              </a:rPr>
              <a:t>A CDC researcher works with samples of recreated 1918 flu virus.</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aggressive immune response also explains why victims with the strongest immune </a:t>
            </a:r>
            <a:r>
              <a:rPr lang="en-US" sz="1200" kern="1200" dirty="0" smtClean="0">
                <a:solidFill>
                  <a:schemeClr val="tx1"/>
                </a:solidFill>
                <a:latin typeface="+mn-lt"/>
                <a:ea typeface="+mn-ea"/>
                <a:cs typeface="+mn-cs"/>
              </a:rPr>
              <a:t>systems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people </a:t>
            </a:r>
            <a:r>
              <a:rPr lang="en-US" sz="1200" kern="1200" dirty="0" smtClean="0">
                <a:solidFill>
                  <a:schemeClr val="tx1"/>
                </a:solidFill>
                <a:latin typeface="+mn-lt"/>
                <a:ea typeface="+mn-ea"/>
                <a:cs typeface="+mn-cs"/>
              </a:rPr>
              <a:t>aged 20 to </a:t>
            </a:r>
            <a:r>
              <a:rPr lang="en-US" sz="1200" kern="1200" dirty="0" smtClean="0">
                <a:solidFill>
                  <a:schemeClr val="tx1"/>
                </a:solidFill>
                <a:latin typeface="+mn-lt"/>
                <a:ea typeface="+mn-ea"/>
                <a:cs typeface="+mn-cs"/>
              </a:rPr>
              <a:t>40)</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a:t>
            </a:r>
            <a:r>
              <a:rPr lang="en-US" sz="1200" kern="1200" dirty="0" smtClean="0">
                <a:solidFill>
                  <a:schemeClr val="tx1"/>
                </a:solidFill>
                <a:latin typeface="+mn-lt"/>
                <a:ea typeface="+mn-ea"/>
                <a:cs typeface="+mn-cs"/>
              </a:rPr>
              <a:t>the ones who suffered most.</a:t>
            </a:r>
            <a:endParaRPr lang="en-US" dirty="0"/>
          </a:p>
        </p:txBody>
      </p:sp>
      <p:sp>
        <p:nvSpPr>
          <p:cNvPr id="4" name="Slide Number Placeholder 3"/>
          <p:cNvSpPr>
            <a:spLocks noGrp="1"/>
          </p:cNvSpPr>
          <p:nvPr>
            <p:ph type="sldNum" sz="quarter" idx="10"/>
          </p:nvPr>
        </p:nvSpPr>
        <p:spPr/>
        <p:txBody>
          <a:bodyPr/>
          <a:lstStyle/>
          <a:p>
            <a:fld id="{9B593187-35AD-46B8-A741-DAA8E7D5B1EE}"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2ACBE-A4FB-4B27-A2CA-A7029F852916}"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2ACBE-A4FB-4B27-A2CA-A7029F852916}"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2ACBE-A4FB-4B27-A2CA-A7029F852916}"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2ACBE-A4FB-4B27-A2CA-A7029F852916}"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2ACBE-A4FB-4B27-A2CA-A7029F852916}"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92ACBE-A4FB-4B27-A2CA-A7029F852916}"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2ACBE-A4FB-4B27-A2CA-A7029F852916}" type="datetimeFigureOut">
              <a:rPr lang="en-US" smtClean="0"/>
              <a:pPr/>
              <a:t>4/26/2014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92ACBE-A4FB-4B27-A2CA-A7029F852916}" type="datetimeFigureOut">
              <a:rPr lang="en-US" smtClean="0"/>
              <a:pPr/>
              <a:t>4/26/2014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2ACBE-A4FB-4B27-A2CA-A7029F852916}" type="datetimeFigureOut">
              <a:rPr lang="en-US" smtClean="0"/>
              <a:pPr/>
              <a:t>4/26/2014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2ACBE-A4FB-4B27-A2CA-A7029F852916}"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2ACBE-A4FB-4B27-A2CA-A7029F852916}"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5AC87-650A-4350-A0A0-87BF96CB1E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2ACBE-A4FB-4B27-A2CA-A7029F852916}" type="datetimeFigureOut">
              <a:rPr lang="en-US" smtClean="0"/>
              <a:pPr/>
              <a:t>4/26/2014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5AC87-650A-4350-A0A0-87BF96CB1E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31</a:t>
            </a:r>
            <a:endParaRPr lang="en-US" sz="2800" b="1" dirty="0">
              <a:solidFill>
                <a:srgbClr val="FFFFFE"/>
              </a:solidFill>
              <a:latin typeface="Verdana" charset="0"/>
            </a:endParaRPr>
          </a:p>
          <a:p>
            <a:pPr algn="ctr" eaLnBrk="0" hangingPunct="0">
              <a:lnSpc>
                <a:spcPct val="120000"/>
              </a:lnSpc>
            </a:pPr>
            <a:r>
              <a:rPr lang="en-US" sz="2800" dirty="0">
                <a:solidFill>
                  <a:srgbClr val="FFFFFE"/>
                </a:solidFill>
                <a:latin typeface="Verdana" charset="0"/>
              </a:rPr>
              <a:t>Immune System</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189266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immune system</a:t>
            </a:r>
            <a:endParaRPr lang="en-US" b="1" dirty="0"/>
          </a:p>
        </p:txBody>
      </p:sp>
      <p:sp>
        <p:nvSpPr>
          <p:cNvPr id="3" name="Content Placeholder 2"/>
          <p:cNvSpPr>
            <a:spLocks noGrp="1"/>
          </p:cNvSpPr>
          <p:nvPr>
            <p:ph idx="1"/>
          </p:nvPr>
        </p:nvSpPr>
        <p:spPr/>
        <p:txBody>
          <a:bodyPr/>
          <a:lstStyle/>
          <a:p>
            <a:pPr>
              <a:buNone/>
            </a:pPr>
            <a:r>
              <a:rPr lang="en-US" b="1" dirty="0" smtClean="0"/>
              <a:t>Innate immunity</a:t>
            </a:r>
          </a:p>
          <a:p>
            <a:r>
              <a:rPr lang="en-US" sz="2800" dirty="0" smtClean="0"/>
              <a:t>Nonspecific defenses </a:t>
            </a:r>
          </a:p>
          <a:p>
            <a:pPr marL="342900" lvl="1" indent="-342900">
              <a:buFont typeface="Arial" pitchFamily="34" charset="0"/>
              <a:buChar char="•"/>
            </a:pPr>
            <a:r>
              <a:rPr lang="en-US" dirty="0" smtClean="0"/>
              <a:t>Present from birth and are always active</a:t>
            </a:r>
            <a:endParaRPr lang="en-US" b="1" dirty="0" smtClean="0"/>
          </a:p>
          <a:p>
            <a:endParaRPr lang="en-US" dirty="0" smtClean="0"/>
          </a:p>
          <a:p>
            <a:pPr lvl="1"/>
            <a:r>
              <a:rPr lang="en-US" dirty="0" smtClean="0"/>
              <a:t>physical and chemical barriers and specialized white blood cells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immune system</a:t>
            </a:r>
            <a:endParaRPr lang="en-US" b="1" dirty="0"/>
          </a:p>
        </p:txBody>
      </p:sp>
      <p:sp>
        <p:nvSpPr>
          <p:cNvPr id="3" name="Content Placeholder 2"/>
          <p:cNvSpPr>
            <a:spLocks noGrp="1"/>
          </p:cNvSpPr>
          <p:nvPr>
            <p:ph idx="1"/>
          </p:nvPr>
        </p:nvSpPr>
        <p:spPr/>
        <p:txBody>
          <a:bodyPr/>
          <a:lstStyle/>
          <a:p>
            <a:pPr>
              <a:buNone/>
            </a:pPr>
            <a:r>
              <a:rPr lang="en-US" b="1" dirty="0" smtClean="0"/>
              <a:t>Adaptive immunity</a:t>
            </a:r>
          </a:p>
          <a:p>
            <a:r>
              <a:rPr lang="en-US" dirty="0" smtClean="0"/>
              <a:t>Mediated by specialized white blood cells called </a:t>
            </a:r>
            <a:r>
              <a:rPr lang="en-US" b="1" dirty="0" smtClean="0"/>
              <a:t>lymphocytes</a:t>
            </a:r>
            <a:endParaRPr lang="en-US" dirty="0" smtClean="0"/>
          </a:p>
          <a:p>
            <a:r>
              <a:rPr lang="en-US" dirty="0" smtClean="0"/>
              <a:t>Highly diverse</a:t>
            </a:r>
          </a:p>
          <a:p>
            <a:r>
              <a:rPr lang="en-US" dirty="0" smtClean="0"/>
              <a:t>Long-lasting immunity against specific pathogens</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immune system</a:t>
            </a:r>
            <a:endParaRPr lang="en-US" b="1" dirty="0"/>
          </a:p>
        </p:txBody>
      </p:sp>
      <p:pic>
        <p:nvPicPr>
          <p:cNvPr id="6" name="Picture 2" descr="infographic_31_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41437"/>
            <a:ext cx="721558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Innate immunity</a:t>
            </a:r>
            <a:endParaRPr lang="en-US" b="1" dirty="0"/>
          </a:p>
        </p:txBody>
      </p:sp>
      <p:sp>
        <p:nvSpPr>
          <p:cNvPr id="3" name="Content Placeholder 2"/>
          <p:cNvSpPr>
            <a:spLocks noGrp="1"/>
          </p:cNvSpPr>
          <p:nvPr>
            <p:ph idx="1"/>
          </p:nvPr>
        </p:nvSpPr>
        <p:spPr>
          <a:xfrm>
            <a:off x="304800" y="1600201"/>
            <a:ext cx="4191000" cy="4800599"/>
          </a:xfrm>
        </p:spPr>
        <p:txBody>
          <a:bodyPr>
            <a:normAutofit lnSpcReduction="10000"/>
          </a:bodyPr>
          <a:lstStyle/>
          <a:p>
            <a:r>
              <a:rPr lang="en-US" b="1" dirty="0" smtClean="0"/>
              <a:t>Physical barriers</a:t>
            </a:r>
          </a:p>
          <a:p>
            <a:endParaRPr lang="en-US" dirty="0" smtClean="0"/>
          </a:p>
          <a:p>
            <a:r>
              <a:rPr lang="en-US" b="1" dirty="0" smtClean="0"/>
              <a:t>Antimicrobial chemicals</a:t>
            </a:r>
          </a:p>
          <a:p>
            <a:pPr lvl="1"/>
            <a:r>
              <a:rPr lang="en-US" dirty="0" smtClean="0"/>
              <a:t>enzymes in saliva</a:t>
            </a:r>
          </a:p>
          <a:p>
            <a:pPr lvl="1"/>
            <a:r>
              <a:rPr lang="en-US" dirty="0" smtClean="0"/>
              <a:t>nasal hair and mucus</a:t>
            </a:r>
          </a:p>
          <a:p>
            <a:pPr lvl="1"/>
            <a:r>
              <a:rPr lang="en-US" dirty="0" smtClean="0"/>
              <a:t>cilia</a:t>
            </a:r>
          </a:p>
          <a:p>
            <a:pPr lvl="1"/>
            <a:r>
              <a:rPr lang="en-US" dirty="0" smtClean="0"/>
              <a:t>runny nose, coughs, sneezes</a:t>
            </a:r>
          </a:p>
          <a:p>
            <a:pPr lvl="1"/>
            <a:r>
              <a:rPr lang="en-US" b="1" dirty="0" smtClean="0"/>
              <a:t>complement proteins</a:t>
            </a:r>
          </a:p>
          <a:p>
            <a:endParaRPr lang="en-US" dirty="0" smtClean="0"/>
          </a:p>
          <a:p>
            <a:endParaRPr lang="en-US" dirty="0" smtClean="0"/>
          </a:p>
          <a:p>
            <a:endParaRPr lang="en-US" dirty="0"/>
          </a:p>
        </p:txBody>
      </p:sp>
      <p:pic>
        <p:nvPicPr>
          <p:cNvPr id="6" name="Picture 2" descr="infographic_31_04"/>
          <p:cNvPicPr>
            <a:picLocks noChangeAspect="1" noChangeArrowheads="1"/>
          </p:cNvPicPr>
          <p:nvPr/>
        </p:nvPicPr>
        <p:blipFill rotWithShape="1">
          <a:blip r:embed="rId3">
            <a:extLst>
              <a:ext uri="{28A0092B-C50C-407E-A947-70E740481C1C}">
                <a14:useLocalDpi xmlns:a14="http://schemas.microsoft.com/office/drawing/2010/main" val="0"/>
              </a:ext>
            </a:extLst>
          </a:blip>
          <a:srcRect l="1436" t="1494" r="51215" b="57506"/>
          <a:stretch/>
        </p:blipFill>
        <p:spPr bwMode="auto">
          <a:xfrm>
            <a:off x="4812005" y="1310638"/>
            <a:ext cx="3722396" cy="260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nfographic_31_04"/>
          <p:cNvPicPr>
            <a:picLocks noChangeAspect="1" noChangeArrowheads="1"/>
          </p:cNvPicPr>
          <p:nvPr/>
        </p:nvPicPr>
        <p:blipFill rotWithShape="1">
          <a:blip r:embed="rId3">
            <a:extLst>
              <a:ext uri="{28A0092B-C50C-407E-A947-70E740481C1C}">
                <a14:useLocalDpi xmlns:a14="http://schemas.microsoft.com/office/drawing/2010/main" val="0"/>
              </a:ext>
            </a:extLst>
          </a:blip>
          <a:srcRect l="51207" t="46279" r="2130" b="10298"/>
          <a:stretch/>
        </p:blipFill>
        <p:spPr bwMode="auto">
          <a:xfrm>
            <a:off x="4867707" y="4010296"/>
            <a:ext cx="3787616" cy="284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Innate immunity</a:t>
            </a:r>
            <a:endParaRPr lang="en-US" dirty="0"/>
          </a:p>
        </p:txBody>
      </p:sp>
      <p:sp>
        <p:nvSpPr>
          <p:cNvPr id="3" name="Content Placeholder 2"/>
          <p:cNvSpPr>
            <a:spLocks noGrp="1"/>
          </p:cNvSpPr>
          <p:nvPr>
            <p:ph idx="1"/>
          </p:nvPr>
        </p:nvSpPr>
        <p:spPr/>
        <p:txBody>
          <a:bodyPr/>
          <a:lstStyle/>
          <a:p>
            <a:pPr>
              <a:buNone/>
            </a:pPr>
            <a:r>
              <a:rPr lang="en-US" b="1" dirty="0" smtClean="0"/>
              <a:t>Interferon proteins</a:t>
            </a:r>
          </a:p>
          <a:p>
            <a:r>
              <a:rPr lang="en-US" dirty="0" smtClean="0"/>
              <a:t>Released by virus-infected cells</a:t>
            </a:r>
          </a:p>
          <a:p>
            <a:r>
              <a:rPr lang="en-US" dirty="0" smtClean="0"/>
              <a:t>Impedes viral replication</a:t>
            </a:r>
          </a:p>
          <a:p>
            <a:r>
              <a:rPr lang="en-US" dirty="0" smtClean="0"/>
              <a:t>Help protect adjacent cells from becoming infected</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Innate immunity</a:t>
            </a:r>
            <a:endParaRPr lang="en-US" dirty="0"/>
          </a:p>
        </p:txBody>
      </p:sp>
      <p:sp>
        <p:nvSpPr>
          <p:cNvPr id="3" name="Content Placeholder 2"/>
          <p:cNvSpPr>
            <a:spLocks noGrp="1"/>
          </p:cNvSpPr>
          <p:nvPr>
            <p:ph idx="1"/>
          </p:nvPr>
        </p:nvSpPr>
        <p:spPr>
          <a:xfrm>
            <a:off x="457200" y="1600200"/>
            <a:ext cx="3733800" cy="5029200"/>
          </a:xfrm>
        </p:spPr>
        <p:txBody>
          <a:bodyPr>
            <a:normAutofit/>
          </a:bodyPr>
          <a:lstStyle/>
          <a:p>
            <a:r>
              <a:rPr lang="en-US" b="1" dirty="0" smtClean="0"/>
              <a:t>Inflammation</a:t>
            </a:r>
          </a:p>
          <a:p>
            <a:pPr lvl="1"/>
            <a:r>
              <a:rPr lang="en-US" dirty="0" smtClean="0"/>
              <a:t>activated by infection or tissue damage</a:t>
            </a:r>
          </a:p>
          <a:p>
            <a:pPr lvl="1"/>
            <a:r>
              <a:rPr lang="en-US" dirty="0" smtClean="0"/>
              <a:t>release </a:t>
            </a:r>
            <a:r>
              <a:rPr lang="en-US" b="1" dirty="0" smtClean="0"/>
              <a:t>histamine</a:t>
            </a:r>
            <a:r>
              <a:rPr lang="en-US" dirty="0" smtClean="0"/>
              <a:t>: blood vessel leakage</a:t>
            </a:r>
          </a:p>
          <a:p>
            <a:pPr lvl="1"/>
            <a:r>
              <a:rPr lang="en-US" dirty="0" smtClean="0"/>
              <a:t>attracts white blood cells</a:t>
            </a:r>
            <a:endParaRPr lang="en-US" b="1" dirty="0" smtClean="0"/>
          </a:p>
          <a:p>
            <a:endParaRPr lang="en-US" b="1" dirty="0" smtClean="0"/>
          </a:p>
        </p:txBody>
      </p:sp>
      <p:pic>
        <p:nvPicPr>
          <p:cNvPr id="5" name="Picture 2" descr="infographic_31_04"/>
          <p:cNvPicPr>
            <a:picLocks noChangeAspect="1" noChangeArrowheads="1"/>
          </p:cNvPicPr>
          <p:nvPr/>
        </p:nvPicPr>
        <p:blipFill rotWithShape="1">
          <a:blip r:embed="rId3">
            <a:extLst>
              <a:ext uri="{28A0092B-C50C-407E-A947-70E740481C1C}">
                <a14:useLocalDpi xmlns:a14="http://schemas.microsoft.com/office/drawing/2010/main" val="0"/>
              </a:ext>
            </a:extLst>
          </a:blip>
          <a:srcRect l="51190" t="1561" r="1556" b="56908"/>
          <a:stretch/>
        </p:blipFill>
        <p:spPr bwMode="auto">
          <a:xfrm>
            <a:off x="4376057" y="2325189"/>
            <a:ext cx="4323806" cy="30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Innate immunity</a:t>
            </a:r>
            <a:endParaRPr lang="en-US" dirty="0"/>
          </a:p>
        </p:txBody>
      </p:sp>
      <p:sp>
        <p:nvSpPr>
          <p:cNvPr id="3" name="Content Placeholder 2"/>
          <p:cNvSpPr>
            <a:spLocks noGrp="1"/>
          </p:cNvSpPr>
          <p:nvPr>
            <p:ph idx="1"/>
          </p:nvPr>
        </p:nvSpPr>
        <p:spPr>
          <a:xfrm>
            <a:off x="457200" y="1600200"/>
            <a:ext cx="3733800" cy="5029200"/>
          </a:xfrm>
        </p:spPr>
        <p:txBody>
          <a:bodyPr>
            <a:normAutofit/>
          </a:bodyPr>
          <a:lstStyle/>
          <a:p>
            <a:pPr>
              <a:buNone/>
            </a:pPr>
            <a:endParaRPr lang="en-US" b="1" dirty="0" smtClean="0"/>
          </a:p>
          <a:p>
            <a:r>
              <a:rPr lang="en-US" b="1" dirty="0" smtClean="0"/>
              <a:t>White blood cells</a:t>
            </a:r>
          </a:p>
          <a:p>
            <a:pPr lvl="1"/>
            <a:r>
              <a:rPr lang="en-US" b="1" dirty="0" smtClean="0"/>
              <a:t>phagocytes</a:t>
            </a:r>
          </a:p>
          <a:p>
            <a:pPr lvl="1"/>
            <a:r>
              <a:rPr lang="en-US" b="1" dirty="0" smtClean="0"/>
              <a:t>macrophages</a:t>
            </a:r>
          </a:p>
          <a:p>
            <a:pPr lvl="1"/>
            <a:r>
              <a:rPr lang="en-US" b="1" dirty="0" err="1" smtClean="0"/>
              <a:t>neutrophils</a:t>
            </a:r>
            <a:endParaRPr lang="en-US" b="1" dirty="0" smtClean="0"/>
          </a:p>
          <a:p>
            <a:pPr lvl="1"/>
            <a:r>
              <a:rPr lang="en-US" b="1" dirty="0" smtClean="0"/>
              <a:t>natural killer cells</a:t>
            </a:r>
          </a:p>
        </p:txBody>
      </p:sp>
      <p:pic>
        <p:nvPicPr>
          <p:cNvPr id="5" name="Picture 2" descr="infographic_31_04"/>
          <p:cNvPicPr>
            <a:picLocks noChangeAspect="1" noChangeArrowheads="1"/>
          </p:cNvPicPr>
          <p:nvPr/>
        </p:nvPicPr>
        <p:blipFill rotWithShape="1">
          <a:blip r:embed="rId3">
            <a:extLst>
              <a:ext uri="{28A0092B-C50C-407E-A947-70E740481C1C}">
                <a14:useLocalDpi xmlns:a14="http://schemas.microsoft.com/office/drawing/2010/main" val="0"/>
              </a:ext>
            </a:extLst>
          </a:blip>
          <a:srcRect l="1631" t="46677" r="51376" b="11294"/>
          <a:stretch/>
        </p:blipFill>
        <p:spPr bwMode="auto">
          <a:xfrm>
            <a:off x="4262846" y="1981200"/>
            <a:ext cx="4419600" cy="319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was 1918 flu so deadly?</a:t>
            </a:r>
            <a:endParaRPr lang="en-US" b="1" dirty="0"/>
          </a:p>
        </p:txBody>
      </p:sp>
      <p:sp>
        <p:nvSpPr>
          <p:cNvPr id="3" name="Content Placeholder 2"/>
          <p:cNvSpPr>
            <a:spLocks noGrp="1"/>
          </p:cNvSpPr>
          <p:nvPr>
            <p:ph idx="1"/>
          </p:nvPr>
        </p:nvSpPr>
        <p:spPr>
          <a:xfrm>
            <a:off x="457200" y="1600200"/>
            <a:ext cx="4724400" cy="4876800"/>
          </a:xfrm>
        </p:spPr>
        <p:txBody>
          <a:bodyPr>
            <a:normAutofit fontScale="92500" lnSpcReduction="10000"/>
          </a:bodyPr>
          <a:lstStyle/>
          <a:p>
            <a:r>
              <a:rPr lang="en-US" dirty="0" smtClean="0"/>
              <a:t>Four genes allowed flu virus to penetrate the lungs</a:t>
            </a:r>
          </a:p>
          <a:p>
            <a:pPr>
              <a:buNone/>
            </a:pPr>
            <a:endParaRPr lang="en-US" dirty="0" smtClean="0"/>
          </a:p>
          <a:p>
            <a:r>
              <a:rPr lang="en-US" dirty="0" smtClean="0"/>
              <a:t>Bypass mouth, nose</a:t>
            </a:r>
          </a:p>
          <a:p>
            <a:endParaRPr lang="en-US" dirty="0" smtClean="0"/>
          </a:p>
          <a:p>
            <a:r>
              <a:rPr lang="en-US" dirty="0" smtClean="0"/>
              <a:t>Massive inflammatory response in lungs </a:t>
            </a:r>
          </a:p>
          <a:p>
            <a:endParaRPr lang="en-US" dirty="0" smtClean="0"/>
          </a:p>
          <a:p>
            <a:r>
              <a:rPr lang="en-US" dirty="0" smtClean="0"/>
              <a:t>Lungs destroyed</a:t>
            </a:r>
          </a:p>
        </p:txBody>
      </p:sp>
      <p:pic>
        <p:nvPicPr>
          <p:cNvPr id="6" name="Picture 2" descr="unnumbered_31_p69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410" y="1280564"/>
            <a:ext cx="3139803" cy="275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_31_p697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037187"/>
            <a:ext cx="3730625" cy="281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was 1918 flu so deadly?</a:t>
            </a:r>
            <a:endParaRPr lang="en-US" b="1" dirty="0"/>
          </a:p>
        </p:txBody>
      </p:sp>
      <p:pic>
        <p:nvPicPr>
          <p:cNvPr id="6" name="Picture 2" descr="infographic_31_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489464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Adaptive immunity</a:t>
            </a:r>
            <a:endParaRPr lang="en-US" b="1" dirty="0"/>
          </a:p>
        </p:txBody>
      </p:sp>
      <p:sp>
        <p:nvSpPr>
          <p:cNvPr id="3" name="Content Placeholder 2"/>
          <p:cNvSpPr>
            <a:spLocks noGrp="1"/>
          </p:cNvSpPr>
          <p:nvPr>
            <p:ph idx="1"/>
          </p:nvPr>
        </p:nvSpPr>
        <p:spPr>
          <a:xfrm>
            <a:off x="457200" y="1600200"/>
            <a:ext cx="5486400" cy="4648200"/>
          </a:xfrm>
        </p:spPr>
        <p:txBody>
          <a:bodyPr>
            <a:normAutofit fontScale="92500" lnSpcReduction="10000"/>
          </a:bodyPr>
          <a:lstStyle/>
          <a:p>
            <a:r>
              <a:rPr lang="en-US" dirty="0" smtClean="0"/>
              <a:t>Body develops a memory of every pathogen encountered</a:t>
            </a:r>
          </a:p>
          <a:p>
            <a:endParaRPr lang="en-US" dirty="0" smtClean="0"/>
          </a:p>
          <a:p>
            <a:r>
              <a:rPr lang="en-US" dirty="0" smtClean="0"/>
              <a:t>Two lymphocytes involved</a:t>
            </a:r>
          </a:p>
          <a:p>
            <a:pPr lvl="1"/>
            <a:r>
              <a:rPr lang="en-US" b="1" dirty="0" smtClean="0"/>
              <a:t>B cells: </a:t>
            </a:r>
            <a:r>
              <a:rPr lang="en-US" dirty="0" smtClean="0"/>
              <a:t>from bone marrow</a:t>
            </a:r>
          </a:p>
          <a:p>
            <a:pPr lvl="1"/>
            <a:r>
              <a:rPr lang="en-US" b="1" dirty="0" smtClean="0"/>
              <a:t>T cells: </a:t>
            </a:r>
            <a:r>
              <a:rPr lang="en-US" dirty="0" smtClean="0"/>
              <a:t>from</a:t>
            </a:r>
            <a:r>
              <a:rPr lang="en-US" b="1" dirty="0" smtClean="0"/>
              <a:t> thymus</a:t>
            </a:r>
          </a:p>
          <a:p>
            <a:pPr>
              <a:buNone/>
            </a:pPr>
            <a:endParaRPr lang="en-US" dirty="0" smtClean="0"/>
          </a:p>
          <a:p>
            <a:r>
              <a:rPr lang="en-US" dirty="0" smtClean="0"/>
              <a:t>Both cells wait for pathogens in </a:t>
            </a:r>
            <a:r>
              <a:rPr lang="en-US" b="1" dirty="0" smtClean="0"/>
              <a:t>lymph nodes</a:t>
            </a:r>
            <a:r>
              <a:rPr lang="en-US" dirty="0" smtClean="0"/>
              <a:t> of the </a:t>
            </a:r>
            <a:r>
              <a:rPr lang="en-US" b="1" dirty="0" smtClean="0"/>
              <a:t>lymphatic system</a:t>
            </a:r>
            <a:endParaRPr lang="en-US" dirty="0" smtClean="0"/>
          </a:p>
          <a:p>
            <a:endParaRPr lang="en-US" dirty="0" smtClean="0"/>
          </a:p>
        </p:txBody>
      </p:sp>
      <p:pic>
        <p:nvPicPr>
          <p:cNvPr id="5" name="Picture 3" descr="infographic 3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03" t="16266" r="2452" b="13653"/>
          <a:stretch/>
        </p:blipFill>
        <p:spPr bwMode="auto">
          <a:xfrm>
            <a:off x="5943600" y="1508760"/>
            <a:ext cx="3122023" cy="459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Chapter 31</a:t>
            </a:r>
            <a:endParaRPr lang="en-US" dirty="0"/>
          </a:p>
        </p:txBody>
      </p:sp>
      <p:sp>
        <p:nvSpPr>
          <p:cNvPr id="3" name="Subtitle 2"/>
          <p:cNvSpPr>
            <a:spLocks noGrp="1"/>
          </p:cNvSpPr>
          <p:nvPr>
            <p:ph type="subTitle" idx="1"/>
          </p:nvPr>
        </p:nvSpPr>
        <p:spPr>
          <a:xfrm>
            <a:off x="1371600" y="1295400"/>
            <a:ext cx="6400800" cy="1752600"/>
          </a:xfrm>
        </p:spPr>
        <p:txBody>
          <a:bodyPr/>
          <a:lstStyle/>
          <a:p>
            <a:r>
              <a:rPr lang="en-US" dirty="0" smtClean="0"/>
              <a:t>Immune System</a:t>
            </a:r>
            <a:endParaRPr lang="en-US" dirty="0"/>
          </a:p>
        </p:txBody>
      </p:sp>
      <p:pic>
        <p:nvPicPr>
          <p:cNvPr id="5" name="Picture 2" descr="chapter_31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68581"/>
            <a:ext cx="5953125" cy="480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Adaptive immunity</a:t>
            </a:r>
            <a:endParaRPr lang="en-US" b="1" dirty="0"/>
          </a:p>
        </p:txBody>
      </p:sp>
      <p:pic>
        <p:nvPicPr>
          <p:cNvPr id="5" name="Picture 3" descr="infographic 3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676400"/>
            <a:ext cx="6261962" cy="5085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Adaptive immunity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err="1" smtClean="0"/>
              <a:t>Humoral</a:t>
            </a:r>
            <a:r>
              <a:rPr lang="en-US" b="1" dirty="0" smtClean="0"/>
              <a:t> immunity</a:t>
            </a:r>
          </a:p>
          <a:p>
            <a:r>
              <a:rPr lang="en-US" dirty="0" smtClean="0"/>
              <a:t>Targets free-floating pathogens in body fluids</a:t>
            </a:r>
          </a:p>
          <a:p>
            <a:endParaRPr lang="en-US" dirty="0" smtClean="0"/>
          </a:p>
          <a:p>
            <a:r>
              <a:rPr lang="en-US" dirty="0" smtClean="0"/>
              <a:t>Specialized </a:t>
            </a:r>
            <a:r>
              <a:rPr lang="en-US" b="1" dirty="0" smtClean="0"/>
              <a:t>helper T cells</a:t>
            </a:r>
            <a:r>
              <a:rPr lang="en-US" dirty="0" smtClean="0"/>
              <a:t> and B cells work together to recognize bacterial and viral </a:t>
            </a:r>
            <a:r>
              <a:rPr lang="en-US" b="1" dirty="0" smtClean="0"/>
              <a:t>antigens</a:t>
            </a:r>
            <a:endParaRPr lang="en-US" dirty="0" smtClean="0"/>
          </a:p>
          <a:p>
            <a:endParaRPr lang="en-US" b="1" dirty="0" smtClean="0"/>
          </a:p>
          <a:p>
            <a:r>
              <a:rPr lang="en-US" dirty="0" smtClean="0"/>
              <a:t>Involves</a:t>
            </a:r>
            <a:r>
              <a:rPr lang="en-US" b="1" dirty="0" smtClean="0"/>
              <a:t> antibodies </a:t>
            </a:r>
            <a:r>
              <a:rPr lang="en-US" dirty="0" smtClean="0"/>
              <a:t>produced by </a:t>
            </a:r>
            <a:r>
              <a:rPr lang="en-US" b="1" dirty="0" smtClean="0"/>
              <a:t>B cells</a:t>
            </a:r>
          </a:p>
          <a:p>
            <a:pPr lvl="1"/>
            <a:r>
              <a:rPr lang="en-US" dirty="0" smtClean="0"/>
              <a:t>proteins that circulate in body fluids and help to fight infections</a:t>
            </a:r>
            <a:endParaRPr lang="en-US" b="1" dirty="0" smtClean="0"/>
          </a:p>
          <a:p>
            <a:pPr lvl="1"/>
            <a:endParaRPr lang="en-US" b="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Adaptive immunity</a:t>
            </a:r>
            <a:endParaRPr lang="en-US" dirty="0"/>
          </a:p>
        </p:txBody>
      </p:sp>
      <p:sp>
        <p:nvSpPr>
          <p:cNvPr id="3" name="Content Placeholder 2"/>
          <p:cNvSpPr>
            <a:spLocks noGrp="1"/>
          </p:cNvSpPr>
          <p:nvPr>
            <p:ph idx="1"/>
          </p:nvPr>
        </p:nvSpPr>
        <p:spPr/>
        <p:txBody>
          <a:bodyPr>
            <a:normAutofit/>
          </a:bodyPr>
          <a:lstStyle/>
          <a:p>
            <a:pPr>
              <a:buNone/>
            </a:pPr>
            <a:r>
              <a:rPr lang="en-US" b="1" dirty="0" err="1" smtClean="0"/>
              <a:t>Humoral</a:t>
            </a:r>
            <a:r>
              <a:rPr lang="en-US" b="1" dirty="0" smtClean="0"/>
              <a:t> immunity</a:t>
            </a:r>
            <a:endParaRPr lang="en-US" dirty="0" smtClean="0"/>
          </a:p>
          <a:p>
            <a:r>
              <a:rPr lang="en-US" dirty="0" smtClean="0"/>
              <a:t>B and T cells recognize same antigen</a:t>
            </a:r>
          </a:p>
          <a:p>
            <a:endParaRPr lang="en-US" dirty="0" smtClean="0"/>
          </a:p>
          <a:p>
            <a:r>
              <a:rPr lang="en-US" dirty="0" smtClean="0"/>
              <a:t>B cell is activated to divide</a:t>
            </a:r>
          </a:p>
          <a:p>
            <a:pPr lvl="1"/>
            <a:r>
              <a:rPr lang="en-US" b="1" dirty="0" smtClean="0"/>
              <a:t>plasma cells</a:t>
            </a:r>
            <a:r>
              <a:rPr lang="en-US" dirty="0" smtClean="0"/>
              <a:t> secrete many copies of antibody specific to that antigen</a:t>
            </a:r>
          </a:p>
          <a:p>
            <a:pPr lvl="1"/>
            <a:r>
              <a:rPr lang="en-US" b="1" dirty="0" smtClean="0"/>
              <a:t>memory cells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6107668"/>
            <a:ext cx="1828800" cy="369332"/>
          </a:xfrm>
          <a:prstGeom prst="rect">
            <a:avLst/>
          </a:prstGeom>
          <a:noFill/>
        </p:spPr>
        <p:txBody>
          <a:bodyPr wrap="square" rtlCol="0">
            <a:spAutoFit/>
          </a:bodyPr>
          <a:lstStyle/>
          <a:p>
            <a:endParaRPr lang="en-US" dirty="0"/>
          </a:p>
        </p:txBody>
      </p:sp>
      <p:sp>
        <p:nvSpPr>
          <p:cNvPr id="7" name="Title 6"/>
          <p:cNvSpPr>
            <a:spLocks noGrp="1"/>
          </p:cNvSpPr>
          <p:nvPr>
            <p:ph type="title"/>
          </p:nvPr>
        </p:nvSpPr>
        <p:spPr/>
        <p:txBody>
          <a:bodyPr/>
          <a:lstStyle/>
          <a:p>
            <a:r>
              <a:rPr lang="en-US" b="1" dirty="0" smtClean="0"/>
              <a:t>Adaptive immunity</a:t>
            </a:r>
            <a:endParaRPr lang="en-US" dirty="0"/>
          </a:p>
        </p:txBody>
      </p:sp>
      <p:pic>
        <p:nvPicPr>
          <p:cNvPr id="5" name="Picture 3" descr="infographic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391650"/>
            <a:ext cx="5715000" cy="5466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Adaptive immunity</a:t>
            </a:r>
            <a:endParaRPr lang="en-US" b="1" dirty="0"/>
          </a:p>
        </p:txBody>
      </p:sp>
      <p:sp>
        <p:nvSpPr>
          <p:cNvPr id="3" name="Content Placeholder 2"/>
          <p:cNvSpPr>
            <a:spLocks noGrp="1"/>
          </p:cNvSpPr>
          <p:nvPr>
            <p:ph idx="1"/>
          </p:nvPr>
        </p:nvSpPr>
        <p:spPr>
          <a:xfrm>
            <a:off x="457200" y="1676400"/>
            <a:ext cx="6858000" cy="4343399"/>
          </a:xfrm>
        </p:spPr>
        <p:txBody>
          <a:bodyPr>
            <a:normAutofit lnSpcReduction="10000"/>
          </a:bodyPr>
          <a:lstStyle/>
          <a:p>
            <a:pPr>
              <a:buNone/>
            </a:pPr>
            <a:r>
              <a:rPr lang="en-US" b="1" dirty="0" smtClean="0"/>
              <a:t>Cell-mediated immunity</a:t>
            </a:r>
          </a:p>
          <a:p>
            <a:pPr>
              <a:buNone/>
            </a:pPr>
            <a:endParaRPr lang="en-US" b="1" dirty="0" smtClean="0"/>
          </a:p>
          <a:p>
            <a:r>
              <a:rPr lang="en-US" dirty="0" smtClean="0"/>
              <a:t>Targets infected or altered body cells</a:t>
            </a:r>
          </a:p>
          <a:p>
            <a:endParaRPr lang="en-US" dirty="0" smtClean="0"/>
          </a:p>
          <a:p>
            <a:r>
              <a:rPr lang="en-US" b="1" dirty="0" err="1" smtClean="0"/>
              <a:t>Cytotoxic</a:t>
            </a:r>
            <a:r>
              <a:rPr lang="en-US" b="1" dirty="0" smtClean="0"/>
              <a:t> T cell</a:t>
            </a:r>
          </a:p>
          <a:p>
            <a:pPr lvl="1"/>
            <a:r>
              <a:rPr lang="en-US" dirty="0" smtClean="0"/>
              <a:t>activated by foreign antigen on phagocyte surface</a:t>
            </a:r>
          </a:p>
          <a:p>
            <a:pPr lvl="1"/>
            <a:r>
              <a:rPr lang="en-US" dirty="0" smtClean="0"/>
              <a:t>also target foreign cells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Adaptive immunity</a:t>
            </a:r>
            <a:endParaRPr lang="en-US" b="1" dirty="0"/>
          </a:p>
        </p:txBody>
      </p:sp>
      <p:pic>
        <p:nvPicPr>
          <p:cNvPr id="5" name="Picture 3" descr="infographic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45910"/>
            <a:ext cx="5807075" cy="5185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immune responses</a:t>
            </a:r>
            <a:endParaRPr lang="en-US" b="1" dirty="0"/>
          </a:p>
        </p:txBody>
      </p:sp>
      <p:sp>
        <p:nvSpPr>
          <p:cNvPr id="3" name="Content Placeholder 2"/>
          <p:cNvSpPr>
            <a:spLocks noGrp="1"/>
          </p:cNvSpPr>
          <p:nvPr>
            <p:ph idx="1"/>
          </p:nvPr>
        </p:nvSpPr>
        <p:spPr/>
        <p:txBody>
          <a:bodyPr/>
          <a:lstStyle/>
          <a:p>
            <a:pPr>
              <a:buNone/>
            </a:pPr>
            <a:r>
              <a:rPr lang="en-US" b="1" dirty="0" smtClean="0"/>
              <a:t>Allergies</a:t>
            </a:r>
          </a:p>
          <a:p>
            <a:r>
              <a:rPr lang="en-US" dirty="0" smtClean="0"/>
              <a:t>Immune system attacks harmless antigens from outside the body</a:t>
            </a:r>
          </a:p>
          <a:p>
            <a:pPr lvl="1"/>
            <a:r>
              <a:rPr lang="en-US" dirty="0" smtClean="0"/>
              <a:t>dust or certain types of food</a:t>
            </a:r>
          </a:p>
          <a:p>
            <a:pPr>
              <a:buNone/>
            </a:pPr>
            <a:endParaRPr lang="en-US" dirty="0" smtClean="0"/>
          </a:p>
          <a:p>
            <a:pPr>
              <a:buNone/>
            </a:pPr>
            <a:r>
              <a:rPr lang="en-US" b="1" dirty="0" smtClean="0"/>
              <a:t>Autoimmune disease</a:t>
            </a:r>
          </a:p>
          <a:p>
            <a:r>
              <a:rPr lang="en-US" dirty="0" smtClean="0"/>
              <a:t>Immune system attacks the body’s own healthy cells</a:t>
            </a:r>
            <a:endParaRPr lang="en-US"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adaptive immunity</a:t>
            </a:r>
            <a:endParaRPr lang="en-US" b="1" dirty="0"/>
          </a:p>
        </p:txBody>
      </p:sp>
      <p:sp>
        <p:nvSpPr>
          <p:cNvPr id="3" name="Content Placeholder 2"/>
          <p:cNvSpPr>
            <a:spLocks noGrp="1"/>
          </p:cNvSpPr>
          <p:nvPr>
            <p:ph idx="1"/>
          </p:nvPr>
        </p:nvSpPr>
        <p:spPr>
          <a:xfrm>
            <a:off x="838200" y="1600200"/>
            <a:ext cx="7315200" cy="5029200"/>
          </a:xfrm>
        </p:spPr>
        <p:txBody>
          <a:bodyPr>
            <a:normAutofit fontScale="92500"/>
          </a:bodyPr>
          <a:lstStyle/>
          <a:p>
            <a:pPr>
              <a:buNone/>
            </a:pPr>
            <a:r>
              <a:rPr lang="en-US" b="1" dirty="0" smtClean="0"/>
              <a:t>Primary response</a:t>
            </a:r>
          </a:p>
          <a:p>
            <a:r>
              <a:rPr lang="en-US" dirty="0" smtClean="0"/>
              <a:t>Initial exposure to pathogen</a:t>
            </a:r>
          </a:p>
          <a:p>
            <a:r>
              <a:rPr lang="en-US" dirty="0" smtClean="0"/>
              <a:t>T and B cells are activated</a:t>
            </a:r>
          </a:p>
          <a:p>
            <a:r>
              <a:rPr lang="en-US" dirty="0" smtClean="0"/>
              <a:t>Antibody levels increase</a:t>
            </a:r>
          </a:p>
          <a:p>
            <a:r>
              <a:rPr lang="en-US" dirty="0" smtClean="0"/>
              <a:t>Memory cells produced</a:t>
            </a:r>
          </a:p>
          <a:p>
            <a:r>
              <a:rPr lang="en-US" dirty="0" smtClean="0"/>
              <a:t>7-10 days to develop</a:t>
            </a:r>
          </a:p>
          <a:p>
            <a:endParaRPr lang="en-US" dirty="0" smtClean="0"/>
          </a:p>
          <a:p>
            <a:pPr>
              <a:buNone/>
            </a:pPr>
            <a:r>
              <a:rPr lang="en-US" b="1" dirty="0" smtClean="0"/>
              <a:t>Secondary response</a:t>
            </a:r>
          </a:p>
          <a:p>
            <a:r>
              <a:rPr lang="en-US" dirty="0" smtClean="0"/>
              <a:t>Confers immunity to a particular pathogen</a:t>
            </a:r>
          </a:p>
          <a:p>
            <a:endParaRPr lang="en-US" dirty="0" smtClean="0"/>
          </a:p>
          <a:p>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adaptive immunity</a:t>
            </a:r>
            <a:endParaRPr lang="en-US" b="1" dirty="0"/>
          </a:p>
        </p:txBody>
      </p:sp>
      <p:pic>
        <p:nvPicPr>
          <p:cNvPr id="6" name="Picture 3" descr="infographic 3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26350"/>
            <a:ext cx="7088215" cy="5394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adaptive immunity</a:t>
            </a:r>
            <a:endParaRPr lang="en-US" dirty="0"/>
          </a:p>
        </p:txBody>
      </p:sp>
      <p:sp>
        <p:nvSpPr>
          <p:cNvPr id="3" name="Content Placeholder 2"/>
          <p:cNvSpPr>
            <a:spLocks noGrp="1"/>
          </p:cNvSpPr>
          <p:nvPr>
            <p:ph idx="1"/>
          </p:nvPr>
        </p:nvSpPr>
        <p:spPr/>
        <p:txBody>
          <a:bodyPr>
            <a:normAutofit/>
          </a:bodyPr>
          <a:lstStyle/>
          <a:p>
            <a:pPr>
              <a:buNone/>
            </a:pPr>
            <a:r>
              <a:rPr lang="en-US" b="1" dirty="0" smtClean="0"/>
              <a:t>Vaccines</a:t>
            </a:r>
          </a:p>
          <a:p>
            <a:r>
              <a:rPr lang="en-US" dirty="0" smtClean="0"/>
              <a:t>Secondary response</a:t>
            </a:r>
          </a:p>
          <a:p>
            <a:r>
              <a:rPr lang="en-US" dirty="0" smtClean="0"/>
              <a:t>Source is pathogen</a:t>
            </a:r>
          </a:p>
          <a:p>
            <a:r>
              <a:rPr lang="en-US" dirty="0" smtClean="0"/>
              <a:t>Create a primary response</a:t>
            </a:r>
          </a:p>
          <a:p>
            <a:r>
              <a:rPr lang="en-US" dirty="0" smtClean="0"/>
              <a:t>Create memory cells</a:t>
            </a:r>
          </a:p>
          <a:p>
            <a:pPr>
              <a:buNone/>
            </a:pP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 Questions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1. </a:t>
            </a:r>
            <a:r>
              <a:rPr lang="en-US" dirty="0"/>
              <a:t>What is the structure of a virus, and how do viruses cause disease?</a:t>
            </a:r>
          </a:p>
          <a:p>
            <a:pPr marL="0" indent="0">
              <a:buNone/>
            </a:pPr>
            <a:r>
              <a:rPr lang="en-US" b="1" dirty="0"/>
              <a:t>2. </a:t>
            </a:r>
            <a:r>
              <a:rPr lang="en-US" dirty="0"/>
              <a:t>What is innate immunity?</a:t>
            </a:r>
          </a:p>
          <a:p>
            <a:pPr marL="0" indent="0">
              <a:buNone/>
            </a:pPr>
            <a:r>
              <a:rPr lang="en-US" b="1" dirty="0"/>
              <a:t>3. </a:t>
            </a:r>
            <a:r>
              <a:rPr lang="en-US" dirty="0"/>
              <a:t>What is adaptive immunity, and how does vaccination rely on</a:t>
            </a:r>
          </a:p>
          <a:p>
            <a:pPr marL="0" indent="0">
              <a:buNone/>
            </a:pPr>
            <a:r>
              <a:rPr lang="en-US" dirty="0"/>
              <a:t>adaptive immunity?</a:t>
            </a:r>
          </a:p>
          <a:p>
            <a:pPr marL="0" indent="0">
              <a:buNone/>
            </a:pPr>
            <a:r>
              <a:rPr lang="en-US" b="1" dirty="0"/>
              <a:t>4. </a:t>
            </a:r>
            <a:r>
              <a:rPr lang="en-US" dirty="0"/>
              <a:t>What are specific features of influenza virus that allow it to cause</a:t>
            </a:r>
          </a:p>
          <a:p>
            <a:pPr marL="0" indent="0">
              <a:buNone/>
            </a:pPr>
            <a:r>
              <a:rPr lang="en-US" dirty="0"/>
              <a:t>worldwide outbreaks?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Evolution of new viruses</a:t>
            </a:r>
            <a:endParaRPr lang="en-US" b="1" dirty="0"/>
          </a:p>
        </p:txBody>
      </p:sp>
      <p:sp>
        <p:nvSpPr>
          <p:cNvPr id="3" name="Content Placeholder 2"/>
          <p:cNvSpPr>
            <a:spLocks noGrp="1"/>
          </p:cNvSpPr>
          <p:nvPr>
            <p:ph idx="1"/>
          </p:nvPr>
        </p:nvSpPr>
        <p:spPr>
          <a:xfrm>
            <a:off x="457200" y="1600200"/>
            <a:ext cx="4800600" cy="4724400"/>
          </a:xfrm>
        </p:spPr>
        <p:txBody>
          <a:bodyPr>
            <a:normAutofit/>
          </a:bodyPr>
          <a:lstStyle/>
          <a:p>
            <a:r>
              <a:rPr lang="en-US" dirty="0" smtClean="0"/>
              <a:t>Mutation</a:t>
            </a:r>
          </a:p>
          <a:p>
            <a:endParaRPr lang="en-US" dirty="0" smtClean="0"/>
          </a:p>
          <a:p>
            <a:pPr>
              <a:buNone/>
            </a:pPr>
            <a:r>
              <a:rPr lang="en-US" b="1" dirty="0" smtClean="0"/>
              <a:t>Antigenic drift</a:t>
            </a:r>
          </a:p>
          <a:p>
            <a:pPr lvl="1"/>
            <a:r>
              <a:rPr lang="en-US" dirty="0" smtClean="0"/>
              <a:t>gradual accumulation of mutations</a:t>
            </a:r>
          </a:p>
          <a:p>
            <a:pPr lvl="1"/>
            <a:r>
              <a:rPr lang="en-US" dirty="0" smtClean="0"/>
              <a:t>causes small changes in the antigens on the virus surface</a:t>
            </a:r>
          </a:p>
          <a:p>
            <a:endParaRPr lang="en-US" dirty="0" smtClean="0"/>
          </a:p>
          <a:p>
            <a:endParaRPr lang="en-US" dirty="0"/>
          </a:p>
        </p:txBody>
      </p:sp>
      <p:pic>
        <p:nvPicPr>
          <p:cNvPr id="6" name="Picture 4" descr="infographic 3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83" r="61253" b="11663"/>
          <a:stretch/>
        </p:blipFill>
        <p:spPr bwMode="auto">
          <a:xfrm>
            <a:off x="5029200" y="1524000"/>
            <a:ext cx="3100750" cy="4990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Evolution of new viruses</a:t>
            </a:r>
            <a:endParaRPr lang="en-US" b="1" dirty="0"/>
          </a:p>
        </p:txBody>
      </p:sp>
      <p:sp>
        <p:nvSpPr>
          <p:cNvPr id="3" name="Content Placeholder 2"/>
          <p:cNvSpPr>
            <a:spLocks noGrp="1"/>
          </p:cNvSpPr>
          <p:nvPr>
            <p:ph idx="1"/>
          </p:nvPr>
        </p:nvSpPr>
        <p:spPr>
          <a:xfrm>
            <a:off x="457200" y="1600200"/>
            <a:ext cx="3505200" cy="5022670"/>
          </a:xfrm>
        </p:spPr>
        <p:txBody>
          <a:bodyPr>
            <a:normAutofit/>
          </a:bodyPr>
          <a:lstStyle/>
          <a:p>
            <a:r>
              <a:rPr lang="en-US" dirty="0" smtClean="0"/>
              <a:t>Gene swapping</a:t>
            </a:r>
          </a:p>
          <a:p>
            <a:endParaRPr lang="en-US" dirty="0" smtClean="0"/>
          </a:p>
          <a:p>
            <a:pPr>
              <a:buNone/>
            </a:pPr>
            <a:r>
              <a:rPr lang="en-US" b="1" dirty="0" smtClean="0"/>
              <a:t>Antigenic shift</a:t>
            </a:r>
          </a:p>
          <a:p>
            <a:pPr lvl="1"/>
            <a:r>
              <a:rPr lang="en-US" dirty="0" smtClean="0"/>
              <a:t>viruses exchange genetic material</a:t>
            </a:r>
          </a:p>
          <a:p>
            <a:pPr lvl="1"/>
            <a:r>
              <a:rPr lang="en-US" dirty="0" smtClean="0"/>
              <a:t>changes in the antigens on the virus surface </a:t>
            </a:r>
          </a:p>
          <a:p>
            <a:endParaRPr lang="en-US" dirty="0" smtClean="0"/>
          </a:p>
          <a:p>
            <a:endParaRPr lang="en-US" dirty="0"/>
          </a:p>
        </p:txBody>
      </p:sp>
      <p:pic>
        <p:nvPicPr>
          <p:cNvPr id="6" name="Picture 4" descr="infographic 3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400" t="12882" r="2000" b="7082"/>
          <a:stretch/>
        </p:blipFill>
        <p:spPr bwMode="auto">
          <a:xfrm>
            <a:off x="4343400" y="1371600"/>
            <a:ext cx="4689566" cy="5251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Evolution of new viruses</a:t>
            </a:r>
            <a:endParaRPr lang="en-US" b="1" dirty="0"/>
          </a:p>
        </p:txBody>
      </p:sp>
      <p:pic>
        <p:nvPicPr>
          <p:cNvPr id="4" name="Picture 2" descr="table_31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5515671" cy="351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nnumbered_31_p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034" y="2895600"/>
            <a:ext cx="3370942" cy="393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defend themselves?</a:t>
            </a:r>
            <a:endParaRPr lang="en-US" b="1" dirty="0"/>
          </a:p>
        </p:txBody>
      </p:sp>
      <p:sp>
        <p:nvSpPr>
          <p:cNvPr id="3" name="Content Placeholder 2"/>
          <p:cNvSpPr>
            <a:spLocks noGrp="1"/>
          </p:cNvSpPr>
          <p:nvPr>
            <p:ph idx="1"/>
          </p:nvPr>
        </p:nvSpPr>
        <p:spPr>
          <a:xfrm>
            <a:off x="457200" y="1752600"/>
            <a:ext cx="8229600" cy="990600"/>
          </a:xfrm>
        </p:spPr>
        <p:txBody>
          <a:bodyPr>
            <a:normAutofit fontScale="92500" lnSpcReduction="20000"/>
          </a:bodyPr>
          <a:lstStyle/>
          <a:p>
            <a:pPr>
              <a:buNone/>
            </a:pPr>
            <a:r>
              <a:rPr lang="en-US" b="1" dirty="0" smtClean="0"/>
              <a:t>Sea sponges</a:t>
            </a:r>
          </a:p>
          <a:p>
            <a:r>
              <a:rPr lang="en-US" dirty="0" smtClean="0"/>
              <a:t>Physical and chemical defenses</a:t>
            </a:r>
            <a:endParaRPr lang="en-US" dirty="0"/>
          </a:p>
        </p:txBody>
      </p:sp>
      <p:sp>
        <p:nvSpPr>
          <p:cNvPr id="4" name="TextBox 3"/>
          <p:cNvSpPr txBox="1"/>
          <p:nvPr/>
        </p:nvSpPr>
        <p:spPr>
          <a:xfrm>
            <a:off x="4038600" y="6107668"/>
            <a:ext cx="1447800" cy="369332"/>
          </a:xfrm>
          <a:prstGeom prst="rect">
            <a:avLst/>
          </a:prstGeom>
          <a:noFill/>
        </p:spPr>
        <p:txBody>
          <a:bodyPr wrap="square" rtlCol="0">
            <a:spAutoFit/>
          </a:bodyPr>
          <a:lstStyle/>
          <a:p>
            <a:endParaRPr lang="en-US" dirty="0"/>
          </a:p>
        </p:txBody>
      </p:sp>
      <p:pic>
        <p:nvPicPr>
          <p:cNvPr id="7" name="Picture 2" descr="unnumbered_31_p7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93579"/>
            <a:ext cx="8531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defend themselves?</a:t>
            </a:r>
            <a:endParaRPr lang="en-US" b="1" dirty="0"/>
          </a:p>
        </p:txBody>
      </p:sp>
      <p:sp>
        <p:nvSpPr>
          <p:cNvPr id="3" name="Content Placeholder 2"/>
          <p:cNvSpPr>
            <a:spLocks noGrp="1"/>
          </p:cNvSpPr>
          <p:nvPr>
            <p:ph idx="1"/>
          </p:nvPr>
        </p:nvSpPr>
        <p:spPr>
          <a:xfrm>
            <a:off x="457200" y="1600201"/>
            <a:ext cx="8229600" cy="1371600"/>
          </a:xfrm>
        </p:spPr>
        <p:txBody>
          <a:bodyPr/>
          <a:lstStyle/>
          <a:p>
            <a:pPr>
              <a:buNone/>
            </a:pPr>
            <a:r>
              <a:rPr lang="en-US" b="1" dirty="0" smtClean="0"/>
              <a:t>Bacteria</a:t>
            </a:r>
          </a:p>
          <a:p>
            <a:r>
              <a:rPr lang="en-US" dirty="0" smtClean="0"/>
              <a:t>Use enzymes</a:t>
            </a:r>
            <a:endParaRPr lang="en-US" dirty="0"/>
          </a:p>
        </p:txBody>
      </p:sp>
      <p:sp>
        <p:nvSpPr>
          <p:cNvPr id="4" name="TextBox 3"/>
          <p:cNvSpPr txBox="1"/>
          <p:nvPr/>
        </p:nvSpPr>
        <p:spPr>
          <a:xfrm>
            <a:off x="4038600" y="6107668"/>
            <a:ext cx="1447800" cy="369332"/>
          </a:xfrm>
          <a:prstGeom prst="rect">
            <a:avLst/>
          </a:prstGeom>
          <a:noFill/>
        </p:spPr>
        <p:txBody>
          <a:bodyPr wrap="square" rtlCol="0">
            <a:spAutoFit/>
          </a:bodyPr>
          <a:lstStyle/>
          <a:p>
            <a:endParaRPr lang="en-US" dirty="0"/>
          </a:p>
        </p:txBody>
      </p:sp>
      <p:pic>
        <p:nvPicPr>
          <p:cNvPr id="6" name="Picture 2" descr="unnumbered_31_p7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649" y="2601218"/>
            <a:ext cx="5864225" cy="422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defend themselves?</a:t>
            </a:r>
            <a:endParaRPr lang="en-US" b="1" dirty="0"/>
          </a:p>
        </p:txBody>
      </p:sp>
      <p:sp>
        <p:nvSpPr>
          <p:cNvPr id="3" name="Content Placeholder 2"/>
          <p:cNvSpPr>
            <a:spLocks noGrp="1"/>
          </p:cNvSpPr>
          <p:nvPr>
            <p:ph idx="1"/>
          </p:nvPr>
        </p:nvSpPr>
        <p:spPr>
          <a:xfrm>
            <a:off x="457200" y="1752600"/>
            <a:ext cx="8001000" cy="1524000"/>
          </a:xfrm>
        </p:spPr>
        <p:txBody>
          <a:bodyPr>
            <a:normAutofit/>
          </a:bodyPr>
          <a:lstStyle/>
          <a:p>
            <a:pPr>
              <a:buNone/>
            </a:pPr>
            <a:r>
              <a:rPr lang="en-US" b="1" dirty="0" smtClean="0"/>
              <a:t>Sea stars</a:t>
            </a:r>
          </a:p>
          <a:p>
            <a:r>
              <a:rPr lang="en-US" dirty="0" smtClean="0"/>
              <a:t>Innate cellular defenses</a:t>
            </a:r>
          </a:p>
        </p:txBody>
      </p:sp>
      <p:pic>
        <p:nvPicPr>
          <p:cNvPr id="5" name="Picture 2" descr="unnumbered_31_p71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16640"/>
            <a:ext cx="8150225" cy="383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defend themselves?</a:t>
            </a:r>
            <a:endParaRPr lang="en-US" b="1" dirty="0"/>
          </a:p>
        </p:txBody>
      </p:sp>
      <p:sp>
        <p:nvSpPr>
          <p:cNvPr id="3" name="Content Placeholder 2"/>
          <p:cNvSpPr>
            <a:spLocks noGrp="1"/>
          </p:cNvSpPr>
          <p:nvPr>
            <p:ph idx="1"/>
          </p:nvPr>
        </p:nvSpPr>
        <p:spPr>
          <a:xfrm>
            <a:off x="228600" y="1524000"/>
            <a:ext cx="8077200" cy="1295400"/>
          </a:xfrm>
        </p:spPr>
        <p:txBody>
          <a:bodyPr>
            <a:normAutofit fontScale="92500" lnSpcReduction="20000"/>
          </a:bodyPr>
          <a:lstStyle/>
          <a:p>
            <a:pPr>
              <a:buNone/>
            </a:pPr>
            <a:r>
              <a:rPr lang="en-US" b="1" dirty="0" smtClean="0"/>
              <a:t>Fruit flies </a:t>
            </a:r>
          </a:p>
          <a:p>
            <a:r>
              <a:rPr lang="en-US" dirty="0" smtClean="0"/>
              <a:t>Multiple physical, chemical, and cellular defenses</a:t>
            </a:r>
            <a:endParaRPr lang="en-US" dirty="0"/>
          </a:p>
        </p:txBody>
      </p:sp>
      <p:pic>
        <p:nvPicPr>
          <p:cNvPr id="5" name="Picture 2" descr="unnumbered_31_p711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498526"/>
            <a:ext cx="4886325" cy="435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228600" y="1676400"/>
            <a:ext cx="8763000" cy="4953000"/>
          </a:xfrm>
        </p:spPr>
        <p:txBody>
          <a:bodyPr>
            <a:normAutofit fontScale="85000" lnSpcReduction="20000"/>
          </a:bodyPr>
          <a:lstStyle/>
          <a:p>
            <a:r>
              <a:rPr lang="en-US" dirty="0" smtClean="0"/>
              <a:t>The immune system defends the body against infection by pathogens. It has two main components: innate immunity and adaptive immunity.</a:t>
            </a:r>
          </a:p>
          <a:p>
            <a:r>
              <a:rPr lang="en-US" dirty="0" smtClean="0"/>
              <a:t>The innate immune system includes defenses with which we are born, and which are always active.</a:t>
            </a:r>
          </a:p>
          <a:p>
            <a:r>
              <a:rPr lang="en-US" dirty="0" smtClean="0"/>
              <a:t>Adaptive immunity is conferred by specialized lymphocytes called B and T cells and is is highly specific for particular pathogens.</a:t>
            </a:r>
          </a:p>
          <a:p>
            <a:r>
              <a:rPr lang="en-US" dirty="0" smtClean="0"/>
              <a:t>Pathogens are infectious agents that cause an immune response; they include certain bacteria, viruses, fungi, and parasites.</a:t>
            </a:r>
          </a:p>
          <a:p>
            <a:r>
              <a:rPr lang="en-US" dirty="0" smtClean="0"/>
              <a:t>Viruses are </a:t>
            </a:r>
            <a:r>
              <a:rPr lang="en-US" dirty="0" err="1" smtClean="0"/>
              <a:t>acellular</a:t>
            </a:r>
            <a:r>
              <a:rPr lang="en-US" dirty="0" smtClean="0"/>
              <a:t>; they consist of a genome of nucleic acid (DNA or RNA) contained within a protein shell.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Flu pandemic of 1918</a:t>
            </a:r>
            <a:endParaRPr lang="en-US" b="1" dirty="0"/>
          </a:p>
        </p:txBody>
      </p:sp>
      <p:sp>
        <p:nvSpPr>
          <p:cNvPr id="3" name="Content Placeholder 2"/>
          <p:cNvSpPr>
            <a:spLocks noGrp="1"/>
          </p:cNvSpPr>
          <p:nvPr>
            <p:ph idx="1"/>
          </p:nvPr>
        </p:nvSpPr>
        <p:spPr>
          <a:xfrm>
            <a:off x="381000" y="1219200"/>
            <a:ext cx="8229600" cy="2514600"/>
          </a:xfrm>
        </p:spPr>
        <p:txBody>
          <a:bodyPr/>
          <a:lstStyle/>
          <a:p>
            <a:r>
              <a:rPr lang="en-US" dirty="0" smtClean="0"/>
              <a:t>Influenza</a:t>
            </a:r>
          </a:p>
          <a:p>
            <a:r>
              <a:rPr lang="en-US" dirty="0" smtClean="0"/>
              <a:t>“Flu” spread throughout the world</a:t>
            </a:r>
          </a:p>
          <a:p>
            <a:r>
              <a:rPr lang="en-US" dirty="0" smtClean="0"/>
              <a:t>Troops of World War I transmitted the virus</a:t>
            </a:r>
          </a:p>
          <a:p>
            <a:r>
              <a:rPr lang="en-US" dirty="0" smtClean="0"/>
              <a:t>50 million–100 million people died</a:t>
            </a:r>
            <a:endParaRPr lang="en-US" dirty="0"/>
          </a:p>
        </p:txBody>
      </p:sp>
      <p:pic>
        <p:nvPicPr>
          <p:cNvPr id="6" name="Picture 2" descr="unnumbered_31_p6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770752"/>
            <a:ext cx="3983038" cy="308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Viruses</a:t>
            </a:r>
            <a:endParaRPr lang="en-US" b="1" dirty="0"/>
          </a:p>
        </p:txBody>
      </p:sp>
      <p:sp>
        <p:nvSpPr>
          <p:cNvPr id="3" name="Content Placeholder 2"/>
          <p:cNvSpPr>
            <a:spLocks noGrp="1"/>
          </p:cNvSpPr>
          <p:nvPr>
            <p:ph idx="1"/>
          </p:nvPr>
        </p:nvSpPr>
        <p:spPr/>
        <p:txBody>
          <a:bodyPr/>
          <a:lstStyle/>
          <a:p>
            <a:pPr>
              <a:buNone/>
            </a:pPr>
            <a:r>
              <a:rPr lang="en-US" b="1" dirty="0" smtClean="0"/>
              <a:t>Virus</a:t>
            </a:r>
          </a:p>
          <a:p>
            <a:r>
              <a:rPr lang="en-US" dirty="0" err="1" smtClean="0"/>
              <a:t>Acellular</a:t>
            </a:r>
            <a:r>
              <a:rPr lang="en-US" dirty="0" smtClean="0"/>
              <a:t> infectious particle consisting of nucleic acid surrounded by a protein shell</a:t>
            </a:r>
          </a:p>
          <a:p>
            <a:endParaRPr lang="en-US" dirty="0" smtClean="0"/>
          </a:p>
          <a:p>
            <a:r>
              <a:rPr lang="en-US" dirty="0" smtClean="0"/>
              <a:t>Considered nonliving: not made of cells</a:t>
            </a:r>
          </a:p>
          <a:p>
            <a:endParaRPr lang="en-US" dirty="0" smtClean="0"/>
          </a:p>
          <a:p>
            <a:r>
              <a:rPr lang="en-US" dirty="0" smtClean="0"/>
              <a:t>Can store their genetic information in the form of either DNA or RNA</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Viruses</a:t>
            </a:r>
            <a:endParaRPr lang="en-US" b="1" dirty="0"/>
          </a:p>
        </p:txBody>
      </p:sp>
      <p:sp>
        <p:nvSpPr>
          <p:cNvPr id="3" name="Content Placeholder 2"/>
          <p:cNvSpPr>
            <a:spLocks noGrp="1"/>
          </p:cNvSpPr>
          <p:nvPr>
            <p:ph idx="1"/>
          </p:nvPr>
        </p:nvSpPr>
        <p:spPr>
          <a:xfrm>
            <a:off x="457200" y="1600201"/>
            <a:ext cx="8229600" cy="76200"/>
          </a:xfrm>
        </p:spPr>
        <p:txBody>
          <a:bodyPr>
            <a:normAutofit fontScale="25000" lnSpcReduction="20000"/>
          </a:bodyPr>
          <a:lstStyle/>
          <a:p>
            <a:pPr>
              <a:buNone/>
            </a:pPr>
            <a:r>
              <a:rPr lang="en-US" dirty="0" smtClean="0"/>
              <a:t>.</a:t>
            </a:r>
            <a:endParaRPr lang="en-US" dirty="0"/>
          </a:p>
        </p:txBody>
      </p:sp>
      <p:sp>
        <p:nvSpPr>
          <p:cNvPr id="5" name="TextBox 4"/>
          <p:cNvSpPr txBox="1"/>
          <p:nvPr/>
        </p:nvSpPr>
        <p:spPr>
          <a:xfrm>
            <a:off x="762000" y="1600200"/>
            <a:ext cx="7162800" cy="461665"/>
          </a:xfrm>
          <a:prstGeom prst="rect">
            <a:avLst/>
          </a:prstGeom>
          <a:noFill/>
        </p:spPr>
        <p:txBody>
          <a:bodyPr wrap="square" rtlCol="0">
            <a:spAutoFit/>
          </a:bodyPr>
          <a:lstStyle/>
          <a:p>
            <a:pPr>
              <a:buFont typeface="Arial"/>
              <a:buChar char="•"/>
            </a:pPr>
            <a:r>
              <a:rPr lang="en-US" sz="2400" dirty="0" smtClean="0"/>
              <a:t>  Must infect a host cell to reproduce</a:t>
            </a:r>
            <a:endParaRPr lang="en-US" sz="2400" dirty="0"/>
          </a:p>
        </p:txBody>
      </p:sp>
      <p:pic>
        <p:nvPicPr>
          <p:cNvPr id="6" name="Picture 3" descr="infographic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487" y="2209800"/>
            <a:ext cx="5574916"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immune system</a:t>
            </a:r>
            <a:endParaRPr lang="en-US" b="1" dirty="0"/>
          </a:p>
        </p:txBody>
      </p:sp>
      <p:sp>
        <p:nvSpPr>
          <p:cNvPr id="3" name="Content Placeholder 2"/>
          <p:cNvSpPr>
            <a:spLocks noGrp="1"/>
          </p:cNvSpPr>
          <p:nvPr>
            <p:ph idx="1"/>
          </p:nvPr>
        </p:nvSpPr>
        <p:spPr/>
        <p:txBody>
          <a:bodyPr/>
          <a:lstStyle/>
          <a:p>
            <a:r>
              <a:rPr lang="en-US" dirty="0" smtClean="0"/>
              <a:t>A system of cells and tissues that acts to defend the body against </a:t>
            </a:r>
            <a:r>
              <a:rPr lang="en-US" b="1" dirty="0" smtClean="0"/>
              <a:t>pathogens</a:t>
            </a:r>
          </a:p>
          <a:p>
            <a:pPr lvl="1"/>
            <a:r>
              <a:rPr lang="en-US" dirty="0" smtClean="0"/>
              <a:t>foreign particles such as viruses, bacteria, and parasites that cause an immune response</a:t>
            </a:r>
          </a:p>
          <a:p>
            <a:endParaRPr lang="en-US" b="1" dirty="0" smtClean="0"/>
          </a:p>
          <a:p>
            <a:pPr marL="342900" lvl="1" indent="-342900">
              <a:buFont typeface="Arial" pitchFamily="34" charset="0"/>
              <a:buChar char="•"/>
            </a:pPr>
            <a:r>
              <a:rPr lang="en-US" dirty="0" smtClean="0"/>
              <a:t>Reacts against foreign or “</a:t>
            </a:r>
            <a:r>
              <a:rPr lang="en-US" dirty="0" err="1" smtClean="0"/>
              <a:t>nonself</a:t>
            </a:r>
            <a:r>
              <a:rPr lang="en-US" dirty="0" smtClean="0"/>
              <a:t>”</a:t>
            </a:r>
            <a:endParaRPr lang="en-US" b="1" dirty="0" smtClean="0"/>
          </a:p>
          <a:p>
            <a:endParaRPr lang="en-US" b="1" dirty="0" smtClean="0"/>
          </a:p>
          <a:p>
            <a:pPr lvl="1"/>
            <a:endParaRPr lang="en-US" dirty="0" smtClean="0"/>
          </a:p>
          <a:p>
            <a:pPr lvl="1"/>
            <a:endParaRPr lang="en-US"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immune system</a:t>
            </a:r>
            <a:endParaRPr lang="en-US" b="1" dirty="0"/>
          </a:p>
        </p:txBody>
      </p:sp>
      <p:sp>
        <p:nvSpPr>
          <p:cNvPr id="4" name="TextBox 3"/>
          <p:cNvSpPr txBox="1"/>
          <p:nvPr/>
        </p:nvSpPr>
        <p:spPr>
          <a:xfrm>
            <a:off x="3505200" y="5943600"/>
            <a:ext cx="1828800" cy="369332"/>
          </a:xfrm>
          <a:prstGeom prst="rect">
            <a:avLst/>
          </a:prstGeom>
          <a:noFill/>
        </p:spPr>
        <p:txBody>
          <a:bodyPr wrap="square" rtlCol="0">
            <a:spAutoFit/>
          </a:bodyPr>
          <a:lstStyle/>
          <a:p>
            <a:endParaRPr lang="en-US" dirty="0"/>
          </a:p>
        </p:txBody>
      </p:sp>
      <p:pic>
        <p:nvPicPr>
          <p:cNvPr id="8" name="Picture 2" descr="infographic_31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540518"/>
            <a:ext cx="5186137" cy="530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immune system</a:t>
            </a:r>
            <a:endParaRPr lang="en-US" b="1" dirty="0"/>
          </a:p>
        </p:txBody>
      </p:sp>
      <p:sp>
        <p:nvSpPr>
          <p:cNvPr id="3" name="Content Placeholder 2"/>
          <p:cNvSpPr>
            <a:spLocks noGrp="1"/>
          </p:cNvSpPr>
          <p:nvPr>
            <p:ph idx="1"/>
          </p:nvPr>
        </p:nvSpPr>
        <p:spPr/>
        <p:txBody>
          <a:bodyPr/>
          <a:lstStyle/>
          <a:p>
            <a:pPr>
              <a:buNone/>
            </a:pPr>
            <a:r>
              <a:rPr lang="en-US" dirty="0" smtClean="0"/>
              <a:t>Two primary lines of defense provide </a:t>
            </a:r>
            <a:r>
              <a:rPr lang="en-US" b="1" dirty="0" smtClean="0"/>
              <a:t>immunity</a:t>
            </a:r>
          </a:p>
          <a:p>
            <a:pPr lvl="1"/>
            <a:r>
              <a:rPr lang="en-US" dirty="0" smtClean="0"/>
              <a:t>the resistance to a given pathogen conferred by the activity of the immune system </a:t>
            </a:r>
          </a:p>
          <a:p>
            <a:endParaRPr lang="en-US" b="1" dirty="0" smtClean="0"/>
          </a:p>
          <a:p>
            <a:pPr marL="514350" indent="-514350"/>
            <a:r>
              <a:rPr lang="en-US" b="1" dirty="0" smtClean="0"/>
              <a:t>Innate immunity</a:t>
            </a:r>
          </a:p>
          <a:p>
            <a:pPr marL="514350" indent="-514350"/>
            <a:r>
              <a:rPr lang="en-US" b="1" dirty="0" smtClean="0"/>
              <a:t>Adaptive immunity</a:t>
            </a:r>
          </a:p>
          <a:p>
            <a:pPr marL="514350" indent="-514350">
              <a:buNone/>
            </a:pP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3763</TotalTime>
  <Words>1473</Words>
  <Application>Microsoft Office PowerPoint</Application>
  <PresentationFormat>On-screen Show (4:3)</PresentationFormat>
  <Paragraphs>235</Paragraphs>
  <Slides>37</Slides>
  <Notes>20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Chapter 31</vt:lpstr>
      <vt:lpstr>Driving Questions</vt:lpstr>
      <vt:lpstr>Flu pandemic of 1918</vt:lpstr>
      <vt:lpstr>Viruses</vt:lpstr>
      <vt:lpstr>Viruses</vt:lpstr>
      <vt:lpstr>The immune system</vt:lpstr>
      <vt:lpstr>The immune system</vt:lpstr>
      <vt:lpstr>The immune system</vt:lpstr>
      <vt:lpstr>The immune system</vt:lpstr>
      <vt:lpstr>The immune system</vt:lpstr>
      <vt:lpstr>The immune system</vt:lpstr>
      <vt:lpstr>Innate immunity</vt:lpstr>
      <vt:lpstr>Innate immunity</vt:lpstr>
      <vt:lpstr>Innate immunity</vt:lpstr>
      <vt:lpstr>Innate immunity</vt:lpstr>
      <vt:lpstr>Why was 1918 flu so deadly?</vt:lpstr>
      <vt:lpstr>Why was 1918 flu so deadly?</vt:lpstr>
      <vt:lpstr>Adaptive immunity</vt:lpstr>
      <vt:lpstr>Adaptive immunity</vt:lpstr>
      <vt:lpstr>Adaptive immunity</vt:lpstr>
      <vt:lpstr>Adaptive immunity</vt:lpstr>
      <vt:lpstr>Adaptive immunity</vt:lpstr>
      <vt:lpstr>Adaptive immunity</vt:lpstr>
      <vt:lpstr>Adaptive immunity</vt:lpstr>
      <vt:lpstr>Other immune responses</vt:lpstr>
      <vt:lpstr>Building adaptive immunity</vt:lpstr>
      <vt:lpstr>Building adaptive immunity</vt:lpstr>
      <vt:lpstr>Building adaptive immunity</vt:lpstr>
      <vt:lpstr>Evolution of new viruses</vt:lpstr>
      <vt:lpstr>Evolution of new viruses</vt:lpstr>
      <vt:lpstr>Evolution of new viruses</vt:lpstr>
      <vt:lpstr>How do other organisms defend themselves?</vt:lpstr>
      <vt:lpstr>How do other organisms defend themselves?</vt:lpstr>
      <vt:lpstr>How do other organisms defend themselves?</vt:lpstr>
      <vt:lpstr>How do other organisms defend themselves?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dc:title>
  <dc:creator>Owner</dc:creator>
  <cp:lastModifiedBy>hbadmin</cp:lastModifiedBy>
  <cp:revision>31</cp:revision>
  <dcterms:created xsi:type="dcterms:W3CDTF">2014-03-23T23:53:05Z</dcterms:created>
  <dcterms:modified xsi:type="dcterms:W3CDTF">2014-04-26T19:15:21Z</dcterms:modified>
</cp:coreProperties>
</file>