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9" r:id="rId2"/>
    <p:sldId id="256" r:id="rId3"/>
    <p:sldId id="257" r:id="rId4"/>
    <p:sldId id="318" r:id="rId5"/>
    <p:sldId id="258" r:id="rId6"/>
    <p:sldId id="259" r:id="rId7"/>
    <p:sldId id="262" r:id="rId8"/>
    <p:sldId id="263" r:id="rId9"/>
    <p:sldId id="264" r:id="rId10"/>
    <p:sldId id="265" r:id="rId11"/>
    <p:sldId id="266" r:id="rId12"/>
    <p:sldId id="268" r:id="rId13"/>
    <p:sldId id="270" r:id="rId14"/>
    <p:sldId id="271" r:id="rId15"/>
    <p:sldId id="273" r:id="rId16"/>
    <p:sldId id="276" r:id="rId17"/>
    <p:sldId id="277" r:id="rId18"/>
    <p:sldId id="281" r:id="rId19"/>
    <p:sldId id="283" r:id="rId20"/>
    <p:sldId id="282" r:id="rId21"/>
    <p:sldId id="286" r:id="rId22"/>
    <p:sldId id="288" r:id="rId23"/>
    <p:sldId id="290" r:id="rId24"/>
    <p:sldId id="294" r:id="rId25"/>
    <p:sldId id="296" r:id="rId26"/>
    <p:sldId id="298" r:id="rId27"/>
    <p:sldId id="302" r:id="rId28"/>
    <p:sldId id="305" r:id="rId29"/>
    <p:sldId id="306" r:id="rId30"/>
    <p:sldId id="307" r:id="rId31"/>
    <p:sldId id="308" r:id="rId32"/>
    <p:sldId id="309"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8737" autoAdjust="0"/>
  </p:normalViewPr>
  <p:slideViewPr>
    <p:cSldViewPr snapToGrid="0">
      <p:cViewPr varScale="1">
        <p:scale>
          <a:sx n="86" d="100"/>
          <a:sy n="86" d="100"/>
        </p:scale>
        <p:origin x="-109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C34DC-94B1-4828-9DBC-DD4D13F397A1}" type="datetimeFigureOut">
              <a:rPr lang="en-US" smtClean="0"/>
              <a:pPr/>
              <a:t>4/26/2014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2CAB7-8FD2-4817-A107-CDBFF7BF6F95}" type="slidenum">
              <a:rPr lang="en-US" smtClean="0"/>
              <a:pPr/>
              <a:t>‹#›</a:t>
            </a:fld>
            <a:endParaRPr lang="en-US"/>
          </a:p>
        </p:txBody>
      </p:sp>
    </p:spTree>
    <p:extLst>
      <p:ext uri="{BB962C8B-B14F-4D97-AF65-F5344CB8AC3E}">
        <p14:creationId xmlns:p14="http://schemas.microsoft.com/office/powerpoint/2010/main" val="204566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6E94E6-1D14-41BB-AD2A-E3E2D0CF758D}"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regular intervals, the cuticle is punctuated by pores, called </a:t>
            </a:r>
            <a:r>
              <a:rPr lang="en-US" b="0" dirty="0" smtClean="0"/>
              <a:t>stomata </a:t>
            </a:r>
            <a:r>
              <a:rPr lang="en-US" dirty="0" smtClean="0"/>
              <a:t>(singular: stoma), which open and close. When stomata are open, water vapor leaves freely and other gases enter and exit. When stomata are closed, water and gases are sealed </a:t>
            </a:r>
            <a:r>
              <a:rPr lang="en-US" dirty="0" smtClean="0"/>
              <a:t>inside.</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dark ring represents the end of one year of growth. This tree was 37 years old.</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Xanthophyll</a:t>
            </a:r>
            <a:r>
              <a:rPr lang="en-US" dirty="0" smtClean="0"/>
              <a:t> and carotene capture additional wavelengths of light and therefore expand the range of light that is effective for photosynthesis. During the spring and summer, the leaves are full of green chlorophyll, camouflaging the other hues.</a:t>
            </a:r>
          </a:p>
          <a:p>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Stamen: the male sexual organ of a flower</a:t>
            </a:r>
          </a:p>
          <a:p>
            <a:r>
              <a:rPr lang="en-US" sz="1200" kern="1200" dirty="0" smtClean="0">
                <a:solidFill>
                  <a:schemeClr val="tx1"/>
                </a:solidFill>
                <a:latin typeface="+mn-lt"/>
                <a:ea typeface="+mn-ea"/>
                <a:cs typeface="+mn-cs"/>
              </a:rPr>
              <a:t>Pollen: small, thick-walled structures that contain cells that will develop into sperm</a:t>
            </a:r>
          </a:p>
          <a:p>
            <a:r>
              <a:rPr lang="en-US" sz="1200" kern="1200" dirty="0" smtClean="0">
                <a:solidFill>
                  <a:schemeClr val="tx1"/>
                </a:solidFill>
                <a:latin typeface="+mn-lt"/>
                <a:ea typeface="+mn-ea"/>
                <a:cs typeface="+mn-cs"/>
              </a:rPr>
              <a:t>Pistil: the female reproductive organ of a flower</a:t>
            </a:r>
          </a:p>
          <a:p>
            <a:r>
              <a:rPr lang="en-US" sz="1200" kern="1200" dirty="0" smtClean="0">
                <a:solidFill>
                  <a:schemeClr val="tx1"/>
                </a:solidFill>
                <a:latin typeface="+mn-lt"/>
                <a:ea typeface="+mn-ea"/>
                <a:cs typeface="+mn-cs"/>
              </a:rPr>
              <a:t>Pollination: the transfer of pollen from a male stamen to a female pistil</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Auxin</a:t>
            </a:r>
            <a:r>
              <a:rPr lang="en-US" sz="1200" kern="1200" dirty="0" smtClean="0">
                <a:solidFill>
                  <a:schemeClr val="tx1"/>
                </a:solidFill>
                <a:latin typeface="+mn-lt"/>
                <a:ea typeface="+mn-ea"/>
                <a:cs typeface="+mn-cs"/>
              </a:rPr>
              <a:t> is again the main player in this mechanism. When a plant is placed on its side, more </a:t>
            </a:r>
            <a:r>
              <a:rPr lang="en-US" sz="1200" kern="1200" dirty="0" err="1" smtClean="0">
                <a:solidFill>
                  <a:schemeClr val="tx1"/>
                </a:solidFill>
                <a:latin typeface="+mn-lt"/>
                <a:ea typeface="+mn-ea"/>
                <a:cs typeface="+mn-cs"/>
              </a:rPr>
              <a:t>auxin</a:t>
            </a:r>
            <a:r>
              <a:rPr lang="en-US" sz="1200" kern="1200" dirty="0" smtClean="0">
                <a:solidFill>
                  <a:schemeClr val="tx1"/>
                </a:solidFill>
                <a:latin typeface="+mn-lt"/>
                <a:ea typeface="+mn-ea"/>
                <a:cs typeface="+mn-cs"/>
              </a:rPr>
              <a:t> is sent to the down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side of the stem, in the direction of gravity. This causes the cells on the down side to elongate more. Stems begin to curve away from gravity. Root cells, however, respond the opposite way to </a:t>
            </a:r>
            <a:r>
              <a:rPr lang="en-US" sz="1200" kern="1200" dirty="0" err="1" smtClean="0">
                <a:solidFill>
                  <a:schemeClr val="tx1"/>
                </a:solidFill>
                <a:latin typeface="+mn-lt"/>
                <a:ea typeface="+mn-ea"/>
                <a:cs typeface="+mn-cs"/>
              </a:rPr>
              <a:t>auxin</a:t>
            </a:r>
            <a:r>
              <a:rPr lang="en-US" sz="1200" kern="1200" dirty="0" smtClean="0">
                <a:solidFill>
                  <a:schemeClr val="tx1"/>
                </a:solidFill>
                <a:latin typeface="+mn-lt"/>
                <a:ea typeface="+mn-ea"/>
                <a:cs typeface="+mn-cs"/>
              </a:rPr>
              <a:t>: more </a:t>
            </a:r>
            <a:r>
              <a:rPr lang="en-US" sz="1200" kern="1200" dirty="0" err="1" smtClean="0">
                <a:solidFill>
                  <a:schemeClr val="tx1"/>
                </a:solidFill>
                <a:latin typeface="+mn-lt"/>
                <a:ea typeface="+mn-ea"/>
                <a:cs typeface="+mn-cs"/>
              </a:rPr>
              <a:t>auxin</a:t>
            </a:r>
            <a:r>
              <a:rPr lang="en-US" sz="1200" kern="1200" dirty="0" smtClean="0">
                <a:solidFill>
                  <a:schemeClr val="tx1"/>
                </a:solidFill>
                <a:latin typeface="+mn-lt"/>
                <a:ea typeface="+mn-ea"/>
                <a:cs typeface="+mn-cs"/>
              </a:rPr>
              <a:t> on the gravity side of roots inhibits root cell elongation on the down side, so roots bend toward gravity.</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Bugs are drawn to what look like dewdrops on this carnivorous plant, the Australian sundew. The “dewdrops” are actually sticky mucus bubbles that trap insects that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plant will consume.</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Root system: the underground parts of a plant, which anchor it and absorb water and nutrients</a:t>
            </a:r>
          </a:p>
          <a:p>
            <a:r>
              <a:rPr lang="en-US" sz="1200" kern="1200" dirty="0" smtClean="0">
                <a:solidFill>
                  <a:schemeClr val="tx1"/>
                </a:solidFill>
                <a:latin typeface="+mn-lt"/>
                <a:ea typeface="+mn-ea"/>
                <a:cs typeface="+mn-cs"/>
              </a:rPr>
              <a:t>Shoot system: the aboveground parts of a plant, including the stem and photosynthetic leaves</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Cell wall:</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rigid layer surrounding the cell membrane of some cells, providing shape and structure. In plant cells, the cell wall is made of cellulose, a complex </a:t>
            </a:r>
            <a:r>
              <a:rPr lang="en-US" sz="1200" kern="1200" dirty="0" smtClean="0">
                <a:solidFill>
                  <a:schemeClr val="tx1"/>
                </a:solidFill>
                <a:latin typeface="+mn-lt"/>
                <a:ea typeface="+mn-ea"/>
                <a:cs typeface="+mn-cs"/>
              </a:rPr>
              <a:t>carbohydrate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Chloroplast: the organelle in plant cells in which photosynthesis takes place</a:t>
            </a:r>
          </a:p>
          <a:p>
            <a:r>
              <a:rPr lang="en-US" sz="1200" kern="1200" dirty="0" smtClean="0">
                <a:solidFill>
                  <a:schemeClr val="tx1"/>
                </a:solidFill>
                <a:latin typeface="+mn-lt"/>
                <a:ea typeface="+mn-ea"/>
                <a:cs typeface="+mn-cs"/>
              </a:rPr>
              <a:t>Central vacuole: a fluid-filled compartment in plant cells that contributes to cell rigidity by exerting </a:t>
            </a:r>
            <a:r>
              <a:rPr lang="en-US" sz="1200" kern="1200" dirty="0" err="1" smtClean="0">
                <a:solidFill>
                  <a:schemeClr val="tx1"/>
                </a:solidFill>
                <a:latin typeface="+mn-lt"/>
                <a:ea typeface="+mn-ea"/>
                <a:cs typeface="+mn-cs"/>
              </a:rPr>
              <a:t>turgor</a:t>
            </a:r>
            <a:r>
              <a:rPr lang="en-US" sz="1200" kern="1200" dirty="0" smtClean="0">
                <a:solidFill>
                  <a:schemeClr val="tx1"/>
                </a:solidFill>
                <a:latin typeface="+mn-lt"/>
                <a:ea typeface="+mn-ea"/>
                <a:cs typeface="+mn-cs"/>
              </a:rPr>
              <a:t> pressure against the cell wall</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vacuoles are less than full, </a:t>
            </a:r>
            <a:r>
              <a:rPr lang="en-US" dirty="0" err="1" smtClean="0"/>
              <a:t>turgor</a:t>
            </a:r>
            <a:r>
              <a:rPr lang="en-US" dirty="0" smtClean="0"/>
              <a:t> pressure is reduced, and the plant wilts.</a:t>
            </a:r>
          </a:p>
          <a:p>
            <a:r>
              <a:rPr lang="en-US" sz="1200" kern="1200" dirty="0" err="1" smtClean="0">
                <a:solidFill>
                  <a:schemeClr val="tx1"/>
                </a:solidFill>
                <a:latin typeface="+mn-lt"/>
                <a:ea typeface="+mn-ea"/>
                <a:cs typeface="+mn-cs"/>
              </a:rPr>
              <a:t>Turgor</a:t>
            </a:r>
            <a:r>
              <a:rPr lang="en-US" sz="1200" kern="1200" dirty="0" smtClean="0">
                <a:solidFill>
                  <a:schemeClr val="tx1"/>
                </a:solidFill>
                <a:latin typeface="+mn-lt"/>
                <a:ea typeface="+mn-ea"/>
                <a:cs typeface="+mn-cs"/>
              </a:rPr>
              <a:t> pressure: the pressure exerted by the water-filled central vacuole against the plant cell wall, giving a stem its rigidity</a:t>
            </a:r>
          </a:p>
          <a:p>
            <a:r>
              <a:rPr lang="en-US" sz="1200" kern="1200" dirty="0" smtClean="0">
                <a:solidFill>
                  <a:schemeClr val="tx1"/>
                </a:solidFill>
                <a:latin typeface="+mn-lt"/>
                <a:ea typeface="+mn-ea"/>
                <a:cs typeface="+mn-cs"/>
              </a:rPr>
              <a:t>Lignin: a stiff strengthening agent found in secondary cell walls of plants</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Root hairs: tiny extensions of root cells that increase the surface area of roots and enhance their ability to absorb water and nutrients</a:t>
            </a:r>
          </a:p>
          <a:p>
            <a:r>
              <a:rPr lang="en-US" sz="1200" kern="1200" dirty="0" smtClean="0">
                <a:solidFill>
                  <a:schemeClr val="tx1"/>
                </a:solidFill>
                <a:latin typeface="+mn-lt"/>
                <a:ea typeface="+mn-ea"/>
                <a:cs typeface="+mn-cs"/>
              </a:rPr>
              <a:t>Taproot: a long, straight root produced by some plants that stores water and carbohydrates</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Vascular system: tube-shaped vessels and tissues that transport nutrients throughout an organism’s body</a:t>
            </a:r>
          </a:p>
          <a:p>
            <a:r>
              <a:rPr lang="en-US" sz="1200" kern="1200" dirty="0" smtClean="0">
                <a:solidFill>
                  <a:schemeClr val="tx1"/>
                </a:solidFill>
                <a:latin typeface="+mn-lt"/>
                <a:ea typeface="+mn-ea"/>
                <a:cs typeface="+mn-cs"/>
              </a:rPr>
              <a:t>Xylem: plant vascular tissue that transports water from the roots to the shoots</a:t>
            </a:r>
          </a:p>
          <a:p>
            <a:r>
              <a:rPr lang="en-US" sz="1200" kern="1200" dirty="0" smtClean="0">
                <a:solidFill>
                  <a:schemeClr val="tx1"/>
                </a:solidFill>
                <a:latin typeface="+mn-lt"/>
                <a:ea typeface="+mn-ea"/>
                <a:cs typeface="+mn-cs"/>
              </a:rPr>
              <a:t>Phloem: plant vascular tissue that transports sugars throughout the plant</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Unlike </a:t>
            </a:r>
            <a:r>
              <a:rPr lang="en-US" sz="1200" kern="1200" dirty="0" smtClean="0">
                <a:solidFill>
                  <a:schemeClr val="tx1"/>
                </a:solidFill>
                <a:latin typeface="+mn-lt"/>
                <a:ea typeface="+mn-ea"/>
                <a:cs typeface="+mn-cs"/>
              </a:rPr>
              <a:t>animals, which have a heart to pump blood along, plants have no such mechanical help. Instead, plants rely on evaporation of water from the leaves to draw water up the plant, a process called transpiration. Because water is a polar molecule that can form hydrogen bonds with other water molecules, it has great cohesive strength. As water evaporates from leaves into the air, water in the xylem is pulled up to replace it. The cohesive strength of water is enough to counteract the force of gravity and pull water up to astonishing heights.</a:t>
            </a:r>
          </a:p>
          <a:p>
            <a:r>
              <a:rPr lang="en-US" sz="1200" kern="1200" dirty="0" smtClean="0">
                <a:solidFill>
                  <a:schemeClr val="tx1"/>
                </a:solidFill>
                <a:latin typeface="+mn-lt"/>
                <a:ea typeface="+mn-ea"/>
                <a:cs typeface="+mn-cs"/>
              </a:rPr>
              <a:t>To control the amount of water lost by transpiration, a plant’s leaves are coated with a waxy cuticle that functions somewhat like a rubber suit, sealing in moisture.</a:t>
            </a:r>
            <a:endParaRPr lang="en-US" dirty="0"/>
          </a:p>
        </p:txBody>
      </p:sp>
      <p:sp>
        <p:nvSpPr>
          <p:cNvPr id="4" name="Slide Number Placeholder 3"/>
          <p:cNvSpPr>
            <a:spLocks noGrp="1"/>
          </p:cNvSpPr>
          <p:nvPr>
            <p:ph type="sldNum" sz="quarter" idx="10"/>
          </p:nvPr>
        </p:nvSpPr>
        <p:spPr/>
        <p:txBody>
          <a:bodyPr/>
          <a:lstStyle/>
          <a:p>
            <a:fld id="{9062CAB7-8FD2-4817-A107-CDBFF7BF6F9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ADBD0-006E-4BB7-AAB0-A62B68F8F03A}"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DBD0-006E-4BB7-AAB0-A62B68F8F03A}"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DBD0-006E-4BB7-AAB0-A62B68F8F03A}"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ADBD0-006E-4BB7-AAB0-A62B68F8F03A}"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ADBD0-006E-4BB7-AAB0-A62B68F8F03A}" type="datetimeFigureOut">
              <a:rPr lang="en-US" smtClean="0"/>
              <a:pPr/>
              <a:t>4/26/2014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ADBD0-006E-4BB7-AAB0-A62B68F8F03A}"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ADBD0-006E-4BB7-AAB0-A62B68F8F03A}" type="datetimeFigureOut">
              <a:rPr lang="en-US" smtClean="0"/>
              <a:pPr/>
              <a:t>4/26/2014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ADBD0-006E-4BB7-AAB0-A62B68F8F03A}" type="datetimeFigureOut">
              <a:rPr lang="en-US" smtClean="0"/>
              <a:pPr/>
              <a:t>4/26/2014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ADBD0-006E-4BB7-AAB0-A62B68F8F03A}" type="datetimeFigureOut">
              <a:rPr lang="en-US" smtClean="0"/>
              <a:pPr/>
              <a:t>4/26/2014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ADBD0-006E-4BB7-AAB0-A62B68F8F03A}"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ADBD0-006E-4BB7-AAB0-A62B68F8F03A}" type="datetimeFigureOut">
              <a:rPr lang="en-US" smtClean="0"/>
              <a:pPr/>
              <a:t>4/26/2014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CB484-EC1B-4341-9519-EF0B85111C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ADBD0-006E-4BB7-AAB0-A62B68F8F03A}" type="datetimeFigureOut">
              <a:rPr lang="en-US" smtClean="0"/>
              <a:pPr/>
              <a:t>4/26/2014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CB484-EC1B-4341-9519-EF0B85111C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charset="0"/>
              </a:rPr>
              <a:t>Biology for a</a:t>
            </a:r>
          </a:p>
          <a:p>
            <a:pPr algn="ctr" eaLnBrk="0" hangingPunct="0">
              <a:lnSpc>
                <a:spcPct val="120000"/>
              </a:lnSpc>
            </a:pPr>
            <a:r>
              <a:rPr lang="en-US" sz="4400" b="1">
                <a:solidFill>
                  <a:srgbClr val="FFFFFE"/>
                </a:solidFill>
                <a:latin typeface="Verdana" charset="0"/>
              </a:rPr>
              <a:t>Changing World</a:t>
            </a:r>
            <a:endParaRPr lang="en-US" sz="3400" b="1">
              <a:solidFill>
                <a:srgbClr val="FFFFFE"/>
              </a:solidFill>
              <a:latin typeface="Verdana" charset="0"/>
            </a:endParaRPr>
          </a:p>
          <a:p>
            <a:pPr algn="ctr" eaLnBrk="0" hangingPunct="0">
              <a:lnSpc>
                <a:spcPct val="120000"/>
              </a:lnSpc>
            </a:pPr>
            <a:r>
              <a:rPr lang="en-US" sz="2400" b="1">
                <a:solidFill>
                  <a:srgbClr val="FFFFFE"/>
                </a:solidFill>
                <a:latin typeface="Verdana"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charset="0"/>
              </a:rPr>
              <a:t>Lecture PowerPoint</a:t>
            </a:r>
          </a:p>
          <a:p>
            <a:pPr algn="ctr" eaLnBrk="0" hangingPunct="0"/>
            <a:endParaRPr lang="en-US" sz="2800" b="1" dirty="0">
              <a:solidFill>
                <a:srgbClr val="FFFFFE"/>
              </a:solidFill>
              <a:latin typeface="Verdana" charset="0"/>
            </a:endParaRPr>
          </a:p>
          <a:p>
            <a:pPr algn="ctr" eaLnBrk="0" hangingPunct="0"/>
            <a:r>
              <a:rPr lang="en-US" sz="2800" b="1" dirty="0">
                <a:solidFill>
                  <a:srgbClr val="FFFFFE"/>
                </a:solidFill>
                <a:latin typeface="Verdana" charset="0"/>
              </a:rPr>
              <a:t>CHAPTER </a:t>
            </a:r>
            <a:r>
              <a:rPr lang="en-US" sz="2800" b="1" dirty="0" smtClean="0">
                <a:solidFill>
                  <a:srgbClr val="FFFFFE"/>
                </a:solidFill>
                <a:latin typeface="Verdana" charset="0"/>
              </a:rPr>
              <a:t>32</a:t>
            </a:r>
            <a:endParaRPr lang="en-US" sz="2800" b="1" dirty="0">
              <a:solidFill>
                <a:srgbClr val="FFFFFE"/>
              </a:solidFill>
              <a:latin typeface="Verdana" charset="0"/>
            </a:endParaRPr>
          </a:p>
          <a:p>
            <a:pPr algn="ctr" eaLnBrk="0" hangingPunct="0">
              <a:lnSpc>
                <a:spcPct val="120000"/>
              </a:lnSpc>
            </a:pPr>
            <a:r>
              <a:rPr lang="en-US" sz="2800" dirty="0">
                <a:solidFill>
                  <a:srgbClr val="FFFFFE"/>
                </a:solidFill>
                <a:latin typeface="Verdana" charset="0"/>
              </a:rPr>
              <a:t>Plant Physiology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r>
              <a:rPr lang="en-US" sz="1200" b="1">
                <a:solidFill>
                  <a:srgbClr val="FFFFFE"/>
                </a:solidFill>
                <a:latin typeface="Verdana"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2000">
                <a:solidFill>
                  <a:srgbClr val="FFFFFE"/>
                </a:solidFill>
                <a:latin typeface="Verdana" charset="0"/>
              </a:rPr>
              <a:t> </a:t>
            </a:r>
            <a:endParaRPr lang="en-US">
              <a:solidFill>
                <a:srgbClr val="FFFFFE"/>
              </a:solidFill>
              <a:latin typeface="Verdana"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extLst>
      <p:ext uri="{BB962C8B-B14F-4D97-AF65-F5344CB8AC3E}">
        <p14:creationId xmlns:p14="http://schemas.microsoft.com/office/powerpoint/2010/main" val="189266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don’t plants bleed?</a:t>
            </a:r>
            <a:endParaRPr lang="en-US" b="1" dirty="0"/>
          </a:p>
        </p:txBody>
      </p:sp>
      <p:sp>
        <p:nvSpPr>
          <p:cNvPr id="3" name="Content Placeholder 2"/>
          <p:cNvSpPr>
            <a:spLocks noGrp="1"/>
          </p:cNvSpPr>
          <p:nvPr>
            <p:ph idx="1"/>
          </p:nvPr>
        </p:nvSpPr>
        <p:spPr/>
        <p:txBody>
          <a:bodyPr/>
          <a:lstStyle/>
          <a:p>
            <a:pPr>
              <a:buNone/>
            </a:pPr>
            <a:r>
              <a:rPr lang="en-US" dirty="0" smtClean="0"/>
              <a:t>Plants have a </a:t>
            </a:r>
            <a:r>
              <a:rPr lang="en-US" b="1" dirty="0" smtClean="0"/>
              <a:t>vascular system</a:t>
            </a:r>
          </a:p>
          <a:p>
            <a:r>
              <a:rPr lang="en-US" dirty="0" smtClean="0"/>
              <a:t>Transports fluids</a:t>
            </a:r>
          </a:p>
          <a:p>
            <a:r>
              <a:rPr lang="en-US" dirty="0" smtClean="0"/>
              <a:t>Water and sugar</a:t>
            </a:r>
          </a:p>
          <a:p>
            <a:endParaRPr lang="en-US" dirty="0" smtClean="0"/>
          </a:p>
          <a:p>
            <a:r>
              <a:rPr lang="en-US" b="1" dirty="0" smtClean="0"/>
              <a:t>Xylem: </a:t>
            </a:r>
            <a:r>
              <a:rPr lang="en-US" dirty="0" smtClean="0"/>
              <a:t>water transport</a:t>
            </a:r>
          </a:p>
          <a:p>
            <a:r>
              <a:rPr lang="en-US" b="1" dirty="0" smtClean="0"/>
              <a:t>Phloem: </a:t>
            </a:r>
            <a:r>
              <a:rPr lang="en-US" dirty="0" smtClean="0"/>
              <a:t>two-way transport of sugar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don’t plants bleed?</a:t>
            </a:r>
            <a:endParaRPr lang="en-US" b="1" dirty="0"/>
          </a:p>
        </p:txBody>
      </p:sp>
      <p:pic>
        <p:nvPicPr>
          <p:cNvPr id="6" name="Picture 5" descr="lect3210.jpg"/>
          <p:cNvPicPr>
            <a:picLocks noChangeAspect="1"/>
          </p:cNvPicPr>
          <p:nvPr/>
        </p:nvPicPr>
        <p:blipFill>
          <a:blip r:embed="rId2"/>
          <a:stretch>
            <a:fillRect/>
          </a:stretch>
        </p:blipFill>
        <p:spPr>
          <a:xfrm>
            <a:off x="1175204" y="1321662"/>
            <a:ext cx="6793593" cy="535786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don’t plants bleed?</a:t>
            </a:r>
            <a:endParaRPr lang="en-US" b="1" dirty="0"/>
          </a:p>
        </p:txBody>
      </p:sp>
      <p:sp>
        <p:nvSpPr>
          <p:cNvPr id="3" name="Content Placeholder 2"/>
          <p:cNvSpPr>
            <a:spLocks noGrp="1"/>
          </p:cNvSpPr>
          <p:nvPr>
            <p:ph idx="1"/>
          </p:nvPr>
        </p:nvSpPr>
        <p:spPr/>
        <p:txBody>
          <a:bodyPr>
            <a:normAutofit/>
          </a:bodyPr>
          <a:lstStyle/>
          <a:p>
            <a:pPr>
              <a:buNone/>
            </a:pPr>
            <a:r>
              <a:rPr lang="en-US" b="1" dirty="0" smtClean="0"/>
              <a:t>Transpiration</a:t>
            </a:r>
          </a:p>
          <a:p>
            <a:r>
              <a:rPr lang="en-US" dirty="0" smtClean="0"/>
              <a:t>Loss of water from leaves by evaporation</a:t>
            </a:r>
          </a:p>
          <a:p>
            <a:r>
              <a:rPr lang="en-US" dirty="0" smtClean="0"/>
              <a:t>Powers transport through vascular system</a:t>
            </a:r>
          </a:p>
          <a:p>
            <a:r>
              <a:rPr lang="en-US" dirty="0" smtClean="0"/>
              <a:t>Takes advantage of </a:t>
            </a:r>
            <a:r>
              <a:rPr lang="en-US" b="1" dirty="0" smtClean="0"/>
              <a:t>cohesive</a:t>
            </a:r>
            <a:r>
              <a:rPr lang="en-US" dirty="0" smtClean="0"/>
              <a:t> property of water</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ct3212.jpg"/>
          <p:cNvPicPr>
            <a:picLocks noChangeAspect="1"/>
          </p:cNvPicPr>
          <p:nvPr/>
        </p:nvPicPr>
        <p:blipFill>
          <a:blip r:embed="rId3"/>
          <a:stretch>
            <a:fillRect/>
          </a:stretch>
        </p:blipFill>
        <p:spPr>
          <a:xfrm>
            <a:off x="4308943" y="1578428"/>
            <a:ext cx="4717129" cy="5082394"/>
          </a:xfrm>
          <a:prstGeom prst="rect">
            <a:avLst/>
          </a:prstGeom>
        </p:spPr>
      </p:pic>
      <p:sp>
        <p:nvSpPr>
          <p:cNvPr id="2" name="Title 1"/>
          <p:cNvSpPr>
            <a:spLocks noGrp="1"/>
          </p:cNvSpPr>
          <p:nvPr>
            <p:ph type="title"/>
          </p:nvPr>
        </p:nvSpPr>
        <p:spPr/>
        <p:txBody>
          <a:bodyPr/>
          <a:lstStyle/>
          <a:p>
            <a:r>
              <a:rPr lang="en-US" b="1" dirty="0" smtClean="0"/>
              <a:t>Why don’t plants bleed?</a:t>
            </a:r>
            <a:endParaRPr lang="en-US" b="1" dirty="0"/>
          </a:p>
        </p:txBody>
      </p:sp>
      <p:sp>
        <p:nvSpPr>
          <p:cNvPr id="3" name="Content Placeholder 2"/>
          <p:cNvSpPr>
            <a:spLocks noGrp="1"/>
          </p:cNvSpPr>
          <p:nvPr>
            <p:ph idx="1"/>
          </p:nvPr>
        </p:nvSpPr>
        <p:spPr>
          <a:xfrm>
            <a:off x="457200" y="1600200"/>
            <a:ext cx="3897086" cy="4800600"/>
          </a:xfrm>
        </p:spPr>
        <p:txBody>
          <a:bodyPr>
            <a:normAutofit fontScale="92500" lnSpcReduction="20000"/>
          </a:bodyPr>
          <a:lstStyle/>
          <a:p>
            <a:pPr>
              <a:buNone/>
            </a:pPr>
            <a:r>
              <a:rPr lang="en-US" b="1" dirty="0" smtClean="0"/>
              <a:t>Cuticle</a:t>
            </a:r>
          </a:p>
          <a:p>
            <a:r>
              <a:rPr lang="en-US" dirty="0" smtClean="0"/>
              <a:t>Waxy coating</a:t>
            </a:r>
          </a:p>
          <a:p>
            <a:r>
              <a:rPr lang="en-US" dirty="0" smtClean="0"/>
              <a:t>Leaves and stems</a:t>
            </a:r>
          </a:p>
          <a:p>
            <a:r>
              <a:rPr lang="en-US" dirty="0" smtClean="0"/>
              <a:t>Prevents water loss</a:t>
            </a:r>
          </a:p>
          <a:p>
            <a:endParaRPr lang="en-US" dirty="0" smtClean="0"/>
          </a:p>
          <a:p>
            <a:pPr>
              <a:buNone/>
            </a:pPr>
            <a:r>
              <a:rPr lang="en-US" b="1" dirty="0" smtClean="0"/>
              <a:t>Stomata</a:t>
            </a:r>
          </a:p>
          <a:p>
            <a:r>
              <a:rPr lang="en-US" dirty="0" smtClean="0"/>
              <a:t>Pores on leaves </a:t>
            </a:r>
          </a:p>
          <a:p>
            <a:r>
              <a:rPr lang="en-US" dirty="0" smtClean="0"/>
              <a:t>Exchange of oxygen and carbon dioxide</a:t>
            </a:r>
          </a:p>
          <a:p>
            <a:r>
              <a:rPr lang="en-US" dirty="0" smtClean="0"/>
              <a:t>Allow water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tree rings?</a:t>
            </a:r>
            <a:endParaRPr lang="en-US" b="1" dirty="0"/>
          </a:p>
        </p:txBody>
      </p:sp>
      <p:sp>
        <p:nvSpPr>
          <p:cNvPr id="3" name="Content Placeholder 2"/>
          <p:cNvSpPr>
            <a:spLocks noGrp="1"/>
          </p:cNvSpPr>
          <p:nvPr>
            <p:ph idx="1"/>
          </p:nvPr>
        </p:nvSpPr>
        <p:spPr>
          <a:xfrm>
            <a:off x="457200" y="1600201"/>
            <a:ext cx="5715000" cy="5029199"/>
          </a:xfrm>
        </p:spPr>
        <p:txBody>
          <a:bodyPr>
            <a:normAutofit lnSpcReduction="10000"/>
          </a:bodyPr>
          <a:lstStyle/>
          <a:p>
            <a:pPr>
              <a:buNone/>
            </a:pPr>
            <a:r>
              <a:rPr lang="en-US" dirty="0" smtClean="0"/>
              <a:t>Plants grow in two ways</a:t>
            </a:r>
            <a:endParaRPr lang="en-US" b="1" dirty="0" smtClean="0"/>
          </a:p>
          <a:p>
            <a:r>
              <a:rPr lang="en-US" b="1" dirty="0" smtClean="0"/>
              <a:t>Primary growth </a:t>
            </a:r>
            <a:r>
              <a:rPr lang="en-US" dirty="0" smtClean="0"/>
              <a:t>(length)</a:t>
            </a:r>
          </a:p>
          <a:p>
            <a:r>
              <a:rPr lang="en-US" b="1" dirty="0" smtClean="0"/>
              <a:t>Secondary growth </a:t>
            </a:r>
            <a:r>
              <a:rPr lang="en-US" dirty="0" smtClean="0"/>
              <a:t>(width) </a:t>
            </a:r>
          </a:p>
          <a:p>
            <a:pPr>
              <a:buNone/>
            </a:pPr>
            <a:endParaRPr lang="en-US" dirty="0" smtClean="0"/>
          </a:p>
          <a:p>
            <a:pPr>
              <a:buNone/>
            </a:pPr>
            <a:r>
              <a:rPr lang="en-US" b="1" dirty="0" smtClean="0"/>
              <a:t>Wood</a:t>
            </a:r>
          </a:p>
          <a:p>
            <a:r>
              <a:rPr lang="en-US" dirty="0" smtClean="0"/>
              <a:t>Secondary growth of xylem tissue</a:t>
            </a:r>
          </a:p>
          <a:p>
            <a:r>
              <a:rPr lang="en-US" dirty="0" smtClean="0"/>
              <a:t>Increases trunk diameter</a:t>
            </a:r>
          </a:p>
          <a:p>
            <a:r>
              <a:rPr lang="en-US" dirty="0" smtClean="0"/>
              <a:t>Occurs yearly</a:t>
            </a:r>
          </a:p>
          <a:p>
            <a:endParaRPr lang="en-US" dirty="0" smtClean="0"/>
          </a:p>
        </p:txBody>
      </p:sp>
      <p:pic>
        <p:nvPicPr>
          <p:cNvPr id="5" name="Picture 2" descr="unnumbered_32_p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47826"/>
            <a:ext cx="3729111"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a:t>
            </a:r>
            <a:r>
              <a:rPr lang="en-US" b="1" dirty="0"/>
              <a:t>p</a:t>
            </a:r>
            <a:r>
              <a:rPr lang="en-US" b="1" dirty="0" smtClean="0"/>
              <a:t>lants eat?</a:t>
            </a:r>
            <a:endParaRPr lang="en-US" b="1" dirty="0"/>
          </a:p>
        </p:txBody>
      </p:sp>
      <p:sp>
        <p:nvSpPr>
          <p:cNvPr id="3" name="Content Placeholder 2"/>
          <p:cNvSpPr>
            <a:spLocks noGrp="1"/>
          </p:cNvSpPr>
          <p:nvPr>
            <p:ph idx="1"/>
          </p:nvPr>
        </p:nvSpPr>
        <p:spPr>
          <a:xfrm>
            <a:off x="457200" y="1524001"/>
            <a:ext cx="6858000" cy="1828799"/>
          </a:xfrm>
        </p:spPr>
        <p:txBody>
          <a:bodyPr>
            <a:normAutofit fontScale="92500"/>
          </a:bodyPr>
          <a:lstStyle/>
          <a:p>
            <a:pPr>
              <a:buNone/>
            </a:pPr>
            <a:r>
              <a:rPr lang="en-US" dirty="0" smtClean="0"/>
              <a:t>Plants are</a:t>
            </a:r>
            <a:r>
              <a:rPr lang="en-US" b="1" dirty="0" smtClean="0"/>
              <a:t> </a:t>
            </a:r>
            <a:r>
              <a:rPr lang="en-US" b="1" dirty="0" err="1" smtClean="0"/>
              <a:t>autotrophs</a:t>
            </a:r>
            <a:endParaRPr lang="en-US" b="1" dirty="0" smtClean="0"/>
          </a:p>
          <a:p>
            <a:r>
              <a:rPr lang="en-US" dirty="0" smtClean="0"/>
              <a:t>Carbohydrates from CO</a:t>
            </a:r>
            <a:r>
              <a:rPr lang="en-US" baseline="-25000" dirty="0" smtClean="0"/>
              <a:t>2</a:t>
            </a:r>
            <a:r>
              <a:rPr lang="en-US" dirty="0" smtClean="0"/>
              <a:t>,</a:t>
            </a:r>
            <a:r>
              <a:rPr lang="en-US" baseline="-25000" dirty="0" smtClean="0"/>
              <a:t> </a:t>
            </a:r>
            <a:r>
              <a:rPr lang="en-US" dirty="0" smtClean="0"/>
              <a:t>water</a:t>
            </a:r>
          </a:p>
          <a:p>
            <a:r>
              <a:rPr lang="en-US" dirty="0" smtClean="0"/>
              <a:t>Nitrogen, phosphorous, sulfur from soil</a:t>
            </a:r>
          </a:p>
          <a:p>
            <a:endParaRPr lang="en-US" dirty="0" smtClean="0"/>
          </a:p>
        </p:txBody>
      </p:sp>
      <p:pic>
        <p:nvPicPr>
          <p:cNvPr id="5" name="Picture 2" descr="infographic_32_03"/>
          <p:cNvPicPr>
            <a:picLocks noChangeAspect="1" noChangeArrowheads="1"/>
          </p:cNvPicPr>
          <p:nvPr/>
        </p:nvPicPr>
        <p:blipFill rotWithShape="1">
          <a:blip r:embed="rId2">
            <a:extLst>
              <a:ext uri="{28A0092B-C50C-407E-A947-70E740481C1C}">
                <a14:useLocalDpi xmlns:a14="http://schemas.microsoft.com/office/drawing/2010/main" val="0"/>
              </a:ext>
            </a:extLst>
          </a:blip>
          <a:srcRect t="6471" b="50000"/>
          <a:stretch/>
        </p:blipFill>
        <p:spPr bwMode="auto">
          <a:xfrm>
            <a:off x="762000" y="3429000"/>
            <a:ext cx="7398749" cy="315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plants eat?</a:t>
            </a:r>
            <a:endParaRPr lang="en-US" b="1" dirty="0"/>
          </a:p>
        </p:txBody>
      </p:sp>
      <p:sp>
        <p:nvSpPr>
          <p:cNvPr id="3" name="Content Placeholder 2"/>
          <p:cNvSpPr>
            <a:spLocks noGrp="1"/>
          </p:cNvSpPr>
          <p:nvPr>
            <p:ph idx="1"/>
          </p:nvPr>
        </p:nvSpPr>
        <p:spPr>
          <a:xfrm>
            <a:off x="457200" y="1600201"/>
            <a:ext cx="8229600" cy="2666999"/>
          </a:xfrm>
        </p:spPr>
        <p:txBody>
          <a:bodyPr>
            <a:normAutofit lnSpcReduction="10000"/>
          </a:bodyPr>
          <a:lstStyle/>
          <a:p>
            <a:pPr>
              <a:buNone/>
            </a:pPr>
            <a:r>
              <a:rPr lang="en-US" b="1" dirty="0" smtClean="0"/>
              <a:t>Nitrogen fixation</a:t>
            </a:r>
          </a:p>
          <a:p>
            <a:r>
              <a:rPr lang="en-US" dirty="0" smtClean="0"/>
              <a:t>Converting atmospheric nitrogen into a form that plants can use </a:t>
            </a:r>
          </a:p>
          <a:p>
            <a:r>
              <a:rPr lang="en-US" dirty="0" smtClean="0"/>
              <a:t>Aided by </a:t>
            </a:r>
            <a:r>
              <a:rPr lang="en-US" b="1" dirty="0" smtClean="0"/>
              <a:t>symbiosis</a:t>
            </a:r>
          </a:p>
          <a:p>
            <a:pPr>
              <a:buNone/>
            </a:pPr>
            <a:r>
              <a:rPr lang="en-US" b="1" dirty="0" smtClean="0"/>
              <a:t>Predation: </a:t>
            </a:r>
            <a:r>
              <a:rPr lang="en-US" dirty="0" smtClean="0"/>
              <a:t>carnivorous plants</a:t>
            </a:r>
          </a:p>
        </p:txBody>
      </p:sp>
      <p:pic>
        <p:nvPicPr>
          <p:cNvPr id="5" name="Picture 2" descr="infographic_32_03"/>
          <p:cNvPicPr>
            <a:picLocks noChangeAspect="1" noChangeArrowheads="1"/>
          </p:cNvPicPr>
          <p:nvPr/>
        </p:nvPicPr>
        <p:blipFill rotWithShape="1">
          <a:blip r:embed="rId2">
            <a:extLst>
              <a:ext uri="{28A0092B-C50C-407E-A947-70E740481C1C}">
                <a14:useLocalDpi xmlns:a14="http://schemas.microsoft.com/office/drawing/2010/main" val="0"/>
              </a:ext>
            </a:extLst>
          </a:blip>
          <a:srcRect t="51949" b="10083"/>
          <a:stretch/>
        </p:blipFill>
        <p:spPr bwMode="auto">
          <a:xfrm>
            <a:off x="1257690" y="4311747"/>
            <a:ext cx="6684963" cy="248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Can plants </a:t>
            </a:r>
            <a:r>
              <a:rPr lang="en-US" b="1" dirty="0"/>
              <a:t>photosynthesize</a:t>
            </a:r>
            <a:r>
              <a:rPr lang="en-US" b="1" dirty="0" smtClean="0"/>
              <a:t> at night?</a:t>
            </a:r>
            <a:r>
              <a:rPr lang="en-US" dirty="0" smtClean="0"/>
              <a:t/>
            </a:r>
            <a:br>
              <a:rPr lang="en-US" dirty="0" smtClean="0"/>
            </a:br>
            <a:endParaRPr lang="en-US" sz="2200" dirty="0"/>
          </a:p>
        </p:txBody>
      </p:sp>
      <p:sp>
        <p:nvSpPr>
          <p:cNvPr id="3" name="Content Placeholder 2"/>
          <p:cNvSpPr>
            <a:spLocks noGrp="1"/>
          </p:cNvSpPr>
          <p:nvPr>
            <p:ph idx="1"/>
          </p:nvPr>
        </p:nvSpPr>
        <p:spPr>
          <a:xfrm>
            <a:off x="457200" y="1600201"/>
            <a:ext cx="2895600" cy="5105399"/>
          </a:xfrm>
        </p:spPr>
        <p:txBody>
          <a:bodyPr>
            <a:normAutofit fontScale="92500" lnSpcReduction="20000"/>
          </a:bodyPr>
          <a:lstStyle/>
          <a:p>
            <a:r>
              <a:rPr lang="en-US" dirty="0" smtClean="0"/>
              <a:t>Light-absorbing part of photosynthesis occurs in daylight hours</a:t>
            </a:r>
          </a:p>
          <a:p>
            <a:endParaRPr lang="en-US" dirty="0" smtClean="0"/>
          </a:p>
          <a:p>
            <a:r>
              <a:rPr lang="en-US" dirty="0" smtClean="0"/>
              <a:t>Exchange carbon dioxide during the night</a:t>
            </a:r>
          </a:p>
          <a:p>
            <a:pPr lvl="1"/>
            <a:r>
              <a:rPr lang="en-US" dirty="0" smtClean="0"/>
              <a:t>conserves water</a:t>
            </a:r>
          </a:p>
          <a:p>
            <a:endParaRPr lang="en-US" dirty="0" smtClean="0"/>
          </a:p>
        </p:txBody>
      </p:sp>
      <p:pic>
        <p:nvPicPr>
          <p:cNvPr id="5" name="Picture 2" descr="infographic_32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2587" y="1981200"/>
            <a:ext cx="5631413"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do leaves change color </a:t>
            </a:r>
            <a:br>
              <a:rPr lang="en-US" b="1" dirty="0" smtClean="0"/>
            </a:br>
            <a:r>
              <a:rPr lang="en-US" b="1" dirty="0" smtClean="0"/>
              <a:t>in the fall?</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b="1" dirty="0" smtClean="0"/>
              <a:t>Chlorophyll</a:t>
            </a:r>
          </a:p>
          <a:p>
            <a:r>
              <a:rPr lang="en-US" dirty="0" smtClean="0"/>
              <a:t>Dominant pigment of photosynthesis</a:t>
            </a:r>
          </a:p>
          <a:p>
            <a:r>
              <a:rPr lang="en-US" dirty="0" smtClean="0"/>
              <a:t>Reflects green wavelengths; plants look green</a:t>
            </a:r>
          </a:p>
          <a:p>
            <a:pPr>
              <a:buNone/>
            </a:pPr>
            <a:endParaRPr lang="en-US" dirty="0" smtClean="0"/>
          </a:p>
          <a:p>
            <a:pPr>
              <a:buNone/>
            </a:pPr>
            <a:r>
              <a:rPr lang="en-US" b="1" dirty="0" err="1" smtClean="0"/>
              <a:t>Xanthophyll</a:t>
            </a:r>
            <a:r>
              <a:rPr lang="en-US" b="1" dirty="0" smtClean="0"/>
              <a:t>: </a:t>
            </a:r>
            <a:r>
              <a:rPr lang="en-US" dirty="0" smtClean="0"/>
              <a:t>yellow-reflecting</a:t>
            </a:r>
          </a:p>
          <a:p>
            <a:pPr>
              <a:buNone/>
            </a:pPr>
            <a:r>
              <a:rPr lang="en-US" b="1" dirty="0" smtClean="0"/>
              <a:t>Carotene: </a:t>
            </a:r>
            <a:r>
              <a:rPr lang="en-US" dirty="0" smtClean="0"/>
              <a:t>orange-reflecting	</a:t>
            </a:r>
          </a:p>
          <a:p>
            <a:pPr lvl="1"/>
            <a:r>
              <a:rPr lang="en-US" dirty="0" smtClean="0"/>
              <a:t>lesser photosynthetic pigments </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do leaves change color </a:t>
            </a:r>
            <a:br>
              <a:rPr lang="en-US" b="1" dirty="0" smtClean="0"/>
            </a:br>
            <a:r>
              <a:rPr lang="en-US" b="1" dirty="0" smtClean="0"/>
              <a:t>in the fall?</a:t>
            </a:r>
            <a:endParaRPr lang="en-US" b="1" dirty="0"/>
          </a:p>
        </p:txBody>
      </p:sp>
      <p:sp>
        <p:nvSpPr>
          <p:cNvPr id="3" name="Content Placeholder 2"/>
          <p:cNvSpPr>
            <a:spLocks noGrp="1"/>
          </p:cNvSpPr>
          <p:nvPr>
            <p:ph idx="1"/>
          </p:nvPr>
        </p:nvSpPr>
        <p:spPr>
          <a:xfrm>
            <a:off x="457200" y="1600201"/>
            <a:ext cx="4419600" cy="4952999"/>
          </a:xfrm>
        </p:spPr>
        <p:txBody>
          <a:bodyPr>
            <a:normAutofit fontScale="92500" lnSpcReduction="20000"/>
          </a:bodyPr>
          <a:lstStyle/>
          <a:p>
            <a:r>
              <a:rPr lang="en-US" dirty="0" smtClean="0"/>
              <a:t>Temperatures cool and daylight wanes</a:t>
            </a:r>
          </a:p>
          <a:p>
            <a:endParaRPr lang="en-US" dirty="0" smtClean="0"/>
          </a:p>
          <a:p>
            <a:r>
              <a:rPr lang="en-US" dirty="0" smtClean="0"/>
              <a:t>Plants reduce photosynthesis</a:t>
            </a:r>
          </a:p>
          <a:p>
            <a:pPr>
              <a:buNone/>
            </a:pPr>
            <a:endParaRPr lang="en-US" dirty="0" smtClean="0"/>
          </a:p>
          <a:p>
            <a:r>
              <a:rPr lang="en-US" dirty="0" smtClean="0"/>
              <a:t>Stop production of pigments</a:t>
            </a:r>
          </a:p>
          <a:p>
            <a:endParaRPr lang="en-US" dirty="0" smtClean="0"/>
          </a:p>
          <a:p>
            <a:r>
              <a:rPr lang="en-US" dirty="0" smtClean="0"/>
              <a:t>Chlorophyll levels drop fastest</a:t>
            </a:r>
          </a:p>
        </p:txBody>
      </p:sp>
      <p:pic>
        <p:nvPicPr>
          <p:cNvPr id="5" name="Picture 2" descr="unnumbered_32_p7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3600"/>
            <a:ext cx="4182299"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dirty="0" smtClean="0"/>
              <a:t>Chapter 32</a:t>
            </a:r>
            <a:endParaRPr lang="en-US" dirty="0"/>
          </a:p>
        </p:txBody>
      </p:sp>
      <p:sp>
        <p:nvSpPr>
          <p:cNvPr id="3" name="Subtitle 2"/>
          <p:cNvSpPr>
            <a:spLocks noGrp="1"/>
          </p:cNvSpPr>
          <p:nvPr>
            <p:ph type="subTitle" idx="1"/>
          </p:nvPr>
        </p:nvSpPr>
        <p:spPr>
          <a:xfrm>
            <a:off x="1295400" y="1143000"/>
            <a:ext cx="6400800" cy="1066800"/>
          </a:xfrm>
        </p:spPr>
        <p:txBody>
          <a:bodyPr/>
          <a:lstStyle/>
          <a:p>
            <a:r>
              <a:rPr lang="en-US" dirty="0" smtClean="0"/>
              <a:t>Plant Physiology</a:t>
            </a:r>
            <a:endParaRPr lang="en-US" dirty="0"/>
          </a:p>
        </p:txBody>
      </p:sp>
      <p:pic>
        <p:nvPicPr>
          <p:cNvPr id="5" name="Picture 2" descr="chapter_32_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96444"/>
            <a:ext cx="6059488" cy="486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do leaves change color </a:t>
            </a:r>
            <a:br>
              <a:rPr lang="en-US" b="1" dirty="0" smtClean="0"/>
            </a:br>
            <a:r>
              <a:rPr lang="en-US" b="1" dirty="0" smtClean="0"/>
              <a:t>in the fall?</a:t>
            </a:r>
            <a:endParaRPr lang="en-US" b="1" dirty="0"/>
          </a:p>
        </p:txBody>
      </p:sp>
      <p:pic>
        <p:nvPicPr>
          <p:cNvPr id="5" name="Picture 2" descr="infographic_32_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70660"/>
            <a:ext cx="7696200" cy="53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 plants have sex?</a:t>
            </a:r>
            <a:endParaRPr lang="en-US" b="1" dirty="0"/>
          </a:p>
        </p:txBody>
      </p:sp>
      <p:sp>
        <p:nvSpPr>
          <p:cNvPr id="3" name="Content Placeholder 2"/>
          <p:cNvSpPr>
            <a:spLocks noGrp="1"/>
          </p:cNvSpPr>
          <p:nvPr>
            <p:ph idx="1"/>
          </p:nvPr>
        </p:nvSpPr>
        <p:spPr>
          <a:xfrm>
            <a:off x="381000" y="1676400"/>
            <a:ext cx="7924800" cy="3886200"/>
          </a:xfrm>
        </p:spPr>
        <p:txBody>
          <a:bodyPr>
            <a:normAutofit/>
          </a:bodyPr>
          <a:lstStyle/>
          <a:p>
            <a:r>
              <a:rPr lang="en-US" dirty="0" smtClean="0"/>
              <a:t>Plants have male and female reproductive organs</a:t>
            </a:r>
          </a:p>
          <a:p>
            <a:endParaRPr lang="en-US" dirty="0" smtClean="0"/>
          </a:p>
          <a:p>
            <a:r>
              <a:rPr lang="en-US" dirty="0" smtClean="0"/>
              <a:t>Housed within a plant’s flowers</a:t>
            </a:r>
          </a:p>
          <a:p>
            <a:endParaRPr lang="en-US" dirty="0" smtClean="0"/>
          </a:p>
          <a:p>
            <a:r>
              <a:rPr lang="en-US" dirty="0" smtClean="0"/>
              <a:t>Produce haploid gametes:  sperm and egg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 plants have sex?</a:t>
            </a:r>
            <a:endParaRPr lang="en-US" b="1" dirty="0"/>
          </a:p>
        </p:txBody>
      </p:sp>
      <p:sp>
        <p:nvSpPr>
          <p:cNvPr id="3" name="Content Placeholder 2"/>
          <p:cNvSpPr>
            <a:spLocks noGrp="1"/>
          </p:cNvSpPr>
          <p:nvPr>
            <p:ph idx="1"/>
          </p:nvPr>
        </p:nvSpPr>
        <p:spPr/>
        <p:txBody>
          <a:bodyPr>
            <a:normAutofit/>
          </a:bodyPr>
          <a:lstStyle/>
          <a:p>
            <a:pPr>
              <a:buNone/>
            </a:pPr>
            <a:r>
              <a:rPr lang="en-US" dirty="0" smtClean="0"/>
              <a:t>Male sexual organ</a:t>
            </a:r>
          </a:p>
          <a:p>
            <a:r>
              <a:rPr lang="en-US" b="1" dirty="0" smtClean="0"/>
              <a:t>Stamen: filament </a:t>
            </a:r>
            <a:r>
              <a:rPr lang="en-US" dirty="0" smtClean="0"/>
              <a:t>and </a:t>
            </a:r>
            <a:r>
              <a:rPr lang="en-US" b="1" dirty="0" smtClean="0"/>
              <a:t>anther</a:t>
            </a:r>
          </a:p>
          <a:p>
            <a:r>
              <a:rPr lang="en-US" b="1" dirty="0" smtClean="0"/>
              <a:t>Pollen</a:t>
            </a:r>
          </a:p>
          <a:p>
            <a:pPr lvl="1"/>
            <a:r>
              <a:rPr lang="en-US" dirty="0" smtClean="0"/>
              <a:t>contain cells that will develop into sperm</a:t>
            </a:r>
          </a:p>
          <a:p>
            <a:pPr>
              <a:buNone/>
            </a:pPr>
            <a:endParaRPr lang="en-US" dirty="0" smtClean="0"/>
          </a:p>
          <a:p>
            <a:pPr>
              <a:buNone/>
            </a:pPr>
            <a:r>
              <a:rPr lang="en-US" dirty="0" smtClean="0"/>
              <a:t>Female sex organs</a:t>
            </a:r>
          </a:p>
          <a:p>
            <a:r>
              <a:rPr lang="en-US" b="1" dirty="0" smtClean="0"/>
              <a:t>Pistil</a:t>
            </a:r>
            <a:r>
              <a:rPr lang="en-US" dirty="0" smtClean="0"/>
              <a:t> and </a:t>
            </a:r>
            <a:r>
              <a:rPr lang="en-US" b="1" dirty="0" smtClean="0"/>
              <a:t>ovules</a:t>
            </a:r>
          </a:p>
          <a:p>
            <a:pPr>
              <a:buNone/>
            </a:pPr>
            <a:endParaRPr lang="en-US" dirty="0" smtClean="0"/>
          </a:p>
          <a:p>
            <a:pPr>
              <a:buNone/>
            </a:pPr>
            <a:endParaRPr lang="en-US" b="1" dirty="0" smtClean="0"/>
          </a:p>
          <a:p>
            <a:pPr marL="342900" lvl="1" indent="-342900">
              <a:buNone/>
            </a:pPr>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Do plants have sex?</a:t>
            </a:r>
            <a:endParaRPr lang="en-US" b="1" dirty="0"/>
          </a:p>
        </p:txBody>
      </p:sp>
      <p:pic>
        <p:nvPicPr>
          <p:cNvPr id="5" name="Picture 2" descr="infographic_32_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3936"/>
            <a:ext cx="6875931" cy="548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normAutofit fontScale="90000"/>
          </a:bodyPr>
          <a:lstStyle/>
          <a:p>
            <a:r>
              <a:rPr lang="en-US" b="1" dirty="0" smtClean="0"/>
              <a:t>What spins like a helicopter, </a:t>
            </a:r>
            <a:br>
              <a:rPr lang="en-US" b="1" dirty="0" smtClean="0"/>
            </a:br>
            <a:r>
              <a:rPr lang="en-US" b="1" dirty="0" smtClean="0"/>
              <a:t>shoots like a rocket, and </a:t>
            </a:r>
            <a:br>
              <a:rPr lang="en-US" b="1" dirty="0" smtClean="0"/>
            </a:br>
            <a:r>
              <a:rPr lang="en-US" b="1" dirty="0" smtClean="0"/>
              <a:t>contains its own parachute?</a:t>
            </a:r>
            <a:endParaRPr lang="en-US" b="1" dirty="0"/>
          </a:p>
        </p:txBody>
      </p:sp>
      <p:sp>
        <p:nvSpPr>
          <p:cNvPr id="3" name="Content Placeholder 2"/>
          <p:cNvSpPr>
            <a:spLocks noGrp="1"/>
          </p:cNvSpPr>
          <p:nvPr>
            <p:ph idx="1"/>
          </p:nvPr>
        </p:nvSpPr>
        <p:spPr>
          <a:xfrm>
            <a:off x="457200" y="2332037"/>
            <a:ext cx="8229600" cy="1477963"/>
          </a:xfrm>
        </p:spPr>
        <p:txBody>
          <a:bodyPr>
            <a:normAutofit lnSpcReduction="10000"/>
          </a:bodyPr>
          <a:lstStyle/>
          <a:p>
            <a:r>
              <a:rPr lang="en-US" dirty="0" smtClean="0"/>
              <a:t>Plants disperse their offspring through </a:t>
            </a:r>
            <a:r>
              <a:rPr lang="en-US" b="1" dirty="0" smtClean="0"/>
              <a:t>seeds</a:t>
            </a:r>
          </a:p>
          <a:p>
            <a:pPr lvl="1"/>
            <a:r>
              <a:rPr lang="en-US" dirty="0" smtClean="0"/>
              <a:t>embryonic plant contained in a protective structure.</a:t>
            </a:r>
            <a:endParaRPr lang="en-US" b="1" dirty="0" smtClean="0"/>
          </a:p>
        </p:txBody>
      </p:sp>
      <p:pic>
        <p:nvPicPr>
          <p:cNvPr id="5" name="Picture 2" descr="infographic_32_07"/>
          <p:cNvPicPr>
            <a:picLocks noChangeAspect="1" noChangeArrowheads="1"/>
          </p:cNvPicPr>
          <p:nvPr/>
        </p:nvPicPr>
        <p:blipFill rotWithShape="1">
          <a:blip r:embed="rId2">
            <a:extLst>
              <a:ext uri="{28A0092B-C50C-407E-A947-70E740481C1C}">
                <a14:useLocalDpi xmlns:a14="http://schemas.microsoft.com/office/drawing/2010/main" val="0"/>
              </a:ext>
            </a:extLst>
          </a:blip>
          <a:srcRect t="50446" b="10298"/>
          <a:stretch/>
        </p:blipFill>
        <p:spPr bwMode="auto">
          <a:xfrm>
            <a:off x="341142" y="4038600"/>
            <a:ext cx="8531225" cy="25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smtClean="0"/>
              <a:t>What spins like a helicopter, </a:t>
            </a:r>
            <a:br>
              <a:rPr lang="en-US" b="1" dirty="0" smtClean="0"/>
            </a:br>
            <a:r>
              <a:rPr lang="en-US" b="1" dirty="0" smtClean="0"/>
              <a:t>shoots like a rocket, and </a:t>
            </a:r>
            <a:br>
              <a:rPr lang="en-US" b="1" dirty="0" smtClean="0"/>
            </a:br>
            <a:r>
              <a:rPr lang="en-US" b="1" dirty="0" smtClean="0"/>
              <a:t>contains its own parachute?</a:t>
            </a:r>
            <a:endParaRPr lang="en-US" b="1" dirty="0"/>
          </a:p>
        </p:txBody>
      </p:sp>
      <p:sp>
        <p:nvSpPr>
          <p:cNvPr id="3" name="Content Placeholder 2"/>
          <p:cNvSpPr>
            <a:spLocks noGrp="1"/>
          </p:cNvSpPr>
          <p:nvPr>
            <p:ph idx="1"/>
          </p:nvPr>
        </p:nvSpPr>
        <p:spPr>
          <a:xfrm>
            <a:off x="455611" y="1676400"/>
            <a:ext cx="8229600" cy="2316163"/>
          </a:xfrm>
        </p:spPr>
        <p:txBody>
          <a:bodyPr>
            <a:noAutofit/>
          </a:bodyPr>
          <a:lstStyle/>
          <a:p>
            <a:pPr>
              <a:buNone/>
            </a:pPr>
            <a:r>
              <a:rPr lang="en-US" sz="2800" b="1" dirty="0" smtClean="0"/>
              <a:t>Gymnosperms</a:t>
            </a:r>
          </a:p>
          <a:p>
            <a:r>
              <a:rPr lang="en-US" sz="2800" dirty="0" smtClean="0"/>
              <a:t>Cone-bearing seed plants</a:t>
            </a:r>
            <a:endParaRPr lang="en-US" sz="2800" b="1" dirty="0" smtClean="0"/>
          </a:p>
          <a:p>
            <a:pPr>
              <a:buNone/>
            </a:pPr>
            <a:r>
              <a:rPr lang="en-US" sz="2800" b="1" dirty="0" smtClean="0"/>
              <a:t>Angiosperms</a:t>
            </a:r>
          </a:p>
          <a:p>
            <a:r>
              <a:rPr lang="en-US" sz="2800" dirty="0" smtClean="0"/>
              <a:t>Flowering plants</a:t>
            </a:r>
          </a:p>
          <a:p>
            <a:r>
              <a:rPr lang="en-US" sz="2800" dirty="0" smtClean="0"/>
              <a:t>Seeds are located inside  fruit or nut</a:t>
            </a:r>
            <a:endParaRPr lang="en-US" sz="2800" b="1" dirty="0" smtClean="0"/>
          </a:p>
        </p:txBody>
      </p:sp>
      <p:pic>
        <p:nvPicPr>
          <p:cNvPr id="5" name="Picture 2" descr="infographic_32_07"/>
          <p:cNvPicPr>
            <a:picLocks noChangeAspect="1" noChangeArrowheads="1"/>
          </p:cNvPicPr>
          <p:nvPr/>
        </p:nvPicPr>
        <p:blipFill rotWithShape="1">
          <a:blip r:embed="rId2">
            <a:extLst>
              <a:ext uri="{28A0092B-C50C-407E-A947-70E740481C1C}">
                <a14:useLocalDpi xmlns:a14="http://schemas.microsoft.com/office/drawing/2010/main" val="0"/>
              </a:ext>
            </a:extLst>
          </a:blip>
          <a:srcRect t="10762" b="51913"/>
          <a:stretch/>
        </p:blipFill>
        <p:spPr bwMode="auto">
          <a:xfrm>
            <a:off x="304799" y="4410220"/>
            <a:ext cx="8531225" cy="244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b="1" dirty="0" smtClean="0"/>
              <a:t>Can plants see?</a:t>
            </a:r>
            <a:endParaRPr lang="en-US" b="1" dirty="0"/>
          </a:p>
        </p:txBody>
      </p:sp>
      <p:sp>
        <p:nvSpPr>
          <p:cNvPr id="3" name="Content Placeholder 2"/>
          <p:cNvSpPr>
            <a:spLocks noGrp="1"/>
          </p:cNvSpPr>
          <p:nvPr>
            <p:ph idx="1"/>
          </p:nvPr>
        </p:nvSpPr>
        <p:spPr>
          <a:xfrm>
            <a:off x="381000" y="1371600"/>
            <a:ext cx="8267700" cy="5257799"/>
          </a:xfrm>
        </p:spPr>
        <p:txBody>
          <a:bodyPr>
            <a:normAutofit/>
          </a:bodyPr>
          <a:lstStyle/>
          <a:p>
            <a:r>
              <a:rPr lang="en-US" dirty="0" smtClean="0"/>
              <a:t>Respond to their environment</a:t>
            </a:r>
          </a:p>
          <a:p>
            <a:endParaRPr lang="en-US" dirty="0" smtClean="0"/>
          </a:p>
          <a:p>
            <a:pPr>
              <a:buNone/>
            </a:pPr>
            <a:r>
              <a:rPr lang="en-US" b="1" dirty="0" smtClean="0"/>
              <a:t>Phototropism</a:t>
            </a:r>
          </a:p>
          <a:p>
            <a:r>
              <a:rPr lang="en-US" dirty="0" smtClean="0"/>
              <a:t>Growth of the stem of a plant toward light</a:t>
            </a:r>
          </a:p>
          <a:p>
            <a:r>
              <a:rPr lang="en-US" b="1" dirty="0" err="1" smtClean="0"/>
              <a:t>Auxin</a:t>
            </a:r>
            <a:endParaRPr lang="en-US" b="1" dirty="0" smtClean="0"/>
          </a:p>
          <a:p>
            <a:pPr lvl="1"/>
            <a:r>
              <a:rPr lang="en-US" b="1" dirty="0" smtClean="0"/>
              <a:t> </a:t>
            </a:r>
            <a:r>
              <a:rPr lang="en-US" dirty="0" smtClean="0"/>
              <a:t>plant hormone</a:t>
            </a:r>
          </a:p>
          <a:p>
            <a:pPr lvl="1"/>
            <a:r>
              <a:rPr lang="en-US" dirty="0" smtClean="0"/>
              <a:t> promotes cell elongation </a:t>
            </a:r>
            <a:endParaRPr lang="en-US" b="1" dirty="0" smtClean="0"/>
          </a:p>
          <a:p>
            <a:endParaRPr lang="en-US" dirty="0" smtClean="0"/>
          </a:p>
        </p:txBody>
      </p:sp>
      <p:sp>
        <p:nvSpPr>
          <p:cNvPr id="4" name="TextBox 3"/>
          <p:cNvSpPr txBox="1"/>
          <p:nvPr/>
        </p:nvSpPr>
        <p:spPr>
          <a:xfrm>
            <a:off x="3657600" y="6107668"/>
            <a:ext cx="1752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b="1" dirty="0" smtClean="0"/>
              <a:t>Can plants see?</a:t>
            </a:r>
            <a:endParaRPr lang="en-US" b="1" dirty="0"/>
          </a:p>
        </p:txBody>
      </p:sp>
      <p:sp>
        <p:nvSpPr>
          <p:cNvPr id="3" name="Content Placeholder 2"/>
          <p:cNvSpPr>
            <a:spLocks noGrp="1"/>
          </p:cNvSpPr>
          <p:nvPr>
            <p:ph idx="1"/>
          </p:nvPr>
        </p:nvSpPr>
        <p:spPr>
          <a:xfrm>
            <a:off x="457200" y="1143000"/>
            <a:ext cx="8001000" cy="2514599"/>
          </a:xfrm>
        </p:spPr>
        <p:txBody>
          <a:bodyPr>
            <a:normAutofit fontScale="92500" lnSpcReduction="20000"/>
          </a:bodyPr>
          <a:lstStyle/>
          <a:p>
            <a:pPr>
              <a:buNone/>
            </a:pPr>
            <a:r>
              <a:rPr lang="en-US" b="1" dirty="0" err="1" smtClean="0"/>
              <a:t>Gravitropism</a:t>
            </a:r>
            <a:endParaRPr lang="en-US" b="1" dirty="0" smtClean="0"/>
          </a:p>
          <a:p>
            <a:r>
              <a:rPr lang="en-US" dirty="0" smtClean="0"/>
              <a:t>Growth of plants in response to gravity</a:t>
            </a:r>
          </a:p>
          <a:p>
            <a:r>
              <a:rPr lang="en-US" dirty="0" smtClean="0"/>
              <a:t>Roots grow downward</a:t>
            </a:r>
          </a:p>
          <a:p>
            <a:r>
              <a:rPr lang="en-US" dirty="0" smtClean="0"/>
              <a:t>Shoots grow upward</a:t>
            </a:r>
          </a:p>
          <a:p>
            <a:r>
              <a:rPr lang="en-US" b="1" dirty="0" err="1" smtClean="0"/>
              <a:t>Auxin</a:t>
            </a:r>
            <a:r>
              <a:rPr lang="en-US" dirty="0" smtClean="0"/>
              <a:t>,</a:t>
            </a:r>
            <a:r>
              <a:rPr lang="en-US" b="1" dirty="0" smtClean="0"/>
              <a:t> </a:t>
            </a:r>
            <a:r>
              <a:rPr lang="en-US" dirty="0" smtClean="0"/>
              <a:t>too!</a:t>
            </a:r>
          </a:p>
        </p:txBody>
      </p:sp>
      <p:pic>
        <p:nvPicPr>
          <p:cNvPr id="5" name="Picture 2" descr="unnumbered_32_p7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85013"/>
            <a:ext cx="4572000" cy="4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b="1" dirty="0" smtClean="0"/>
              <a:t>Can plants see?</a:t>
            </a:r>
            <a:endParaRPr lang="en-US" b="1" dirty="0"/>
          </a:p>
        </p:txBody>
      </p:sp>
      <p:sp>
        <p:nvSpPr>
          <p:cNvPr id="3" name="Content Placeholder 2"/>
          <p:cNvSpPr>
            <a:spLocks noGrp="1"/>
          </p:cNvSpPr>
          <p:nvPr>
            <p:ph idx="1"/>
          </p:nvPr>
        </p:nvSpPr>
        <p:spPr>
          <a:xfrm>
            <a:off x="384175" y="1219200"/>
            <a:ext cx="8229600" cy="2057400"/>
          </a:xfrm>
        </p:spPr>
        <p:txBody>
          <a:bodyPr>
            <a:normAutofit/>
          </a:bodyPr>
          <a:lstStyle/>
          <a:p>
            <a:pPr>
              <a:buNone/>
            </a:pPr>
            <a:r>
              <a:rPr lang="en-US" b="1" dirty="0" err="1" smtClean="0"/>
              <a:t>Thigmotropism</a:t>
            </a:r>
            <a:endParaRPr lang="en-US" b="1" dirty="0" smtClean="0"/>
          </a:p>
          <a:p>
            <a:r>
              <a:rPr lang="en-US" dirty="0" smtClean="0"/>
              <a:t>Response of plants to touch and wind</a:t>
            </a:r>
          </a:p>
          <a:p>
            <a:r>
              <a:rPr lang="en-US" b="1" dirty="0" err="1" smtClean="0"/>
              <a:t>Auxin</a:t>
            </a:r>
            <a:r>
              <a:rPr lang="en-US" dirty="0" smtClean="0"/>
              <a:t>, too!</a:t>
            </a:r>
          </a:p>
        </p:txBody>
      </p:sp>
      <p:pic>
        <p:nvPicPr>
          <p:cNvPr id="5" name="Picture 2" descr="infographic_32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344386"/>
            <a:ext cx="5638800" cy="447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smtClean="0"/>
              <a:t>Does one bad apple really spoil </a:t>
            </a:r>
            <a:br>
              <a:rPr lang="en-US" b="1" dirty="0" smtClean="0"/>
            </a:br>
            <a:r>
              <a:rPr lang="en-US" b="1" dirty="0" smtClean="0"/>
              <a:t>the bunch?</a:t>
            </a:r>
            <a:endParaRPr lang="en-US" b="1" dirty="0"/>
          </a:p>
        </p:txBody>
      </p:sp>
      <p:sp>
        <p:nvSpPr>
          <p:cNvPr id="3" name="Content Placeholder 2"/>
          <p:cNvSpPr>
            <a:spLocks noGrp="1"/>
          </p:cNvSpPr>
          <p:nvPr>
            <p:ph idx="1"/>
          </p:nvPr>
        </p:nvSpPr>
        <p:spPr>
          <a:xfrm>
            <a:off x="457200" y="1600200"/>
            <a:ext cx="3276600" cy="4953000"/>
          </a:xfrm>
        </p:spPr>
        <p:txBody>
          <a:bodyPr>
            <a:normAutofit/>
          </a:bodyPr>
          <a:lstStyle/>
          <a:p>
            <a:pPr>
              <a:buNone/>
            </a:pPr>
            <a:r>
              <a:rPr lang="en-US" b="1" dirty="0" smtClean="0"/>
              <a:t>Ethylene</a:t>
            </a:r>
            <a:endParaRPr lang="en-US" dirty="0" smtClean="0"/>
          </a:p>
          <a:p>
            <a:r>
              <a:rPr lang="en-US" dirty="0" smtClean="0"/>
              <a:t>Gaseous plant hormone</a:t>
            </a:r>
          </a:p>
          <a:p>
            <a:r>
              <a:rPr lang="en-US" dirty="0" smtClean="0"/>
              <a:t>Promotes ripening</a:t>
            </a:r>
            <a:endParaRPr lang="en-US" b="1" dirty="0" smtClean="0"/>
          </a:p>
          <a:p>
            <a:r>
              <a:rPr lang="en-US" dirty="0" smtClean="0"/>
              <a:t>Produced by ripe plants</a:t>
            </a:r>
          </a:p>
        </p:txBody>
      </p:sp>
      <p:pic>
        <p:nvPicPr>
          <p:cNvPr id="5" name="Picture 2" descr="infographic_32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585" y="1691609"/>
            <a:ext cx="5160969" cy="51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lstStyle/>
          <a:p>
            <a:pPr marL="0" indent="0">
              <a:buNone/>
            </a:pPr>
            <a:r>
              <a:rPr lang="en-US" b="1" dirty="0"/>
              <a:t>1. </a:t>
            </a:r>
            <a:r>
              <a:rPr lang="en-US" dirty="0"/>
              <a:t>How is a plant body structured, and how</a:t>
            </a:r>
          </a:p>
          <a:p>
            <a:pPr marL="0" indent="0">
              <a:buNone/>
            </a:pPr>
            <a:r>
              <a:rPr lang="en-US" dirty="0"/>
              <a:t>do plants obtain water and grow?</a:t>
            </a:r>
          </a:p>
          <a:p>
            <a:pPr marL="0" indent="0">
              <a:buNone/>
            </a:pPr>
            <a:r>
              <a:rPr lang="en-US" b="1" dirty="0"/>
              <a:t>2. </a:t>
            </a:r>
            <a:r>
              <a:rPr lang="en-US" dirty="0"/>
              <a:t>How do plants obtain nutrients?</a:t>
            </a:r>
          </a:p>
          <a:p>
            <a:pPr marL="0" indent="0">
              <a:buNone/>
            </a:pPr>
            <a:r>
              <a:rPr lang="en-US" b="1" dirty="0"/>
              <a:t>3. </a:t>
            </a:r>
            <a:r>
              <a:rPr lang="en-US" dirty="0"/>
              <a:t>How do plants reproduce, respond to</a:t>
            </a:r>
          </a:p>
          <a:p>
            <a:pPr marL="0" indent="0">
              <a:buNone/>
            </a:pPr>
            <a:r>
              <a:rPr lang="en-US" dirty="0"/>
              <a:t>stimuli, and protect themselves?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smtClean="0"/>
              <a:t>Can plants take hormones to improve their performance?</a:t>
            </a:r>
            <a:endParaRPr lang="en-US" b="1" dirty="0"/>
          </a:p>
        </p:txBody>
      </p:sp>
      <p:sp>
        <p:nvSpPr>
          <p:cNvPr id="3" name="Content Placeholder 2"/>
          <p:cNvSpPr>
            <a:spLocks noGrp="1"/>
          </p:cNvSpPr>
          <p:nvPr>
            <p:ph idx="1"/>
          </p:nvPr>
        </p:nvSpPr>
        <p:spPr>
          <a:xfrm>
            <a:off x="457200" y="1981200"/>
            <a:ext cx="3581400" cy="4495800"/>
          </a:xfrm>
        </p:spPr>
        <p:txBody>
          <a:bodyPr>
            <a:normAutofit/>
          </a:bodyPr>
          <a:lstStyle/>
          <a:p>
            <a:pPr>
              <a:buNone/>
            </a:pPr>
            <a:r>
              <a:rPr lang="en-US" b="1" dirty="0" smtClean="0"/>
              <a:t>Gibberellins</a:t>
            </a:r>
          </a:p>
          <a:p>
            <a:r>
              <a:rPr lang="en-US" dirty="0" smtClean="0"/>
              <a:t>Plant hormone</a:t>
            </a:r>
          </a:p>
          <a:p>
            <a:r>
              <a:rPr lang="en-US" dirty="0" smtClean="0"/>
              <a:t>Stem elongation</a:t>
            </a:r>
          </a:p>
          <a:p>
            <a:r>
              <a:rPr lang="en-US" dirty="0" smtClean="0"/>
              <a:t>Cell division</a:t>
            </a:r>
          </a:p>
          <a:p>
            <a:r>
              <a:rPr lang="en-US" b="1" dirty="0" smtClean="0"/>
              <a:t>Germination </a:t>
            </a:r>
          </a:p>
        </p:txBody>
      </p:sp>
      <p:sp>
        <p:nvSpPr>
          <p:cNvPr id="4" name="Content Placeholder 2"/>
          <p:cNvSpPr txBox="1">
            <a:spLocks/>
          </p:cNvSpPr>
          <p:nvPr/>
        </p:nvSpPr>
        <p:spPr>
          <a:xfrm>
            <a:off x="4419600" y="1981200"/>
            <a:ext cx="4191000" cy="4572000"/>
          </a:xfrm>
          <a:prstGeom prst="rect">
            <a:avLst/>
          </a:prstGeom>
        </p:spPr>
        <p:txBody>
          <a:bodyPr vert="horz" lIns="91440" tIns="45720" rIns="91440" bIns="45720" rtlCol="0">
            <a:normAutofit/>
          </a:bodyPr>
          <a:lstStyle/>
          <a:p>
            <a:pPr marL="342900" lvl="0" indent="-342900">
              <a:spcBef>
                <a:spcPct val="20000"/>
              </a:spcBef>
            </a:pPr>
            <a:r>
              <a:rPr lang="en-US" sz="3200" b="1" dirty="0" err="1" smtClean="0"/>
              <a:t>Abscisic</a:t>
            </a:r>
            <a:r>
              <a:rPr lang="en-US" sz="3200" b="1" dirty="0" smtClean="0"/>
              <a:t> acid (ABA)</a:t>
            </a:r>
            <a:endParaRPr lang="en-US" sz="3200" dirty="0" smtClean="0"/>
          </a:p>
          <a:p>
            <a:pPr marL="342900" lvl="0" indent="-342900">
              <a:spcBef>
                <a:spcPct val="20000"/>
              </a:spcBef>
              <a:buFont typeface="Arial"/>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Plant hormone</a:t>
            </a:r>
          </a:p>
          <a:p>
            <a:pPr marL="342900" lvl="0" indent="-342900">
              <a:spcBef>
                <a:spcPct val="20000"/>
              </a:spcBef>
              <a:buFont typeface="Arial"/>
              <a:buChar char="•"/>
            </a:pPr>
            <a:r>
              <a:rPr lang="en-US" sz="3200" dirty="0" smtClean="0"/>
              <a:t>Promotes dormancy</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b="1" dirty="0" smtClean="0"/>
              <a:t>Can plants take hormones to improve their performance?</a:t>
            </a:r>
            <a:endParaRPr lang="en-US" b="1" dirty="0"/>
          </a:p>
        </p:txBody>
      </p:sp>
      <p:pic>
        <p:nvPicPr>
          <p:cNvPr id="5" name="Picture 2" descr="infographic_32_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812388"/>
            <a:ext cx="368309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b="1" dirty="0" smtClean="0"/>
              <a:t>Why are some plants poisonous?</a:t>
            </a:r>
            <a:endParaRPr lang="en-US" b="1" dirty="0"/>
          </a:p>
        </p:txBody>
      </p:sp>
      <p:sp>
        <p:nvSpPr>
          <p:cNvPr id="3" name="Content Placeholder 2"/>
          <p:cNvSpPr>
            <a:spLocks noGrp="1"/>
          </p:cNvSpPr>
          <p:nvPr>
            <p:ph idx="1"/>
          </p:nvPr>
        </p:nvSpPr>
        <p:spPr>
          <a:xfrm>
            <a:off x="457200" y="1447800"/>
            <a:ext cx="3505200" cy="5257800"/>
          </a:xfrm>
        </p:spPr>
        <p:txBody>
          <a:bodyPr>
            <a:normAutofit fontScale="92500"/>
          </a:bodyPr>
          <a:lstStyle/>
          <a:p>
            <a:pPr marL="0" indent="0">
              <a:buNone/>
            </a:pPr>
            <a:r>
              <a:rPr lang="en-US" b="1" dirty="0" smtClean="0"/>
              <a:t>Defense mechanism against herbivores</a:t>
            </a:r>
          </a:p>
          <a:p>
            <a:pPr>
              <a:buNone/>
            </a:pPr>
            <a:endParaRPr lang="en-US" dirty="0" smtClean="0"/>
          </a:p>
          <a:p>
            <a:r>
              <a:rPr lang="en-US" dirty="0" smtClean="0"/>
              <a:t>Toxic or distasteful chemicals</a:t>
            </a:r>
          </a:p>
          <a:p>
            <a:pPr>
              <a:buNone/>
            </a:pPr>
            <a:endParaRPr lang="en-US" dirty="0" smtClean="0"/>
          </a:p>
          <a:p>
            <a:r>
              <a:rPr lang="en-US" dirty="0" smtClean="0"/>
              <a:t>Spines</a:t>
            </a:r>
          </a:p>
          <a:p>
            <a:endParaRPr lang="en-US" dirty="0" smtClean="0"/>
          </a:p>
          <a:p>
            <a:r>
              <a:rPr lang="en-US" dirty="0" smtClean="0"/>
              <a:t>Waxy coatings</a:t>
            </a:r>
          </a:p>
          <a:p>
            <a:endParaRPr lang="en-US" dirty="0" smtClean="0"/>
          </a:p>
          <a:p>
            <a:pPr>
              <a:buNone/>
            </a:pPr>
            <a:endParaRPr lang="en-US" dirty="0" smtClean="0"/>
          </a:p>
        </p:txBody>
      </p:sp>
      <p:pic>
        <p:nvPicPr>
          <p:cNvPr id="5" name="Picture 2" descr="infographic_32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483" y="1524000"/>
            <a:ext cx="388234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normAutofit/>
          </a:bodyPr>
          <a:lstStyle/>
          <a:p>
            <a:r>
              <a:rPr lang="en-US" b="1" dirty="0" smtClean="0"/>
              <a:t>Summary</a:t>
            </a:r>
            <a:endParaRPr lang="en-US" b="1" dirty="0"/>
          </a:p>
        </p:txBody>
      </p:sp>
      <p:sp>
        <p:nvSpPr>
          <p:cNvPr id="3" name="Content Placeholder 2"/>
          <p:cNvSpPr>
            <a:spLocks noGrp="1"/>
          </p:cNvSpPr>
          <p:nvPr>
            <p:ph idx="1"/>
          </p:nvPr>
        </p:nvSpPr>
        <p:spPr>
          <a:xfrm>
            <a:off x="533400" y="1143000"/>
            <a:ext cx="8229600" cy="5562600"/>
          </a:xfrm>
        </p:spPr>
        <p:txBody>
          <a:bodyPr>
            <a:noAutofit/>
          </a:bodyPr>
          <a:lstStyle/>
          <a:p>
            <a:r>
              <a:rPr lang="en-US" sz="2200" dirty="0" smtClean="0"/>
              <a:t>Nearly all plants share the same basic structure: an aboveground shoot system and an underground root system.</a:t>
            </a:r>
          </a:p>
          <a:p>
            <a:r>
              <a:rPr lang="en-US" sz="2200" dirty="0" smtClean="0"/>
              <a:t>Plants have a vascular system. Xylem transports water and dissolved nutrients from the roots to the shoots. Phloem transports dissolved sugars throughout the plant body.</a:t>
            </a:r>
          </a:p>
          <a:p>
            <a:r>
              <a:rPr lang="en-US" sz="2200" dirty="0" smtClean="0"/>
              <a:t>Plants undergo primary (vertical) and secondary (horizontal) growth. Secondary growth is mostly growth of xylem tissue.</a:t>
            </a:r>
          </a:p>
          <a:p>
            <a:r>
              <a:rPr lang="en-US" sz="2200" dirty="0" smtClean="0"/>
              <a:t>Plants are </a:t>
            </a:r>
            <a:r>
              <a:rPr lang="en-US" sz="2200" dirty="0" err="1" smtClean="0"/>
              <a:t>autotrophs</a:t>
            </a:r>
            <a:r>
              <a:rPr lang="en-US" sz="2200" dirty="0" smtClean="0"/>
              <a:t>, able to make their food by photosynthesis of sunlight and carbon dioxide absorbed from the air.</a:t>
            </a:r>
          </a:p>
          <a:p>
            <a:r>
              <a:rPr lang="en-US" sz="2200" dirty="0" smtClean="0"/>
              <a:t>A variety of pigments assist with photosynthesis.</a:t>
            </a:r>
          </a:p>
          <a:p>
            <a:r>
              <a:rPr lang="en-US" sz="2200" dirty="0" smtClean="0"/>
              <a:t>Many plants reproduce sexually and have male and female sexual organs that produce haploid gametes.</a:t>
            </a:r>
          </a:p>
          <a:p>
            <a:r>
              <a:rPr lang="en-US" sz="2200" dirty="0" smtClean="0"/>
              <a:t>Plants respond to their environment by various tropisms.</a:t>
            </a:r>
          </a:p>
          <a:p>
            <a:r>
              <a:rPr lang="en-US" sz="2200" dirty="0" smtClean="0"/>
              <a:t>Plants produce hormones that contribute to growth and development.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a:t>
            </a:r>
            <a:r>
              <a:rPr lang="en-US" b="1" dirty="0"/>
              <a:t>p</a:t>
            </a:r>
            <a:r>
              <a:rPr lang="en-US" b="1" dirty="0" smtClean="0"/>
              <a:t>lants stand up?</a:t>
            </a:r>
            <a:endParaRPr lang="en-US" b="1" dirty="0"/>
          </a:p>
        </p:txBody>
      </p:sp>
      <p:sp>
        <p:nvSpPr>
          <p:cNvPr id="3" name="Content Placeholder 2"/>
          <p:cNvSpPr>
            <a:spLocks noGrp="1"/>
          </p:cNvSpPr>
          <p:nvPr>
            <p:ph idx="1"/>
          </p:nvPr>
        </p:nvSpPr>
        <p:spPr>
          <a:xfrm>
            <a:off x="457200" y="1600201"/>
            <a:ext cx="4038600" cy="5105399"/>
          </a:xfrm>
        </p:spPr>
        <p:txBody>
          <a:bodyPr>
            <a:normAutofit lnSpcReduction="10000"/>
          </a:bodyPr>
          <a:lstStyle/>
          <a:p>
            <a:pPr>
              <a:buNone/>
            </a:pPr>
            <a:r>
              <a:rPr lang="en-US" dirty="0" smtClean="0"/>
              <a:t>Land plants share same basic design</a:t>
            </a:r>
          </a:p>
          <a:p>
            <a:r>
              <a:rPr lang="en-US" b="1" dirty="0" smtClean="0"/>
              <a:t>Root system</a:t>
            </a:r>
          </a:p>
          <a:p>
            <a:pPr lvl="1"/>
            <a:r>
              <a:rPr lang="en-US" dirty="0" smtClean="0"/>
              <a:t>underground</a:t>
            </a:r>
          </a:p>
          <a:p>
            <a:pPr lvl="1"/>
            <a:r>
              <a:rPr lang="en-US" dirty="0" smtClean="0"/>
              <a:t> absorbs water and nutrients</a:t>
            </a:r>
          </a:p>
          <a:p>
            <a:pPr lvl="1"/>
            <a:endParaRPr lang="en-US" b="1" dirty="0" smtClean="0"/>
          </a:p>
          <a:p>
            <a:r>
              <a:rPr lang="en-US" b="1" dirty="0" smtClean="0"/>
              <a:t>Shoot system</a:t>
            </a:r>
          </a:p>
          <a:p>
            <a:pPr lvl="1"/>
            <a:r>
              <a:rPr lang="en-US" dirty="0" smtClean="0"/>
              <a:t>aboveground</a:t>
            </a:r>
          </a:p>
          <a:p>
            <a:pPr lvl="1"/>
            <a:r>
              <a:rPr lang="en-US" dirty="0" smtClean="0"/>
              <a:t>stems and leaves</a:t>
            </a:r>
            <a:endParaRPr lang="en-US" b="1" dirty="0" smtClean="0"/>
          </a:p>
          <a:p>
            <a:pPr lvl="1"/>
            <a:endParaRPr lang="en-US" dirty="0" smtClean="0"/>
          </a:p>
          <a:p>
            <a:pPr lvl="1"/>
            <a:endParaRPr lang="en-US" dirty="0" smtClean="0"/>
          </a:p>
        </p:txBody>
      </p:sp>
      <p:pic>
        <p:nvPicPr>
          <p:cNvPr id="5" name="Picture 2" descr="infographic_32_01"/>
          <p:cNvPicPr>
            <a:picLocks noChangeAspect="1" noChangeArrowheads="1"/>
          </p:cNvPicPr>
          <p:nvPr/>
        </p:nvPicPr>
        <p:blipFill rotWithShape="1">
          <a:blip r:embed="rId3">
            <a:extLst>
              <a:ext uri="{28A0092B-C50C-407E-A947-70E740481C1C}">
                <a14:useLocalDpi xmlns:a14="http://schemas.microsoft.com/office/drawing/2010/main" val="0"/>
              </a:ext>
            </a:extLst>
          </a:blip>
          <a:srcRect t="17501" r="64652" b="10518"/>
          <a:stretch/>
        </p:blipFill>
        <p:spPr bwMode="auto">
          <a:xfrm>
            <a:off x="4572000" y="1341000"/>
            <a:ext cx="3256085" cy="551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plants stand up?</a:t>
            </a:r>
            <a:endParaRPr lang="en-US" b="1" dirty="0"/>
          </a:p>
        </p:txBody>
      </p:sp>
      <p:sp>
        <p:nvSpPr>
          <p:cNvPr id="3" name="Content Placeholder 2"/>
          <p:cNvSpPr>
            <a:spLocks noGrp="1"/>
          </p:cNvSpPr>
          <p:nvPr>
            <p:ph idx="1"/>
          </p:nvPr>
        </p:nvSpPr>
        <p:spPr/>
        <p:txBody>
          <a:bodyPr/>
          <a:lstStyle/>
          <a:p>
            <a:r>
              <a:rPr lang="en-US" dirty="0" smtClean="0"/>
              <a:t>Plants are </a:t>
            </a:r>
            <a:r>
              <a:rPr lang="en-US" b="1" dirty="0" smtClean="0"/>
              <a:t>eukaryotes</a:t>
            </a:r>
          </a:p>
          <a:p>
            <a:endParaRPr lang="en-US" b="1" dirty="0" smtClean="0"/>
          </a:p>
          <a:p>
            <a:r>
              <a:rPr lang="en-US" dirty="0" smtClean="0"/>
              <a:t>Cells have organelles, including a nucleus</a:t>
            </a:r>
          </a:p>
          <a:p>
            <a:endParaRPr lang="en-US" dirty="0" smtClean="0"/>
          </a:p>
          <a:p>
            <a:r>
              <a:rPr lang="en-US" dirty="0" smtClean="0"/>
              <a:t>Plant specific feature</a:t>
            </a:r>
          </a:p>
          <a:p>
            <a:pPr lvl="1"/>
            <a:r>
              <a:rPr lang="en-US" b="1" dirty="0" smtClean="0"/>
              <a:t>cell wall</a:t>
            </a:r>
          </a:p>
          <a:p>
            <a:pPr lvl="1"/>
            <a:r>
              <a:rPr lang="en-US" b="1" dirty="0" smtClean="0"/>
              <a:t>chloroplasts</a:t>
            </a:r>
          </a:p>
          <a:p>
            <a:pPr lvl="1"/>
            <a:r>
              <a:rPr lang="en-US" b="1" dirty="0" smtClean="0"/>
              <a:t>central vacuole</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plants stand up?</a:t>
            </a:r>
            <a:endParaRPr lang="en-US" b="1" dirty="0"/>
          </a:p>
        </p:txBody>
      </p:sp>
      <p:sp>
        <p:nvSpPr>
          <p:cNvPr id="3" name="Content Placeholder 2"/>
          <p:cNvSpPr>
            <a:spLocks noGrp="1"/>
          </p:cNvSpPr>
          <p:nvPr>
            <p:ph idx="1"/>
          </p:nvPr>
        </p:nvSpPr>
        <p:spPr>
          <a:xfrm>
            <a:off x="457200" y="1600200"/>
            <a:ext cx="4343400" cy="5181600"/>
          </a:xfrm>
        </p:spPr>
        <p:txBody>
          <a:bodyPr>
            <a:normAutofit fontScale="85000" lnSpcReduction="10000"/>
          </a:bodyPr>
          <a:lstStyle/>
          <a:p>
            <a:pPr>
              <a:buNone/>
            </a:pPr>
            <a:r>
              <a:rPr lang="en-US" b="1" dirty="0" smtClean="0"/>
              <a:t>Cell wall</a:t>
            </a:r>
          </a:p>
          <a:p>
            <a:r>
              <a:rPr lang="en-US" dirty="0" smtClean="0"/>
              <a:t>Rigid layer</a:t>
            </a:r>
          </a:p>
          <a:p>
            <a:r>
              <a:rPr lang="en-US" dirty="0" smtClean="0"/>
              <a:t>Made of cellulose</a:t>
            </a:r>
          </a:p>
          <a:p>
            <a:endParaRPr lang="en-US" dirty="0" smtClean="0"/>
          </a:p>
          <a:p>
            <a:pPr>
              <a:buNone/>
            </a:pPr>
            <a:r>
              <a:rPr lang="en-US" b="1" dirty="0" smtClean="0"/>
              <a:t>Chloroplasts</a:t>
            </a:r>
          </a:p>
          <a:p>
            <a:r>
              <a:rPr lang="en-US" dirty="0" smtClean="0"/>
              <a:t>Organelles of photosynthesis</a:t>
            </a:r>
          </a:p>
          <a:p>
            <a:endParaRPr lang="en-US" dirty="0" smtClean="0"/>
          </a:p>
          <a:p>
            <a:pPr>
              <a:buNone/>
            </a:pPr>
            <a:r>
              <a:rPr lang="en-US" b="1" dirty="0" smtClean="0"/>
              <a:t>Central vacuole</a:t>
            </a:r>
          </a:p>
          <a:p>
            <a:r>
              <a:rPr lang="en-US" dirty="0" smtClean="0"/>
              <a:t>Fluid-filled compartment</a:t>
            </a:r>
          </a:p>
          <a:p>
            <a:r>
              <a:rPr lang="en-US" dirty="0" smtClean="0"/>
              <a:t>Cell rigidity</a:t>
            </a:r>
          </a:p>
          <a:p>
            <a:endParaRPr lang="en-US" b="1" dirty="0" smtClean="0"/>
          </a:p>
          <a:p>
            <a:endParaRPr lang="en-US" dirty="0"/>
          </a:p>
        </p:txBody>
      </p:sp>
      <p:pic>
        <p:nvPicPr>
          <p:cNvPr id="5" name="Picture 2" descr="infographic_32_01"/>
          <p:cNvPicPr>
            <a:picLocks noChangeAspect="1" noChangeArrowheads="1"/>
          </p:cNvPicPr>
          <p:nvPr/>
        </p:nvPicPr>
        <p:blipFill rotWithShape="1">
          <a:blip r:embed="rId3">
            <a:extLst>
              <a:ext uri="{28A0092B-C50C-407E-A947-70E740481C1C}">
                <a14:useLocalDpi xmlns:a14="http://schemas.microsoft.com/office/drawing/2010/main" val="0"/>
              </a:ext>
            </a:extLst>
          </a:blip>
          <a:srcRect l="45028" t="10918" b="50000"/>
          <a:stretch/>
        </p:blipFill>
        <p:spPr bwMode="auto">
          <a:xfrm>
            <a:off x="3429000" y="2207061"/>
            <a:ext cx="5453478" cy="322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plants stand up?</a:t>
            </a:r>
            <a:endParaRPr lang="en-US" b="1" dirty="0"/>
          </a:p>
        </p:txBody>
      </p:sp>
      <p:sp>
        <p:nvSpPr>
          <p:cNvPr id="3" name="Content Placeholder 2"/>
          <p:cNvSpPr>
            <a:spLocks noGrp="1"/>
          </p:cNvSpPr>
          <p:nvPr>
            <p:ph idx="1"/>
          </p:nvPr>
        </p:nvSpPr>
        <p:spPr>
          <a:xfrm>
            <a:off x="457200" y="1600200"/>
            <a:ext cx="3657600" cy="5257800"/>
          </a:xfrm>
        </p:spPr>
        <p:txBody>
          <a:bodyPr>
            <a:normAutofit fontScale="92500" lnSpcReduction="20000"/>
          </a:bodyPr>
          <a:lstStyle/>
          <a:p>
            <a:pPr>
              <a:buNone/>
            </a:pPr>
            <a:r>
              <a:rPr lang="en-US" b="1" dirty="0" err="1" smtClean="0"/>
              <a:t>Turgor</a:t>
            </a:r>
            <a:r>
              <a:rPr lang="en-US" b="1" dirty="0" smtClean="0"/>
              <a:t> pressure</a:t>
            </a:r>
          </a:p>
          <a:p>
            <a:r>
              <a:rPr lang="en-US" dirty="0" smtClean="0"/>
              <a:t>Exerted by central vacuole</a:t>
            </a:r>
          </a:p>
          <a:p>
            <a:r>
              <a:rPr lang="en-US" dirty="0" smtClean="0"/>
              <a:t>Keeps plant rigid and upright</a:t>
            </a:r>
          </a:p>
          <a:p>
            <a:pPr>
              <a:buNone/>
            </a:pPr>
            <a:endParaRPr lang="en-US" dirty="0" smtClean="0"/>
          </a:p>
          <a:p>
            <a:pPr>
              <a:buNone/>
            </a:pPr>
            <a:r>
              <a:rPr lang="en-US" b="1" dirty="0" smtClean="0"/>
              <a:t>Lignin</a:t>
            </a:r>
            <a:endParaRPr lang="en-US" dirty="0" smtClean="0"/>
          </a:p>
          <a:p>
            <a:r>
              <a:rPr lang="en-US" dirty="0" smtClean="0"/>
              <a:t>A hard, durable material</a:t>
            </a:r>
          </a:p>
          <a:p>
            <a:r>
              <a:rPr lang="en-US" dirty="0" smtClean="0"/>
              <a:t>Inner cell wall</a:t>
            </a:r>
          </a:p>
          <a:p>
            <a:r>
              <a:rPr lang="en-US" dirty="0" smtClean="0"/>
              <a:t>Makes plant tissues woody</a:t>
            </a:r>
          </a:p>
        </p:txBody>
      </p:sp>
      <p:pic>
        <p:nvPicPr>
          <p:cNvPr id="5" name="Picture 2" descr="unnumbered_32_p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50526"/>
            <a:ext cx="3300413" cy="530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plants stand up?</a:t>
            </a:r>
            <a:endParaRPr lang="en-US" b="1" dirty="0"/>
          </a:p>
        </p:txBody>
      </p:sp>
      <p:sp>
        <p:nvSpPr>
          <p:cNvPr id="3" name="Content Placeholder 2"/>
          <p:cNvSpPr>
            <a:spLocks noGrp="1"/>
          </p:cNvSpPr>
          <p:nvPr>
            <p:ph idx="1"/>
          </p:nvPr>
        </p:nvSpPr>
        <p:spPr/>
        <p:txBody>
          <a:bodyPr>
            <a:normAutofit lnSpcReduction="10000"/>
          </a:bodyPr>
          <a:lstStyle/>
          <a:p>
            <a:pPr>
              <a:buNone/>
            </a:pPr>
            <a:r>
              <a:rPr lang="en-US" b="1" dirty="0" smtClean="0"/>
              <a:t>Root system </a:t>
            </a:r>
          </a:p>
          <a:p>
            <a:r>
              <a:rPr lang="en-US" dirty="0" smtClean="0"/>
              <a:t>Anchors plant</a:t>
            </a:r>
          </a:p>
          <a:p>
            <a:pPr>
              <a:buNone/>
            </a:pPr>
            <a:endParaRPr lang="en-US" b="1" dirty="0" smtClean="0"/>
          </a:p>
          <a:p>
            <a:pPr>
              <a:buNone/>
            </a:pPr>
            <a:r>
              <a:rPr lang="en-US" b="1" dirty="0" smtClean="0"/>
              <a:t>Root hairs</a:t>
            </a:r>
            <a:r>
              <a:rPr lang="en-US" dirty="0" smtClean="0"/>
              <a:t> increase the surface area</a:t>
            </a:r>
          </a:p>
          <a:p>
            <a:r>
              <a:rPr lang="en-US" dirty="0" smtClean="0"/>
              <a:t>Enhances absorption water and nutrients</a:t>
            </a:r>
          </a:p>
          <a:p>
            <a:pPr>
              <a:buNone/>
            </a:pPr>
            <a:endParaRPr lang="en-US" dirty="0" smtClean="0"/>
          </a:p>
          <a:p>
            <a:pPr>
              <a:buNone/>
            </a:pPr>
            <a:r>
              <a:rPr lang="en-US" b="1" dirty="0" smtClean="0"/>
              <a:t>Taproots</a:t>
            </a:r>
          </a:p>
          <a:p>
            <a:r>
              <a:rPr lang="en-US" b="1" dirty="0" smtClean="0"/>
              <a:t> </a:t>
            </a:r>
            <a:r>
              <a:rPr lang="en-US" dirty="0" smtClean="0"/>
              <a:t>Water access and storage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plants stand up?</a:t>
            </a:r>
            <a:endParaRPr lang="en-US" b="1" dirty="0"/>
          </a:p>
        </p:txBody>
      </p:sp>
      <p:pic>
        <p:nvPicPr>
          <p:cNvPr id="4" name="Picture 2" descr="infographic_32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1"/>
            <a:ext cx="6643085" cy="552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TotalTime>
  <Words>1475</Words>
  <Application>Microsoft Office PowerPoint</Application>
  <PresentationFormat>On-screen Show (4:3)</PresentationFormat>
  <Paragraphs>244</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Chapter 32</vt:lpstr>
      <vt:lpstr>Driving Questions</vt:lpstr>
      <vt:lpstr>How do plants stand up?</vt:lpstr>
      <vt:lpstr>How do plants stand up?</vt:lpstr>
      <vt:lpstr>How do plants stand up?</vt:lpstr>
      <vt:lpstr>How do plants stand up?</vt:lpstr>
      <vt:lpstr>How do plants stand up?</vt:lpstr>
      <vt:lpstr>How do plants stand up?</vt:lpstr>
      <vt:lpstr>Why don’t plants bleed?</vt:lpstr>
      <vt:lpstr>Why don’t plants bleed?</vt:lpstr>
      <vt:lpstr>Why don’t plants bleed?</vt:lpstr>
      <vt:lpstr>Why don’t plants bleed?</vt:lpstr>
      <vt:lpstr>What are tree rings?</vt:lpstr>
      <vt:lpstr>What do plants eat?</vt:lpstr>
      <vt:lpstr>What do plants eat?</vt:lpstr>
      <vt:lpstr>Can plants photosynthesize at night? </vt:lpstr>
      <vt:lpstr>Why do leaves change color  in the fall?</vt:lpstr>
      <vt:lpstr>Why do leaves change color  in the fall?</vt:lpstr>
      <vt:lpstr>Why do leaves change color  in the fall?</vt:lpstr>
      <vt:lpstr>Do plants have sex?</vt:lpstr>
      <vt:lpstr>Do plants have sex?</vt:lpstr>
      <vt:lpstr>Do plants have sex?</vt:lpstr>
      <vt:lpstr>What spins like a helicopter,  shoots like a rocket, and  contains its own parachute?</vt:lpstr>
      <vt:lpstr>What spins like a helicopter,  shoots like a rocket, and  contains its own parachute?</vt:lpstr>
      <vt:lpstr>Can plants see?</vt:lpstr>
      <vt:lpstr>Can plants see?</vt:lpstr>
      <vt:lpstr>Can plants see?</vt:lpstr>
      <vt:lpstr>Does one bad apple really spoil  the bunch?</vt:lpstr>
      <vt:lpstr>Can plants take hormones to improve their performance?</vt:lpstr>
      <vt:lpstr>Can plants take hormones to improve their performance?</vt:lpstr>
      <vt:lpstr>Why are some plants poisonous?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dc:title>
  <dc:creator>Owner</dc:creator>
  <cp:lastModifiedBy>hbadmin</cp:lastModifiedBy>
  <cp:revision>25</cp:revision>
  <dcterms:created xsi:type="dcterms:W3CDTF">2014-04-25T21:47:10Z</dcterms:created>
  <dcterms:modified xsi:type="dcterms:W3CDTF">2014-04-26T19:18:27Z</dcterms:modified>
</cp:coreProperties>
</file>