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10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Sentences and Words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85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01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latin typeface="Euphemia" pitchFamily="34" charset="0"/>
              </a:rPr>
              <a:t>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 to Vary Sentence Pattern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(continued)</a:t>
            </a:r>
          </a:p>
          <a:p>
            <a:pPr marL="914400"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914400" indent="-457200"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3. Modifier in the middle: subject-     modifier-verb.</a:t>
            </a: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914400" indent="-457200"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914400" indent="-457200"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14400" indent="-457200"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4. Modifiers used throughout.</a:t>
            </a: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567016"/>
            <a:ext cx="6813735" cy="82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4191000"/>
            <a:ext cx="666558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86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Are Your Sentences Parallel in Structure?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91440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Parallelism</a:t>
            </a:r>
            <a:r>
              <a:rPr lang="en-US" sz="2800" dirty="0" smtClean="0">
                <a:latin typeface="Euphemia" pitchFamily="34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means that similar ideas in a sentence are expressed in similar grammatical form.</a:t>
            </a:r>
          </a:p>
          <a:p>
            <a:pPr marL="914400"/>
            <a:endParaRPr lang="en-US" sz="2800" b="1" dirty="0" smtClean="0">
              <a:latin typeface="Euphemia" pitchFamily="34" charset="0"/>
            </a:endParaRPr>
          </a:p>
          <a:p>
            <a:pPr marL="1428750" indent="-514350">
              <a:buAutoNum type="arabicPeriod"/>
            </a:pPr>
            <a:r>
              <a:rPr lang="en-US" sz="2400" dirty="0" smtClean="0">
                <a:latin typeface="Euphemia" pitchFamily="34" charset="0"/>
              </a:rPr>
              <a:t>Nouns in a series should be parallel.</a:t>
            </a:r>
          </a:p>
          <a:p>
            <a:pPr marL="1428750" indent="-514350">
              <a:buAutoNum type="arabicPeriod"/>
            </a:pPr>
            <a:endParaRPr lang="en-US" sz="1200" dirty="0" smtClean="0">
              <a:latin typeface="Euphemia" pitchFamily="34" charset="0"/>
            </a:endParaRPr>
          </a:p>
          <a:p>
            <a:pPr marL="1428750" indent="-514350">
              <a:buAutoNum type="arabicPeriod"/>
            </a:pPr>
            <a:r>
              <a:rPr lang="en-US" sz="2400" dirty="0" smtClean="0">
                <a:latin typeface="Euphemia" pitchFamily="34" charset="0"/>
              </a:rPr>
              <a:t>Adjectives in a series should be parallel.</a:t>
            </a:r>
          </a:p>
          <a:p>
            <a:pPr marL="1428750" indent="-514350">
              <a:buAutoNum type="arabicPeriod"/>
            </a:pPr>
            <a:endParaRPr lang="en-US" sz="1200" dirty="0" smtClean="0">
              <a:latin typeface="Euphemia" pitchFamily="34" charset="0"/>
            </a:endParaRPr>
          </a:p>
          <a:p>
            <a:pPr marL="1428750" indent="-514350">
              <a:buAutoNum type="arabicPeriod"/>
            </a:pPr>
            <a:r>
              <a:rPr lang="en-US" sz="2400" dirty="0" smtClean="0">
                <a:latin typeface="Euphemia" pitchFamily="34" charset="0"/>
              </a:rPr>
              <a:t>Verbs in a series should be parallel.</a:t>
            </a:r>
          </a:p>
          <a:p>
            <a:pPr marL="1428750" indent="-514350">
              <a:buAutoNum type="arabicPeriod"/>
            </a:pPr>
            <a:endParaRPr lang="en-US" sz="1200" dirty="0" smtClean="0">
              <a:latin typeface="Euphemia" pitchFamily="34" charset="0"/>
            </a:endParaRPr>
          </a:p>
          <a:p>
            <a:pPr marL="1428750" indent="-514350">
              <a:buAutoNum type="arabicPeriod"/>
            </a:pPr>
            <a:r>
              <a:rPr lang="en-US" sz="2400" dirty="0" smtClean="0">
                <a:latin typeface="Euphemia" pitchFamily="34" charset="0"/>
              </a:rPr>
              <a:t>Phrases and clauses within a sentence should be parallel. </a:t>
            </a:r>
          </a:p>
          <a:p>
            <a:pPr marL="1428750" indent="-514350">
              <a:buAutoNum type="arabicPeriod"/>
            </a:pPr>
            <a:endParaRPr lang="en-US" sz="1200" dirty="0" smtClean="0">
              <a:latin typeface="Euphemia" pitchFamily="34" charset="0"/>
            </a:endParaRPr>
          </a:p>
          <a:p>
            <a:pPr marL="1428750" indent="-514350">
              <a:buAutoNum type="arabicPeriod"/>
            </a:pPr>
            <a:r>
              <a:rPr lang="en-US" sz="2400" dirty="0" smtClean="0">
                <a:latin typeface="Euphemia" pitchFamily="34" charset="0"/>
              </a:rPr>
              <a:t>Items being compared should be parallel.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13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838200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Do Your Sentences Have Strong, Active Verbs?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428750" indent="-514350"/>
            <a:r>
              <a:rPr lang="en-US" sz="2800" dirty="0" smtClean="0">
                <a:latin typeface="Euphemia" pitchFamily="34" charset="0"/>
              </a:rPr>
              <a:t>Use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active</a:t>
            </a:r>
            <a:r>
              <a:rPr lang="en-US" sz="2800" dirty="0" smtClean="0">
                <a:latin typeface="Euphemia" pitchFamily="34" charset="0"/>
              </a:rPr>
              <a:t>, not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passive verbs</a:t>
            </a:r>
            <a:r>
              <a:rPr lang="en-US" sz="2800" dirty="0" smtClean="0">
                <a:latin typeface="Euphemia" pitchFamily="34" charset="0"/>
              </a:rPr>
              <a:t>.</a:t>
            </a:r>
          </a:p>
          <a:p>
            <a:pPr marL="2343150" lvl="2" indent="-514350"/>
            <a:endParaRPr lang="en-US" sz="2400" dirty="0" smtClean="0">
              <a:latin typeface="Euphemia" pitchFamily="34" charset="0"/>
            </a:endParaRPr>
          </a:p>
          <a:p>
            <a:pPr marL="1377950" lvl="2" indent="-463550"/>
            <a:r>
              <a:rPr lang="en-US" sz="2400" dirty="0" smtClean="0">
                <a:latin typeface="Euphemia" pitchFamily="34" charset="0"/>
              </a:rPr>
              <a:t>1. 	In sentences with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active verbs, </a:t>
            </a:r>
            <a:r>
              <a:rPr lang="en-US" sz="2400" dirty="0" smtClean="0">
                <a:latin typeface="Euphemia" pitchFamily="34" charset="0"/>
              </a:rPr>
              <a:t>the subject (</a:t>
            </a:r>
            <a:r>
              <a:rPr lang="en-US" sz="2400" i="1" dirty="0" smtClean="0">
                <a:latin typeface="Euphemia" pitchFamily="34" charset="0"/>
              </a:rPr>
              <a:t>Jane</a:t>
            </a:r>
            <a:r>
              <a:rPr lang="en-US" sz="2400" dirty="0" smtClean="0">
                <a:latin typeface="Euphemia" pitchFamily="34" charset="0"/>
              </a:rPr>
              <a:t>) performs an action: </a:t>
            </a:r>
          </a:p>
          <a:p>
            <a:pPr marL="1377950" lvl="2" indent="-463550"/>
            <a:r>
              <a:rPr lang="en-US" sz="2200" dirty="0" smtClean="0">
                <a:latin typeface="Euphemia" pitchFamily="34" charset="0"/>
              </a:rPr>
              <a:t>		</a:t>
            </a:r>
            <a:r>
              <a:rPr lang="en-US" sz="2200" i="1" dirty="0" smtClean="0">
                <a:latin typeface="Euphemia" pitchFamily="34" charset="0"/>
              </a:rPr>
              <a:t>Jane chucked the ball over the fence.</a:t>
            </a:r>
          </a:p>
          <a:p>
            <a:pPr marL="1377950" lvl="2" indent="-463550"/>
            <a:endParaRPr lang="en-US" sz="1400" dirty="0" smtClean="0">
              <a:latin typeface="Euphemia" pitchFamily="34" charset="0"/>
            </a:endParaRPr>
          </a:p>
          <a:p>
            <a:pPr marL="1377950" lvl="2" indent="-463550"/>
            <a:r>
              <a:rPr lang="en-US" sz="2400" dirty="0" smtClean="0">
                <a:latin typeface="Euphemia" pitchFamily="34" charset="0"/>
              </a:rPr>
              <a:t>2. 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Passive verbs </a:t>
            </a:r>
            <a:r>
              <a:rPr lang="en-US" sz="2400" dirty="0" smtClean="0">
                <a:latin typeface="Euphemia" pitchFamily="34" charset="0"/>
              </a:rPr>
              <a:t>are forms of the verb </a:t>
            </a:r>
            <a:r>
              <a:rPr lang="en-US" sz="2400" i="1" dirty="0" smtClean="0">
                <a:latin typeface="Euphemia" pitchFamily="34" charset="0"/>
              </a:rPr>
              <a:t>to be</a:t>
            </a:r>
            <a:r>
              <a:rPr lang="en-US" sz="2400" dirty="0" smtClean="0">
                <a:latin typeface="Euphemia" pitchFamily="34" charset="0"/>
              </a:rPr>
              <a:t>   combined with a past participle. With passive verbs, the subject receives the action: </a:t>
            </a:r>
          </a:p>
          <a:p>
            <a:pPr marL="1377950" lvl="2" indent="-463550"/>
            <a:r>
              <a:rPr lang="en-US" sz="2400" dirty="0" smtClean="0">
                <a:latin typeface="Euphemia" pitchFamily="34" charset="0"/>
              </a:rPr>
              <a:t>		</a:t>
            </a:r>
            <a:r>
              <a:rPr lang="en-US" sz="2200" i="1" dirty="0" smtClean="0">
                <a:latin typeface="Euphemia" pitchFamily="34" charset="0"/>
              </a:rPr>
              <a:t>The ball was chucked over the fence by 	Jane.</a:t>
            </a:r>
          </a:p>
          <a:p>
            <a:pPr marL="1428750" indent="-514350">
              <a:buAutoNum type="arabicPeriod"/>
            </a:pPr>
            <a:endParaRPr lang="en-US" sz="12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41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7620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Analyzing Your Word Choice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81200"/>
            <a:ext cx="8001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Consider the following: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2200" dirty="0" smtClean="0"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Tone and level of diction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Word connotations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Concrete and specific language</a:t>
            </a:r>
          </a:p>
          <a:p>
            <a:pPr marL="914400" indent="-336550">
              <a:buFont typeface="Arial" pitchFamily="34" charset="0"/>
              <a:buChar char="•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Figures of speech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761999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92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01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Are Your Tone and Level of Diction Appropriate?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Formal Diction </a:t>
            </a:r>
            <a:r>
              <a:rPr lang="en-US" sz="2400" dirty="0" smtClean="0">
                <a:latin typeface="Euphemia" pitchFamily="34" charset="0"/>
              </a:rPr>
              <a:t>is serious and dignified, common in scholarly publications, operation manuals, and in most academic fields. </a:t>
            </a:r>
          </a:p>
          <a:p>
            <a:pPr marL="1377950" indent="-463550">
              <a:buFont typeface="Arial" pitchFamily="34" charset="0"/>
              <a:buChar char="•"/>
            </a:pPr>
            <a:endParaRPr lang="en-US" sz="1600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Popular Diction</a:t>
            </a:r>
            <a:r>
              <a:rPr lang="en-US" sz="2400" dirty="0" smtClean="0">
                <a:latin typeface="Euphemia" pitchFamily="34" charset="0"/>
              </a:rPr>
              <a:t> is casual, common in magazines and newspapers. </a:t>
            </a:r>
          </a:p>
          <a:p>
            <a:pPr marL="1377950" indent="-463550">
              <a:buFont typeface="Arial" pitchFamily="34" charset="0"/>
              <a:buChar char="•"/>
            </a:pPr>
            <a:endParaRPr lang="en-US" sz="1600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Informal Diction </a:t>
            </a:r>
            <a:r>
              <a:rPr lang="en-US" sz="2400" dirty="0" smtClean="0">
                <a:latin typeface="Euphemia" pitchFamily="34" charset="0"/>
              </a:rPr>
              <a:t>is the language of everyday speech and conversation and is rarely used in academic writing.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050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0"/>
            <a:ext cx="80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457200">
              <a:buFont typeface="Arial" pitchFamily="34" charset="0"/>
              <a:buChar char="•"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Diction in Academic Writing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Use the third person (he, she, it) rather than the first person (I, we), unless you are expressing a personal opinion.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Use standard vocabulary, not slang or a regional or ethnic dialect.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Use correct grammar, spelling, and punctuation.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>
                <a:latin typeface="Euphemia" pitchFamily="34" charset="0"/>
              </a:rPr>
              <a:t>Aim for a clear, direct, and forthright tone</a:t>
            </a:r>
            <a:r>
              <a:rPr lang="en-US" sz="2400" dirty="0" smtClean="0">
                <a:latin typeface="Euphemia" pitchFamily="34" charset="0"/>
              </a:rPr>
              <a:t>.</a:t>
            </a:r>
            <a:endParaRPr lang="en-US" sz="2400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78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01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Do You Use Words with Appropriate Connotations?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Denotation</a:t>
            </a:r>
            <a:r>
              <a:rPr lang="en-US" sz="2800" dirty="0" smtClean="0">
                <a:latin typeface="Euphemia" pitchFamily="34" charset="0"/>
              </a:rPr>
              <a:t> is a word’s precise dictionary definition. </a:t>
            </a:r>
          </a:p>
          <a:p>
            <a:pPr marL="1377950" indent="-463550">
              <a:buFont typeface="Arial" pitchFamily="34" charset="0"/>
              <a:buChar char="•"/>
            </a:pPr>
            <a:endParaRPr lang="en-US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Connotation</a:t>
            </a:r>
            <a:r>
              <a:rPr lang="en-US" sz="2800" dirty="0" smtClean="0">
                <a:latin typeface="Euphemia" pitchFamily="34" charset="0"/>
              </a:rPr>
              <a:t> is the collection of feelings and attitudes the word evokes. Compare</a:t>
            </a:r>
          </a:p>
          <a:p>
            <a:pPr marL="1377950" indent="-463550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1377950" indent="-463550"/>
            <a:r>
              <a:rPr lang="en-US" sz="2800" dirty="0" smtClean="0">
                <a:latin typeface="Euphemia" pitchFamily="34" charset="0"/>
              </a:rPr>
              <a:t>	</a:t>
            </a:r>
            <a:r>
              <a:rPr lang="en-US" sz="2400" i="1" dirty="0" smtClean="0">
                <a:latin typeface="Euphemia" pitchFamily="34" charset="0"/>
              </a:rPr>
              <a:t>Grandma’s house is filled with keepsakes.</a:t>
            </a:r>
          </a:p>
          <a:p>
            <a:pPr marL="1377950" indent="-463550"/>
            <a:r>
              <a:rPr lang="en-US" sz="1200" dirty="0" smtClean="0">
                <a:latin typeface="Euphemia" pitchFamily="34" charset="0"/>
              </a:rPr>
              <a:t>	</a:t>
            </a:r>
          </a:p>
          <a:p>
            <a:pPr marL="1377950" indent="-463550"/>
            <a:r>
              <a:rPr lang="en-US" sz="2800" dirty="0" smtClean="0">
                <a:latin typeface="Euphemia" pitchFamily="34" charset="0"/>
              </a:rPr>
              <a:t>	with </a:t>
            </a:r>
          </a:p>
          <a:p>
            <a:pPr marL="1377950" indent="-463550"/>
            <a:endParaRPr lang="en-US" sz="1200" dirty="0" smtClean="0">
              <a:latin typeface="Euphemia" pitchFamily="34" charset="0"/>
            </a:endParaRPr>
          </a:p>
          <a:p>
            <a:pPr marL="1377950" indent="-463550"/>
            <a:r>
              <a:rPr lang="en-US" sz="2800" dirty="0" smtClean="0">
                <a:latin typeface="Euphemia" pitchFamily="34" charset="0"/>
              </a:rPr>
              <a:t>	</a:t>
            </a:r>
            <a:r>
              <a:rPr lang="en-US" sz="2400" i="1" dirty="0" smtClean="0">
                <a:latin typeface="Euphemia" pitchFamily="34" charset="0"/>
              </a:rPr>
              <a:t>Grandma’s house is littered with knickknacks</a:t>
            </a:r>
            <a:r>
              <a:rPr lang="en-US" sz="2400" dirty="0" smtClean="0">
                <a:latin typeface="Euphemia" pitchFamily="34" charset="0"/>
              </a:rPr>
              <a:t>.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1707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800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Do You Use Concrete Language?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800" dirty="0" smtClean="0">
                <a:latin typeface="Euphemia" pitchFamily="34" charset="0"/>
              </a:rPr>
              <a:t>Concrete, specific words add life to your writing.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Compare</a:t>
            </a:r>
          </a:p>
          <a:p>
            <a:pPr marL="2292350" lvl="2" indent="-463550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2292350" lvl="2" indent="-463550"/>
            <a:r>
              <a:rPr lang="en-US" sz="2400" i="1" dirty="0" smtClean="0">
                <a:latin typeface="Euphemia" pitchFamily="34" charset="0"/>
              </a:rPr>
              <a:t>The </a:t>
            </a:r>
            <a:r>
              <a:rPr lang="en-US" sz="2400" i="1" u="sng" dirty="0" smtClean="0">
                <a:latin typeface="Euphemia" pitchFamily="34" charset="0"/>
              </a:rPr>
              <a:t>red flowers </a:t>
            </a:r>
            <a:r>
              <a:rPr lang="en-US" sz="2400" i="1" dirty="0" smtClean="0">
                <a:latin typeface="Euphemia" pitchFamily="34" charset="0"/>
              </a:rPr>
              <a:t>were blooming in our yard.</a:t>
            </a:r>
          </a:p>
          <a:p>
            <a:pPr marL="2292350" lvl="2" indent="-463550"/>
            <a:endParaRPr lang="en-US" sz="2400" dirty="0" smtClean="0">
              <a:latin typeface="Euphemia" pitchFamily="34" charset="0"/>
            </a:endParaRPr>
          </a:p>
          <a:p>
            <a:pPr marL="1835150" lvl="1" indent="-46355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	with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885950" lvl="2" indent="-57150"/>
            <a:endParaRPr lang="en-US" sz="2400" dirty="0">
              <a:latin typeface="Euphemia" pitchFamily="34" charset="0"/>
            </a:endParaRPr>
          </a:p>
          <a:p>
            <a:pPr marL="1885950" lvl="2" indent="-57150"/>
            <a:r>
              <a:rPr lang="en-US" sz="2400" i="1" u="sng" dirty="0" smtClean="0">
                <a:latin typeface="Euphemia" pitchFamily="34" charset="0"/>
              </a:rPr>
              <a:t>Crimson and white petunias </a:t>
            </a:r>
            <a:r>
              <a:rPr lang="en-US" sz="2400" i="1" dirty="0" smtClean="0">
                <a:latin typeface="Euphemia" pitchFamily="34" charset="0"/>
              </a:rPr>
              <a:t>were blooming in our yard.</a:t>
            </a:r>
          </a:p>
          <a:p>
            <a:pPr marL="2292350" lvl="2" indent="-463550"/>
            <a:endParaRPr lang="en-US" sz="2400" dirty="0" smtClean="0">
              <a:latin typeface="Euphemia" pitchFamily="34" charset="0"/>
            </a:endParaRPr>
          </a:p>
          <a:p>
            <a:pPr marL="2292350" lvl="2" indent="-463550"/>
            <a:endParaRPr lang="en-US" sz="24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8420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0761"/>
            <a:ext cx="80010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Do You Use Fresh, Appropriate Figures of Speech?</a:t>
            </a:r>
          </a:p>
          <a:p>
            <a:pPr marL="173038">
              <a:tabLst>
                <a:tab pos="115888" algn="l"/>
              </a:tabLst>
            </a:pPr>
            <a:endParaRPr lang="en-US" sz="2000" b="1" dirty="0" smtClean="0">
              <a:latin typeface="Euphemia" pitchFamily="34" charset="0"/>
            </a:endParaRPr>
          </a:p>
          <a:p>
            <a:pPr marL="914400"/>
            <a:r>
              <a:rPr lang="en-US" sz="2800" dirty="0" smtClean="0">
                <a:latin typeface="Euphemia" pitchFamily="34" charset="0"/>
              </a:rPr>
              <a:t>A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figure of speech </a:t>
            </a:r>
            <a:r>
              <a:rPr lang="en-US" sz="2800" dirty="0" smtClean="0">
                <a:latin typeface="Euphemia" pitchFamily="34" charset="0"/>
              </a:rPr>
              <a:t>is a comparison between two things that makes sense imaginatively or creatively but not literally.</a:t>
            </a:r>
          </a:p>
          <a:p>
            <a:pPr marL="914400"/>
            <a:endParaRPr lang="en-US" sz="2000" dirty="0" smtClean="0">
              <a:latin typeface="Euphemia" pitchFamily="34" charset="0"/>
            </a:endParaRPr>
          </a:p>
          <a:p>
            <a:pPr marL="914400"/>
            <a:r>
              <a:rPr lang="en-US" sz="2800" dirty="0" smtClean="0">
                <a:latin typeface="Euphemia" pitchFamily="34" charset="0"/>
              </a:rPr>
              <a:t>Use metaphors, similes, or personification.</a:t>
            </a:r>
          </a:p>
          <a:p>
            <a:pPr marL="182880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Metaphor</a:t>
            </a:r>
            <a:r>
              <a:rPr lang="en-US" sz="2400" dirty="0" smtClean="0">
                <a:latin typeface="Euphemia" pitchFamily="34" charset="0"/>
              </a:rPr>
              <a:t>: </a:t>
            </a:r>
            <a:r>
              <a:rPr lang="en-US" sz="2400" i="1" dirty="0" smtClean="0">
                <a:latin typeface="Euphemia" pitchFamily="34" charset="0"/>
              </a:rPr>
              <a:t>For little Charlie, the bathtub was an ocean.</a:t>
            </a:r>
          </a:p>
          <a:p>
            <a:pPr marL="1828800"/>
            <a:endParaRPr lang="en-US" sz="1200" dirty="0" smtClean="0">
              <a:latin typeface="Euphemia" pitchFamily="34" charset="0"/>
            </a:endParaRPr>
          </a:p>
          <a:p>
            <a:pPr marL="182880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Simile</a:t>
            </a:r>
            <a:r>
              <a:rPr lang="en-US" sz="2400" dirty="0" smtClean="0">
                <a:latin typeface="Euphemia" pitchFamily="34" charset="0"/>
              </a:rPr>
              <a:t>: </a:t>
            </a:r>
            <a:r>
              <a:rPr lang="en-US" sz="2400" i="1" dirty="0" smtClean="0">
                <a:latin typeface="Euphemia" pitchFamily="34" charset="0"/>
              </a:rPr>
              <a:t>The watermelon seeds suddenly shot from his mouth like a round of bullets.</a:t>
            </a:r>
          </a:p>
          <a:p>
            <a:pPr marL="1828800"/>
            <a:endParaRPr lang="en-US" sz="1200" dirty="0" smtClean="0">
              <a:latin typeface="Euphemia" pitchFamily="34" charset="0"/>
            </a:endParaRPr>
          </a:p>
          <a:p>
            <a:pPr marL="182880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Personification</a:t>
            </a:r>
            <a:r>
              <a:rPr lang="en-US" sz="2400" dirty="0" smtClean="0">
                <a:latin typeface="Euphemia" pitchFamily="34" charset="0"/>
              </a:rPr>
              <a:t>: </a:t>
            </a:r>
            <a:r>
              <a:rPr lang="en-US" sz="2400" i="1" dirty="0" smtClean="0">
                <a:latin typeface="Euphemia" pitchFamily="34" charset="0"/>
              </a:rPr>
              <a:t>The blank page taunted me.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latin typeface="Euphemia" pitchFamily="34" charset="0"/>
            </a:endParaRPr>
          </a:p>
          <a:p>
            <a:pPr marL="2292350" lvl="2" indent="-463550"/>
            <a:endParaRPr lang="en-US" sz="24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57059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22" y="990600"/>
            <a:ext cx="6485244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57200"/>
            <a:ext cx="8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Evaluating Your Word Choice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2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7687"/>
            <a:ext cx="7585646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487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Suggestions for Proofreading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600199"/>
            <a:ext cx="8001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/>
            <a:endParaRPr lang="en-US" sz="1200" dirty="0" smtClean="0">
              <a:latin typeface="Euphemia" pitchFamily="34" charset="0"/>
            </a:endParaRPr>
          </a:p>
          <a:p>
            <a:pPr marL="109220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Review your paper once for each type of error.</a:t>
            </a:r>
          </a:p>
          <a:p>
            <a:pPr marL="914400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9220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 your essay backwards, from the last sentence to the first.</a:t>
            </a:r>
          </a:p>
          <a:p>
            <a:pPr marL="914400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9220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the spell-check and grammar-check function cautiously.</a:t>
            </a:r>
          </a:p>
          <a:p>
            <a:pPr marL="914400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9220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 your essay aloud.</a:t>
            </a:r>
          </a:p>
          <a:p>
            <a:pPr marL="914400" indent="-336550">
              <a:buFont typeface="+mj-lt"/>
              <a:buAutoNum type="arabicPeriod"/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09220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Ask a classmate to proofread your paper.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761999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87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Analyzing Your Sentences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9812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Effective sentences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914400" indent="-3365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clear and concise</a:t>
            </a:r>
          </a:p>
          <a:p>
            <a:pPr marL="914400" indent="-3365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varied</a:t>
            </a:r>
          </a:p>
          <a:p>
            <a:pPr marL="914400" indent="-3365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parallel structure for similar ideas</a:t>
            </a:r>
          </a:p>
          <a:p>
            <a:pPr marL="914400" indent="-3365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contain strong, active verbs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6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8001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Are Your Sentences Concise?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Avoid wordy expressions. 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Eliminate redundancy.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Eliminate unnecessary sentence openings.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Eliminate unnecessary adverbs.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Eliminate unnecessary phrases and clauses.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Avoid weak verb-noun combinations.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2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01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Are Your Sentences Varied?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	How To Vary Sentence Type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Use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simple sentences</a:t>
            </a:r>
            <a:r>
              <a:rPr lang="en-US" sz="2800" dirty="0" smtClean="0">
                <a:latin typeface="Euphemia" pitchFamily="34" charset="0"/>
              </a:rPr>
              <a:t> (sentences consisting of only one independent clause) for emphasis and clarity. </a:t>
            </a: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Use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compound sentences</a:t>
            </a:r>
            <a:r>
              <a:rPr lang="en-US" sz="2800" dirty="0" smtClean="0">
                <a:latin typeface="Euphemia" pitchFamily="34" charset="0"/>
              </a:rPr>
              <a:t> (sentences consisting of two or more independent clauses) to show relationships between equally important ideas.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54111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 startAt="3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Use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complex sentences </a:t>
            </a:r>
            <a:r>
              <a:rPr lang="en-US" sz="2800" dirty="0" smtClean="0">
                <a:latin typeface="Euphemia" pitchFamily="34" charset="0"/>
              </a:rPr>
              <a:t>(sentences consisting of one independent and at least one dependant clause) to show that one or more ideas are less important than (or subordinate to)another idea.</a:t>
            </a:r>
          </a:p>
          <a:p>
            <a:pPr marL="1377950" indent="-463550">
              <a:buFont typeface="+mj-lt"/>
              <a:buAutoNum type="arabicPeriod" startAt="3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 startAt="3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Use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compound-complex sentences</a:t>
            </a:r>
            <a:r>
              <a:rPr lang="en-US" sz="2800" dirty="0" smtClean="0">
                <a:latin typeface="Euphemia" pitchFamily="34" charset="0"/>
              </a:rPr>
              <a:t> (sentences containing one or more dependant clauses and two or more independent clauses) occasionally to express complicated relationships.</a:t>
            </a:r>
            <a:endParaRPr lang="en-US" sz="3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3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82" y="1003775"/>
            <a:ext cx="8320836" cy="477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07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 To Vary Sentence Length: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Vary sentence type. Simple sentences tend to be short, compound and complex sentences tend to be longer, and compound-complex sentences tend to be the longest. </a:t>
            </a:r>
          </a:p>
          <a:p>
            <a:pPr marL="1377950" indent="-463550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Use shorter sentences to move ideas along quickly; use longer sentences to create a leisurely, unhurried pace.</a:t>
            </a:r>
          </a:p>
          <a:p>
            <a:pPr marL="687388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latin typeface="Euphemia" pitchFamily="34" charset="0"/>
              </a:rPr>
              <a:t>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 to Vary Sentence Pattern:</a:t>
            </a: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Modifier last: subject-verb-modifier. </a:t>
            </a: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Modifier first (or,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periodic sentences</a:t>
            </a:r>
            <a:r>
              <a:rPr lang="en-US" sz="2800" dirty="0" smtClean="0">
                <a:latin typeface="Euphemia" pitchFamily="34" charset="0"/>
              </a:rPr>
              <a:t>): modifier-subject-verb.</a:t>
            </a: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377950" indent="-4635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56064"/>
            <a:ext cx="4537111" cy="80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017" y="2103547"/>
            <a:ext cx="304800" cy="2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93" y="4343400"/>
            <a:ext cx="7084919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10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534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Analyzing Your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9</cp:revision>
  <dcterms:created xsi:type="dcterms:W3CDTF">2014-12-08T15:29:53Z</dcterms:created>
  <dcterms:modified xsi:type="dcterms:W3CDTF">2014-12-08T20:38:39Z</dcterms:modified>
</cp:coreProperties>
</file>