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18DF4-2D5F-49DC-AF3C-1A4B7907250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32BF1-11F7-4123-A2A9-09339951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7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762000"/>
            <a:ext cx="4495800" cy="1447800"/>
          </a:xfrm>
          <a:prstGeom prst="rect">
            <a:avLst/>
          </a:prstGeom>
          <a:solidFill>
            <a:srgbClr val="6E9DC8"/>
          </a:solidFill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</a:b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chapter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581400"/>
            <a:ext cx="7543800" cy="2286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>
              <a:spcBef>
                <a:spcPct val="20000"/>
              </a:spcBef>
            </a:pPr>
            <a:r>
              <a:rPr lang="en-US" sz="5400" b="1" dirty="0" smtClean="0">
                <a:solidFill>
                  <a:srgbClr val="A4C539"/>
                </a:solidFill>
                <a:latin typeface="Euphemia" pitchFamily="34" charset="0"/>
              </a:rPr>
              <a:t>Comparison and Contrast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: Showing Similarities and Differences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0999"/>
            <a:ext cx="2010938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5662"/>
            <a:ext cx="5950527" cy="58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81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609600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Integrating Comparison and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Contrast into an Essay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90516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7">
              <a:tabLst>
                <a:tab pos="115888" algn="l"/>
              </a:tabLst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1144587" lvl="1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Determine the purpose of the comparison or contrast.</a:t>
            </a:r>
          </a:p>
          <a:p>
            <a:pPr marL="1144587" lvl="1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Introduce the comparison or contrast clearly.</a:t>
            </a:r>
          </a:p>
          <a:p>
            <a:pPr marL="1144587" lvl="1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Keep the comparison or contrast short and to the point.</a:t>
            </a:r>
          </a:p>
          <a:p>
            <a:pPr marL="1144587" lvl="1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Organize the points of the comparison or contrast appropriately.</a:t>
            </a:r>
          </a:p>
          <a:p>
            <a:pPr marL="630237" lvl="1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630237" lvl="1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80" y="623038"/>
            <a:ext cx="1290320" cy="117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31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609600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Reading Actively and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Thinking Critically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29574"/>
            <a:ext cx="8001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7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What to Look For, Highlight, and Annotate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Preview.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Understand the main point.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Identify the basis of comparison and main points of comparison.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Think about the meaning.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Consider your reactions.</a:t>
            </a:r>
          </a:p>
          <a:p>
            <a:pPr marL="630237" lvl="1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630237" lvl="1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Analyzing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Comparison and Contrast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Does the author treat each subject fairly and equally?</a:t>
            </a: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How does the organization affect meaning?</a:t>
            </a: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Are important points of comparison omitted?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80" y="623038"/>
            <a:ext cx="1290320" cy="117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14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A Guided Writing Assignment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185" y="1447800"/>
            <a:ext cx="8001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Your Essay Assignment</a:t>
            </a: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Prewriting</a:t>
            </a:r>
          </a:p>
          <a:p>
            <a:pPr marL="1538287" lvl="1" indent="-514350">
              <a:buFont typeface="+mj-lt"/>
              <a:buAutoNum type="arabicPeriod"/>
            </a:pPr>
            <a:r>
              <a:rPr lang="en-US" sz="2400" dirty="0" smtClean="0">
                <a:latin typeface="Euphemia" pitchFamily="34" charset="0"/>
              </a:rPr>
              <a:t>Select a topic.</a:t>
            </a:r>
            <a:endParaRPr lang="en-US" sz="900" dirty="0">
              <a:latin typeface="Euphemia" pitchFamily="34" charset="0"/>
            </a:endParaRPr>
          </a:p>
          <a:p>
            <a:pPr marL="1538287" lvl="1" indent="-514350">
              <a:buFont typeface="+mj-lt"/>
              <a:buAutoNum type="arabicPeriod"/>
            </a:pPr>
            <a:r>
              <a:rPr lang="en-US" sz="2400" dirty="0" smtClean="0">
                <a:latin typeface="Euphemia" pitchFamily="34" charset="0"/>
              </a:rPr>
              <a:t>Consider your purpose, audience, and point of view.</a:t>
            </a:r>
          </a:p>
          <a:p>
            <a:pPr marL="1538287" lvl="1" indent="-514350">
              <a:buFont typeface="+mj-lt"/>
              <a:buAutoNum type="arabicPeriod"/>
            </a:pPr>
            <a:r>
              <a:rPr lang="en-US" sz="2400" dirty="0" smtClean="0">
                <a:latin typeface="Euphemia" pitchFamily="34" charset="0"/>
              </a:rPr>
              <a:t>Explore your subjects and develop points of comparison.</a:t>
            </a:r>
          </a:p>
          <a:p>
            <a:pPr marL="173038">
              <a:tabLst>
                <a:tab pos="115888" algn="l"/>
              </a:tabLst>
            </a:pPr>
            <a:endParaRPr lang="en-US" sz="28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18" y="609600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07835" y="5943600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Euphemia" pitchFamily="34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162461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A Guided Writing Assignment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185" y="14478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Organizing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and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Drafting</a:t>
            </a:r>
          </a:p>
          <a:p>
            <a:pPr marL="1601787" lvl="2" indent="-514350">
              <a:buFont typeface="+mj-lt"/>
              <a:buAutoNum type="arabicPeriod" startAt="4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Draft your thesis statement.</a:t>
            </a:r>
          </a:p>
          <a:p>
            <a:pPr marL="1601787" lvl="2" indent="-514350">
              <a:buFont typeface="+mj-lt"/>
              <a:buAutoNum type="arabicPeriod" startAt="4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Choose a method of organization.</a:t>
            </a:r>
          </a:p>
          <a:p>
            <a:pPr marL="1601787" lvl="2" indent="-514350">
              <a:buFont typeface="+mj-lt"/>
              <a:buAutoNum type="arabicPeriod" startAt="4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Write a first draft of your comparison or contrast essay.</a:t>
            </a:r>
            <a:endParaRPr lang="en-US" sz="2400" dirty="0"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Revising</a:t>
            </a:r>
          </a:p>
          <a:p>
            <a:pPr marL="1601787" lvl="2" indent="-514350">
              <a:buFont typeface="+mj-lt"/>
              <a:buAutoNum type="arabicPeriod" startAt="7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Evaluate your draft and revise as necessary.</a:t>
            </a:r>
            <a:endParaRPr lang="en-US" sz="2400" dirty="0"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Editing and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Proofreading</a:t>
            </a:r>
          </a:p>
          <a:p>
            <a:pPr marL="1601787" lvl="2" indent="-514350">
              <a:buFont typeface="+mj-lt"/>
              <a:buAutoNum type="arabicPeriod" startAt="8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Edit and proofread your essay.</a:t>
            </a:r>
            <a:endParaRPr lang="en-US" sz="2400" dirty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18" y="609600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34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586"/>
            <a:ext cx="5141928" cy="595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61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31106"/>
            <a:ext cx="5333159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87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33400"/>
            <a:ext cx="7696200" cy="990600"/>
          </a:xfrm>
          <a:prstGeom prst="rect">
            <a:avLst/>
          </a:prstGeom>
          <a:solidFill>
            <a:srgbClr val="6E9DC8"/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Contents of Chapter 16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2465" y="1676400"/>
            <a:ext cx="8305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t>Characteristics of Comparison and Contrast Essays</a:t>
            </a:r>
          </a:p>
          <a:p>
            <a:pPr marL="971550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Reading: </a:t>
            </a:r>
            <a:r>
              <a:rPr lang="en-US" sz="2000" dirty="0" smtClean="0">
                <a:latin typeface="Euphemia" pitchFamily="34" charset="0"/>
              </a:rPr>
              <a:t>“Amusing Ourselves to Depth: Is </a:t>
            </a:r>
            <a:r>
              <a:rPr lang="en-US" sz="2000" i="1" dirty="0" smtClean="0">
                <a:latin typeface="Euphemia" pitchFamily="34" charset="0"/>
              </a:rPr>
              <a:t>The Onion</a:t>
            </a:r>
            <a:r>
              <a:rPr lang="en-US" sz="2000" dirty="0" smtClean="0">
                <a:latin typeface="Euphemia" pitchFamily="34" charset="0"/>
              </a:rPr>
              <a:t> Our Most Intelligent Newspaper,” by Greg </a:t>
            </a:r>
            <a:r>
              <a:rPr lang="en-US" sz="2000" dirty="0" err="1" smtClean="0">
                <a:latin typeface="Euphemia" pitchFamily="34" charset="0"/>
              </a:rPr>
              <a:t>Beato</a:t>
            </a:r>
            <a:endParaRPr lang="en-US" sz="2000" dirty="0" smtClean="0">
              <a:latin typeface="Euphemia" pitchFamily="34" charset="0"/>
            </a:endParaRPr>
          </a:p>
          <a:p>
            <a:pPr marL="971550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050" dirty="0" smtClean="0">
              <a:latin typeface="Euphemia" pitchFamily="34" charset="0"/>
            </a:endParaRPr>
          </a:p>
          <a:p>
            <a:pPr marL="225425" lvl="1">
              <a:spcBef>
                <a:spcPct val="20000"/>
              </a:spcBef>
              <a:defRPr/>
            </a:pP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Visualizing a Comparison and Contrast Essay: Two Graphic Organizers</a:t>
            </a:r>
          </a:p>
          <a:p>
            <a:pPr marL="1025525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Reading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: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</a:rPr>
              <a:t>“Dearly Disconnected,” by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</a:rPr>
              <a:t> </a:t>
            </a:r>
            <a:r>
              <a:rPr lang="en-US" sz="2000" dirty="0" smtClean="0">
                <a:latin typeface="Euphemia" pitchFamily="34" charset="0"/>
              </a:rPr>
              <a:t>Ian Frazier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1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Integrating Comparison and Contrast into an Essay</a:t>
            </a: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 Actively and Thinking Critically</a:t>
            </a:r>
          </a:p>
          <a:p>
            <a:pPr marL="563563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What to Look For, Highlight, and Annotate</a:t>
            </a:r>
          </a:p>
          <a:p>
            <a:pPr marL="563563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Analyzing Comparison and Contrast</a:t>
            </a:r>
          </a:p>
          <a:p>
            <a:pPr marL="563563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70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35" y="543059"/>
            <a:ext cx="108925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6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696200" cy="990600"/>
          </a:xfrm>
          <a:prstGeom prst="rect">
            <a:avLst/>
          </a:prstGeom>
          <a:solidFill>
            <a:srgbClr val="6E9DC8"/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Contents for Chapter </a:t>
            </a:r>
            <a:r>
              <a:rPr lang="en-US" sz="4400" b="1" dirty="0" smtClean="0">
                <a:solidFill>
                  <a:schemeClr val="bg1"/>
                </a:solidFill>
                <a:latin typeface="Euphemia" pitchFamily="34" charset="0"/>
                <a:ea typeface="+mj-ea"/>
                <a:cs typeface="+mj-cs"/>
              </a:rPr>
              <a:t>16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7457" y="1752600"/>
            <a:ext cx="8305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9588" lvl="2" indent="-288925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 Guided Writing Assignment </a:t>
            </a:r>
          </a:p>
          <a:p>
            <a:pPr marL="509588" lvl="2" indent="-288925">
              <a:spcBef>
                <a:spcPct val="20000"/>
              </a:spcBef>
              <a:defRPr/>
            </a:pPr>
            <a:endParaRPr lang="en-US" sz="8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509588" lvl="2" indent="-288925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Readings: Comparison and Contrast in Action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Student Essay: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“Border Bites,” by Heather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Gianakos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Comparison and Contrast Essay: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“His Marriage and Hers: Childhood Roots,” by Daniel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Goleman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aseline="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561975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Comparison and Contrast Combined with Other Patterns: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“</a:t>
            </a:r>
            <a:r>
              <a:rPr lang="en-US" sz="2000" dirty="0" smtClean="0">
                <a:latin typeface="Euphemia" pitchFamily="34" charset="0"/>
              </a:rPr>
              <a:t>Defining a Doctor, with a Tear, a Shrug, and a Schedule,” by Abigail </a:t>
            </a:r>
            <a:r>
              <a:rPr lang="en-US" sz="2000" dirty="0" err="1" smtClean="0">
                <a:latin typeface="Euphemia" pitchFamily="34" charset="0"/>
              </a:rPr>
              <a:t>Zuger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Applying Your Skills: Additional Essay Assignments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35" y="543059"/>
            <a:ext cx="108925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24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2257" y="552271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What are Comparison and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Contrast?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19400"/>
            <a:ext cx="8001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>
              <a:tabLst>
                <a:tab pos="115888" algn="l"/>
              </a:tabLs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Comparison</a:t>
            </a:r>
            <a:r>
              <a:rPr lang="en-US" sz="3200" dirty="0" smtClean="0">
                <a:latin typeface="Euphemia" pitchFamily="34" charset="0"/>
              </a:rPr>
              <a:t> and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contrast</a:t>
            </a:r>
            <a:r>
              <a:rPr lang="en-US" sz="3200" dirty="0" smtClean="0">
                <a:latin typeface="Euphemia" pitchFamily="34" charset="0"/>
              </a:rPr>
              <a:t> involve looking at both similarities and differences.</a:t>
            </a:r>
          </a:p>
          <a:p>
            <a:pPr marL="173038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98" y="579308"/>
            <a:ext cx="1290145" cy="117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31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696200" cy="990600"/>
          </a:xfrm>
          <a:prstGeom prst="rect">
            <a:avLst/>
          </a:prstGeom>
          <a:solidFill>
            <a:srgbClr val="6E9DC8"/>
          </a:solidFill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Euphemia" pitchFamily="34" charset="0"/>
                <a:ea typeface="+mj-ea"/>
                <a:cs typeface="+mj-cs"/>
              </a:rPr>
              <a:t>Characteristics of Comparison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Euphemia" pitchFamily="34" charset="0"/>
                <a:ea typeface="+mj-ea"/>
                <a:cs typeface="+mj-cs"/>
              </a:rPr>
              <a:t>and Contrast Essays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7457" y="1752600"/>
            <a:ext cx="8305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Comparison and Contrast</a:t>
            </a: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has a specific audience and a clear purpose: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to express ideas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to inform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to persuade.</a:t>
            </a:r>
          </a:p>
          <a:p>
            <a:pPr marL="1314450" lvl="1" indent="-290513">
              <a:buFont typeface="Euphemia" pitchFamily="34" charset="0"/>
              <a:buChar char="–"/>
            </a:pPr>
            <a:endParaRPr lang="en-US" sz="2000" dirty="0">
              <a:latin typeface="Euphemia" pitchFamily="34" charset="0"/>
            </a:endParaRP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considers shared characteristics.</a:t>
            </a: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is organized point by point or subject by subject.</a:t>
            </a: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fairly examines similarities, differences, or both.</a:t>
            </a:r>
          </a:p>
          <a:p>
            <a:pPr marL="677863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Euphemi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35" y="543059"/>
            <a:ext cx="108925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1400" y="60637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503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533400"/>
            <a:ext cx="8305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1" dirty="0" smtClean="0">
                <a:latin typeface="Euphemia" pitchFamily="34" charset="0"/>
              </a:rPr>
              <a:t>Comparison and Contrast (cont.)</a:t>
            </a: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i="1" dirty="0" smtClean="0">
              <a:latin typeface="Euphemia" pitchFamily="34" charset="0"/>
            </a:endParaRP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makes a point.</a:t>
            </a: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considers significant and relevant shared characteristics.</a:t>
            </a: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</a:t>
            </a:r>
            <a:endParaRPr lang="en-US" dirty="0">
              <a:latin typeface="Euphemia" pitchFamily="34" charset="0"/>
            </a:endParaRPr>
          </a:p>
          <a:p>
            <a:pPr marL="857250" indent="-290513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“How Not to Say the Wrong Thing,”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by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Susan Silk and Barry Goldman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77863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Euphemi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3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529"/>
            <a:ext cx="4924425" cy="60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0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8832"/>
            <a:ext cx="4495800" cy="608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76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166" y="2286000"/>
            <a:ext cx="777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</a:t>
            </a:r>
          </a:p>
          <a:p>
            <a:pPr marL="173038">
              <a:tabLst>
                <a:tab pos="115888" algn="l"/>
              </a:tabLst>
            </a:pPr>
            <a:endParaRPr lang="en-US" sz="3200" dirty="0">
              <a:latin typeface="Euphemia" pitchFamily="34" charset="0"/>
            </a:endParaRPr>
          </a:p>
          <a:p>
            <a:pPr marL="857250" indent="-290513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“Dearly Disconnected,”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by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Ian Frazier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462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Rang</dc:creator>
  <cp:lastModifiedBy>Leah Rang</cp:lastModifiedBy>
  <cp:revision>15</cp:revision>
  <dcterms:created xsi:type="dcterms:W3CDTF">2014-12-08T15:29:53Z</dcterms:created>
  <dcterms:modified xsi:type="dcterms:W3CDTF">2014-12-08T20:40:20Z</dcterms:modified>
</cp:coreProperties>
</file>