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9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818DF4-2D5F-49DC-AF3C-1A4B79072506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832BF1-11F7-4123-A2A9-09339951DB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4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71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06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344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576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445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37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011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1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273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329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BA58-EFEE-418F-A3D5-282A2955DB6F}" type="datetimeFigureOut">
              <a:rPr lang="en-US" smtClean="0"/>
              <a:t>12/8/2014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BA4F1D-3199-4CC7-A427-2927EA4EE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962400" y="762000"/>
            <a:ext cx="4495800" cy="1447800"/>
          </a:xfrm>
          <a:prstGeom prst="rect">
            <a:avLst/>
          </a:prstGeom>
          <a:solidFill>
            <a:srgbClr val="6E9DC8"/>
          </a:solidFill>
          <a:ln>
            <a:solidFill>
              <a:schemeClr val="bg1"/>
            </a:solidFill>
          </a:ln>
        </p:spPr>
        <p:txBody>
          <a:bodyPr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/>
            </a:r>
            <a:b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</a:br>
            <a:r>
              <a:rPr kumimoji="0" lang="en-US" sz="4800" b="1" i="0" u="none" strike="noStrike" kern="1200" cap="small" spc="6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chapter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 </a:t>
            </a: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17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8200" y="3581400"/>
            <a:ext cx="7543800" cy="2286000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lvl="0">
              <a:spcBef>
                <a:spcPct val="20000"/>
              </a:spcBef>
            </a:pPr>
            <a:r>
              <a:rPr lang="en-US" sz="5400" b="1" dirty="0" smtClean="0">
                <a:solidFill>
                  <a:srgbClr val="A4C539"/>
                </a:solidFill>
                <a:latin typeface="Euphemia" pitchFamily="34" charset="0"/>
              </a:rPr>
              <a:t>Classification and Division</a:t>
            </a:r>
            <a:r>
              <a:rPr lang="en-US" sz="5400" b="1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Explaining Categories and Parts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999" y="380999"/>
            <a:ext cx="2010938" cy="182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89828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Reading Actively and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Thinking Critically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2057400"/>
            <a:ext cx="800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173037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Preview.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Understand the principle of classification or division and the category or parts use.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Identify how the writer explains each part or category.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Think about the meaning.</a:t>
            </a:r>
          </a:p>
          <a:p>
            <a:pPr marL="1601787" lvl="2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Euphemia" pitchFamily="34" charset="0"/>
              </a:rPr>
              <a:t>Consider your reactions.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244080" y="6096000"/>
            <a:ext cx="1366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(continued)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08928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3400" y="838200"/>
            <a:ext cx="80010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Analyzing 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Classification and Division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the classification or division cover all significant categories or parts?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Does the writer provide sufficient detail about each category?</a:t>
            </a: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630238" indent="-457200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Is the principle of classification or division appropriate given the writer’s purpose?</a:t>
            </a:r>
          </a:p>
        </p:txBody>
      </p:sp>
    </p:spTree>
    <p:extLst>
      <p:ext uri="{BB962C8B-B14F-4D97-AF65-F5344CB8AC3E}">
        <p14:creationId xmlns:p14="http://schemas.microsoft.com/office/powerpoint/2010/main" val="696687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Your Essay Assignment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Prewriting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Select a topic, devise a principle of classification or division, and list the categories.</a:t>
            </a:r>
            <a:endParaRPr lang="en-US" sz="900" dirty="0">
              <a:latin typeface="Euphemia" pitchFamily="34" charset="0"/>
            </a:endParaRP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Consider your purpose, audience, and point of view.</a:t>
            </a:r>
          </a:p>
          <a:p>
            <a:pPr marL="1538287" lvl="1" indent="-514350">
              <a:buFont typeface="+mj-lt"/>
              <a:buAutoNum type="arabicPeriod"/>
            </a:pPr>
            <a:r>
              <a:rPr lang="en-US" sz="2400" dirty="0" smtClean="0">
                <a:latin typeface="Euphemia" pitchFamily="34" charset="0"/>
              </a:rPr>
              <a:t>Generate supporting details.</a:t>
            </a: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7307835" y="5943600"/>
            <a:ext cx="13853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Euphemia" pitchFamily="34" charset="0"/>
              </a:rPr>
              <a:t>(continued)</a:t>
            </a:r>
          </a:p>
        </p:txBody>
      </p:sp>
    </p:spTree>
    <p:extLst>
      <p:ext uri="{BB962C8B-B14F-4D97-AF65-F5344CB8AC3E}">
        <p14:creationId xmlns:p14="http://schemas.microsoft.com/office/powerpoint/2010/main" val="36356131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09600" y="609600"/>
            <a:ext cx="7848600" cy="646331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A Guided Writing Assignment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6185" y="14478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Organizing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Drafting</a:t>
            </a:r>
          </a:p>
          <a:p>
            <a:pPr marL="1601787" lvl="2" indent="-514350">
              <a:buFont typeface="+mj-lt"/>
              <a:buAutoNum type="arabicPeriod" startAt="4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thesis statement.</a:t>
            </a:r>
          </a:p>
          <a:p>
            <a:pPr marL="1601787" lvl="2" indent="-514350">
              <a:buFont typeface="+mj-lt"/>
              <a:buAutoNum type="arabicPeriod" startAt="4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Choose a method of organization.</a:t>
            </a:r>
          </a:p>
          <a:p>
            <a:pPr marL="1601787" lvl="2" indent="-514350">
              <a:buFont typeface="+mj-lt"/>
              <a:buAutoNum type="arabicPeriod" startAt="4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Draft your classification or division essay.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Revising</a:t>
            </a:r>
          </a:p>
          <a:p>
            <a:pPr marL="1601787" lvl="2" indent="-514350">
              <a:buFont typeface="+mj-lt"/>
              <a:buAutoNum type="arabicPeriod" startAt="7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Evaluate your draft and revise as necessary.</a:t>
            </a:r>
            <a:endParaRPr lang="en-US" sz="2400" dirty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28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Editing and </a:t>
            </a: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Proofreading</a:t>
            </a:r>
          </a:p>
          <a:p>
            <a:pPr marL="1601787" lvl="2" indent="-514350">
              <a:buFont typeface="+mj-lt"/>
              <a:buAutoNum type="arabicPeriod" startAt="8"/>
              <a:tabLst>
                <a:tab pos="115888" algn="l"/>
              </a:tabLst>
            </a:pPr>
            <a:r>
              <a:rPr lang="en-US" sz="2400" dirty="0" smtClean="0">
                <a:latin typeface="Euphemia" pitchFamily="34" charset="0"/>
              </a:rPr>
              <a:t>Edit and proofread your essay.</a:t>
            </a:r>
            <a:endParaRPr lang="en-US" sz="2400" dirty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800" dirty="0" smtClean="0">
              <a:solidFill>
                <a:schemeClr val="tx2">
                  <a:lumMod val="50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2418" y="609600"/>
            <a:ext cx="71070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92812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012" y="330558"/>
            <a:ext cx="3503188" cy="224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9012" y="2514600"/>
            <a:ext cx="3503188" cy="3924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257425"/>
            <a:ext cx="20574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857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of Chapter 17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14478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Characteristics of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Classification and Division </a:t>
            </a: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  <a:ea typeface="+mn-ea"/>
                <a:cs typeface="+mn-cs"/>
              </a:rPr>
              <a:t>Essays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Reading: </a:t>
            </a:r>
            <a:r>
              <a:rPr lang="en-US" sz="2000" dirty="0" smtClean="0">
                <a:latin typeface="Euphemia" pitchFamily="34" charset="0"/>
              </a:rPr>
              <a:t>“My Secret Life on the </a:t>
            </a:r>
            <a:r>
              <a:rPr lang="en-US" sz="2000" dirty="0" err="1" smtClean="0">
                <a:latin typeface="Euphemia" pitchFamily="34" charset="0"/>
              </a:rPr>
              <a:t>McJob</a:t>
            </a:r>
            <a:r>
              <a:rPr lang="en-US" sz="2000" dirty="0" smtClean="0">
                <a:latin typeface="Euphemia" pitchFamily="34" charset="0"/>
              </a:rPr>
              <a:t>: Fast Food Managers,” by Jerry Newman</a:t>
            </a:r>
          </a:p>
          <a:p>
            <a:pPr marL="971550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1050" dirty="0" smtClean="0">
              <a:latin typeface="Euphemia" pitchFamily="34" charset="0"/>
            </a:endParaRPr>
          </a:p>
          <a:p>
            <a:pPr marL="225425" lvl="1">
              <a:spcBef>
                <a:spcPct val="20000"/>
              </a:spcBef>
              <a:defRPr/>
            </a:pPr>
            <a:r>
              <a:rPr lang="en-US" sz="23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Visualizing a Classification or Division Essay: A Graphic Organizer</a:t>
            </a:r>
          </a:p>
          <a:p>
            <a:pPr marL="1025525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Reading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“The Language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Euphemia" pitchFamily="34" charset="0"/>
              </a:rPr>
              <a:t> of Junk Food Addiction: How to ‘Read’ a Potato Chip,” by Michael Moss</a:t>
            </a: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100" b="1" i="0" u="none" strike="noStrike" kern="1200" cap="none" spc="0" normalizeH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1200" cap="none" spc="0" normalizeH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Integrating Classification or Division into an Essay</a:t>
            </a: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 Actively and Thinking Critically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What to Look For, Highlight, and Annotate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Analyzing Classification and Division</a:t>
            </a:r>
          </a:p>
          <a:p>
            <a:pPr marL="563563" lvl="2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en-US" sz="7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4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602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Euphemia" pitchFamily="34" charset="0"/>
                <a:ea typeface="+mj-ea"/>
                <a:cs typeface="+mj-cs"/>
              </a:rPr>
              <a:t>Contents for Chapter </a:t>
            </a: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17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57389" y="1371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lvl="2" indent="-288925">
              <a:spcBef>
                <a:spcPct val="20000"/>
              </a:spcBef>
              <a:defRPr/>
            </a:pPr>
            <a:endParaRPr lang="en-US" sz="16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 Guided Writing 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Assignment</a:t>
            </a:r>
          </a:p>
          <a:p>
            <a:pPr marL="509588" lvl="2" indent="-288925">
              <a:spcBef>
                <a:spcPct val="20000"/>
              </a:spcBef>
              <a:defRPr/>
            </a:pPr>
            <a:endParaRPr lang="en-US" sz="1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09588" lvl="2" indent="-288925">
              <a:spcBef>
                <a:spcPct val="20000"/>
              </a:spcBef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Readings: Classification and Division in Action</a:t>
            </a:r>
            <a:endParaRPr lang="en-US" sz="2400" dirty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400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Student Essay: 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“The Use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Euphemia" pitchFamily="34" charset="0"/>
              </a:rPr>
              <a:t> and Abuse of Facebook,” by Allison Cava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en-US" sz="20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61975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Classification and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Division </a:t>
            </a:r>
            <a:r>
              <a:rPr kumimoji="0" lang="en-US" sz="2000" i="0" u="none" strike="noStrike" kern="1200" cap="none" spc="0" normalizeH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Euphemia" pitchFamily="34" charset="0"/>
              </a:rPr>
              <a:t>Combined with Other Patterns: </a:t>
            </a:r>
            <a:r>
              <a:rPr lang="en-US" sz="2000" dirty="0">
                <a:latin typeface="Euphemia" pitchFamily="34" charset="0"/>
              </a:rPr>
              <a:t>“The Dog Ate My Flash Drive, and Other Tales of Woe,” by Carolyn Foster Segal</a:t>
            </a: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05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</a:endParaRPr>
          </a:p>
          <a:p>
            <a:pPr marL="561975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Applying Your Skills: Additional Essay Assignments</a:t>
            </a:r>
            <a:endParaRPr kumimoji="0" lang="en-US" sz="2400" i="0" u="none" strike="noStrike" kern="1200" cap="none" spc="0" normalizeH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Euphemia" pitchFamily="34" charset="0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0497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What Are Classification and Division?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050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latin typeface="Euphemia" pitchFamily="34" charset="0"/>
              </a:rPr>
              <a:t>A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classification</a:t>
            </a:r>
            <a:r>
              <a:rPr lang="en-US" sz="3200" dirty="0" smtClean="0">
                <a:latin typeface="Euphemia" pitchFamily="34" charset="0"/>
              </a:rPr>
              <a:t> or </a:t>
            </a: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division</a:t>
            </a:r>
            <a:r>
              <a:rPr lang="en-US" sz="3200" dirty="0" smtClean="0">
                <a:latin typeface="Euphemia" pitchFamily="34" charset="0"/>
              </a:rPr>
              <a:t> essay explains a topic by describing types or parts.</a:t>
            </a:r>
          </a:p>
          <a:p>
            <a:pPr marL="173038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Classification</a:t>
            </a:r>
            <a:r>
              <a:rPr lang="en-US" sz="2800" dirty="0" smtClean="0">
                <a:latin typeface="Euphemia" pitchFamily="34" charset="0"/>
              </a:rPr>
              <a:t> is a process of sorting people, things, or ideas into groups or categories to help make them more understandable.</a:t>
            </a: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971550" lvl="1" indent="-341313">
              <a:buFont typeface="Arial" pitchFamily="34" charset="0"/>
              <a:buChar char="•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Division</a:t>
            </a:r>
            <a:r>
              <a:rPr lang="en-US" sz="2800" dirty="0" smtClean="0">
                <a:latin typeface="Euphemia" pitchFamily="34" charset="0"/>
              </a:rPr>
              <a:t>, conversely, takes one item and breaks it down into parts.</a:t>
            </a: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3200" dirty="0" smtClean="0"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609600"/>
            <a:ext cx="1295400" cy="11780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8869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85800" y="533400"/>
            <a:ext cx="7696200" cy="990600"/>
          </a:xfrm>
          <a:prstGeom prst="rect">
            <a:avLst/>
          </a:prstGeom>
          <a:solidFill>
            <a:srgbClr val="6E9DC8"/>
          </a:solidFill>
        </p:spPr>
        <p:txBody>
          <a:bodyPr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Characteristics of Classification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400" b="1" dirty="0" smtClean="0">
                <a:solidFill>
                  <a:schemeClr val="bg1"/>
                </a:solidFill>
                <a:latin typeface="Euphemia" pitchFamily="34" charset="0"/>
                <a:ea typeface="+mj-ea"/>
                <a:cs typeface="+mj-cs"/>
              </a:rPr>
              <a:t>and Division Essays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Euphemia" pitchFamily="34" charset="0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37457" y="1752600"/>
            <a:ext cx="8305800" cy="57150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Classification and Division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groups and divides ideas according to one principle.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has a clear purpose and audience that drive the writer’s choice of a principle.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uses categories and parts that are exclusive and comprehensive.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fully explains each category or part.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includes a thesis.</a:t>
            </a:r>
          </a:p>
          <a:p>
            <a:pPr marL="677863" lvl="2" indent="-4572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r>
              <a:rPr lang="en-US" sz="2800" dirty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  <a:endParaRPr lang="en-US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“My Secret Life on the </a:t>
            </a:r>
            <a:r>
              <a:rPr lang="en-US" sz="2200" dirty="0" err="1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McJob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: Fast Food Managers,” by Jerry Newman</a:t>
            </a:r>
            <a:endParaRPr lang="en-US" sz="22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  <a:p>
            <a:pPr marL="509588" marR="0" lvl="2" indent="-288925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Euphemi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7835" y="543059"/>
            <a:ext cx="1089258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540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81000"/>
            <a:ext cx="3834351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823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1166" y="2286000"/>
            <a:ext cx="77724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>
              <a:tabLst>
                <a:tab pos="115888" algn="l"/>
              </a:tabLst>
            </a:pPr>
            <a:r>
              <a:rPr lang="en-US" sz="3200" dirty="0" smtClean="0">
                <a:solidFill>
                  <a:schemeClr val="accent6">
                    <a:lumMod val="75000"/>
                  </a:schemeClr>
                </a:solidFill>
                <a:latin typeface="Euphemia" pitchFamily="34" charset="0"/>
              </a:rPr>
              <a:t>Reading</a:t>
            </a:r>
          </a:p>
          <a:p>
            <a:pPr marL="173038">
              <a:tabLst>
                <a:tab pos="115888" algn="l"/>
              </a:tabLst>
            </a:pPr>
            <a:endParaRPr lang="en-US" sz="3200" dirty="0">
              <a:latin typeface="Euphemia" pitchFamily="34" charset="0"/>
            </a:endParaRPr>
          </a:p>
          <a:p>
            <a:pPr marL="857250" indent="-290513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“The Language of Junk Food Addiction: How to ‘Read’ a Potato Chip,” by Michael Moss</a:t>
            </a:r>
            <a:endParaRPr lang="en-US" sz="2400" dirty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6281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4918" y="381000"/>
            <a:ext cx="5053872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810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04800"/>
            <a:ext cx="8458200" cy="6172200"/>
          </a:xfrm>
          <a:prstGeom prst="rect">
            <a:avLst/>
          </a:prstGeom>
          <a:noFill/>
          <a:ln w="57150">
            <a:solidFill>
              <a:srgbClr val="C3D9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85800" y="609600"/>
            <a:ext cx="7848600" cy="1200329"/>
          </a:xfrm>
          <a:prstGeom prst="rect">
            <a:avLst/>
          </a:prstGeom>
          <a:solidFill>
            <a:srgbClr val="6E9DC8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Integrating Classification or </a:t>
            </a:r>
          </a:p>
          <a:p>
            <a:r>
              <a:rPr lang="en-US" sz="3600" b="1" dirty="0" smtClean="0">
                <a:solidFill>
                  <a:schemeClr val="bg1"/>
                </a:solidFill>
                <a:latin typeface="Euphemia" pitchFamily="34" charset="0"/>
              </a:rPr>
              <a:t>Division into an Essay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990516"/>
            <a:ext cx="8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3037">
              <a:tabLst>
                <a:tab pos="115888" algn="l"/>
              </a:tabLst>
            </a:pPr>
            <a:endParaRPr lang="en-US" sz="2800" dirty="0" smtClean="0">
              <a:solidFill>
                <a:schemeClr val="accent6">
                  <a:lumMod val="75000"/>
                </a:schemeClr>
              </a:solidFill>
              <a:latin typeface="Euphemia" pitchFamily="34" charset="0"/>
            </a:endParaRP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Avoid focusing on why the classification or division is meaningful.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State the principle of classification briefly and clearly.</a:t>
            </a:r>
          </a:p>
          <a:p>
            <a:pPr marL="1144587" lvl="1" indent="-514350">
              <a:buFont typeface="+mj-lt"/>
              <a:buAutoNum type="arabicPeriod"/>
              <a:tabLst>
                <a:tab pos="115888" algn="l"/>
              </a:tabLst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latin typeface="Euphemia" pitchFamily="34" charset="0"/>
              </a:rPr>
              <a:t>Name the categories or parts.</a:t>
            </a: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630237" lvl="1">
              <a:tabLst>
                <a:tab pos="115888" algn="l"/>
              </a:tabLst>
            </a:pPr>
            <a:endParaRPr lang="en-US" sz="1200" dirty="0" smtClean="0">
              <a:latin typeface="Euphemia" pitchFamily="34" charset="0"/>
            </a:endParaRPr>
          </a:p>
          <a:p>
            <a:pPr marL="173038">
              <a:tabLst>
                <a:tab pos="115888" algn="l"/>
              </a:tabLst>
            </a:pPr>
            <a:endParaRPr lang="en-US" sz="2400" dirty="0" smtClean="0">
              <a:solidFill>
                <a:schemeClr val="accent1">
                  <a:lumMod val="75000"/>
                </a:schemeClr>
              </a:solidFill>
              <a:latin typeface="Euphemi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4080" y="623038"/>
            <a:ext cx="1290320" cy="1173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1806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512</Words>
  <Application>Microsoft Office PowerPoint</Application>
  <PresentationFormat>On-screen Show (4:3)</PresentationFormat>
  <Paragraphs>91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Macmillan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Rang</dc:creator>
  <cp:lastModifiedBy>Leah Rang</cp:lastModifiedBy>
  <cp:revision>27</cp:revision>
  <dcterms:created xsi:type="dcterms:W3CDTF">2014-12-08T15:29:53Z</dcterms:created>
  <dcterms:modified xsi:type="dcterms:W3CDTF">2014-12-08T20:44:48Z</dcterms:modified>
</cp:coreProperties>
</file>