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90" y="-8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818DF4-2D5F-49DC-AF3C-1A4B79072506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832BF1-11F7-4123-A2A9-09339951D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826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0BA58-EFEE-418F-A3D5-282A2955DB6F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A4F1D-3199-4CC7-A427-2927EA4EE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84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0BA58-EFEE-418F-A3D5-282A2955DB6F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A4F1D-3199-4CC7-A427-2927EA4EE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971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0BA58-EFEE-418F-A3D5-282A2955DB6F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A4F1D-3199-4CC7-A427-2927EA4EE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606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0BA58-EFEE-418F-A3D5-282A2955DB6F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A4F1D-3199-4CC7-A427-2927EA4EE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344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0BA58-EFEE-418F-A3D5-282A2955DB6F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A4F1D-3199-4CC7-A427-2927EA4EE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576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0BA58-EFEE-418F-A3D5-282A2955DB6F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A4F1D-3199-4CC7-A427-2927EA4EE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445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0BA58-EFEE-418F-A3D5-282A2955DB6F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A4F1D-3199-4CC7-A427-2927EA4EE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375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0BA58-EFEE-418F-A3D5-282A2955DB6F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A4F1D-3199-4CC7-A427-2927EA4EE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011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0BA58-EFEE-418F-A3D5-282A2955DB6F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A4F1D-3199-4CC7-A427-2927EA4EE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011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0BA58-EFEE-418F-A3D5-282A2955DB6F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A4F1D-3199-4CC7-A427-2927EA4EE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273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0BA58-EFEE-418F-A3D5-282A2955DB6F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A4F1D-3199-4CC7-A427-2927EA4EE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329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0BA58-EFEE-418F-A3D5-282A2955DB6F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BA4F1D-3199-4CC7-A427-2927EA4EE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644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962400" y="762000"/>
            <a:ext cx="4495800" cy="1447800"/>
          </a:xfrm>
          <a:prstGeom prst="rect">
            <a:avLst/>
          </a:prstGeom>
          <a:solidFill>
            <a:srgbClr val="6E9DC8"/>
          </a:solidFill>
          <a:ln>
            <a:solidFill>
              <a:schemeClr val="bg1"/>
            </a:solidFill>
          </a:ln>
        </p:spPr>
        <p:txBody>
          <a:bodyPr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small" spc="6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uphemia" pitchFamily="34" charset="0"/>
                <a:ea typeface="+mj-ea"/>
                <a:cs typeface="+mj-cs"/>
              </a:rPr>
              <a:t/>
            </a:r>
            <a:br>
              <a:rPr kumimoji="0" lang="en-US" sz="4800" b="1" i="0" u="none" strike="noStrike" kern="1200" cap="small" spc="6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uphemia" pitchFamily="34" charset="0"/>
                <a:ea typeface="+mj-ea"/>
                <a:cs typeface="+mj-cs"/>
              </a:rPr>
            </a:br>
            <a:r>
              <a:rPr kumimoji="0" lang="en-US" sz="4800" b="1" i="0" u="none" strike="noStrike" kern="1200" cap="small" spc="6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uphemia" pitchFamily="34" charset="0"/>
                <a:ea typeface="+mj-ea"/>
                <a:cs typeface="+mj-cs"/>
              </a:rPr>
              <a:t>chapter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uphemia" pitchFamily="34" charset="0"/>
                <a:ea typeface="+mj-ea"/>
                <a:cs typeface="+mj-cs"/>
              </a:rPr>
              <a:t> 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uphemia" pitchFamily="34" charset="0"/>
                <a:ea typeface="+mj-ea"/>
                <a:cs typeface="+mj-cs"/>
              </a:rPr>
              <a:t>24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Euphemia" pitchFamily="34" charset="0"/>
              <a:ea typeface="+mj-ea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304800"/>
            <a:ext cx="8458200" cy="6172200"/>
          </a:xfrm>
          <a:prstGeom prst="rect">
            <a:avLst/>
          </a:prstGeom>
          <a:noFill/>
          <a:ln w="57150">
            <a:solidFill>
              <a:srgbClr val="C3D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838200" y="3124200"/>
            <a:ext cx="7543800" cy="27432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lvl="0">
              <a:spcBef>
                <a:spcPct val="20000"/>
              </a:spcBef>
            </a:pPr>
            <a:r>
              <a:rPr lang="en-US" sz="6000" b="1" dirty="0" smtClean="0">
                <a:solidFill>
                  <a:schemeClr val="accent1">
                    <a:lumMod val="75000"/>
                  </a:schemeClr>
                </a:solidFill>
                <a:latin typeface="Euphemia" pitchFamily="34" charset="0"/>
              </a:rPr>
              <a:t>Drafting, Revising, and Formatting a Research Project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Euphemia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380999"/>
            <a:ext cx="2010938" cy="1828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21623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533400"/>
            <a:ext cx="8001000" cy="330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3550" lvl="2">
              <a:tabLst>
                <a:tab pos="115888" algn="l"/>
              </a:tabLst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Euphemia" pitchFamily="34" charset="0"/>
              </a:rPr>
              <a:t>Use In-Text Citations to Integrate Source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Euphemia" pitchFamily="34" charset="0"/>
              </a:rPr>
              <a:t>Information</a:t>
            </a:r>
          </a:p>
          <a:p>
            <a:pPr marL="463550" lvl="2">
              <a:tabLst>
                <a:tab pos="115888" algn="l"/>
              </a:tabLst>
            </a:pPr>
            <a:endParaRPr lang="en-US" sz="900" dirty="0" smtClean="0">
              <a:solidFill>
                <a:schemeClr val="accent6">
                  <a:lumMod val="75000"/>
                </a:schemeClr>
              </a:solidFill>
              <a:latin typeface="Euphemia" pitchFamily="34" charset="0"/>
            </a:endParaRPr>
          </a:p>
          <a:p>
            <a:pPr marL="1377950" lvl="3" indent="-457200">
              <a:buFont typeface="Arial" pitchFamily="34" charset="0"/>
              <a:buChar char="•"/>
              <a:tabLst>
                <a:tab pos="115888" algn="l"/>
              </a:tabLst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Euphemia" pitchFamily="34" charset="0"/>
              </a:rPr>
              <a:t>Use a signal phrase.</a:t>
            </a:r>
          </a:p>
          <a:p>
            <a:pPr marL="1377950" lvl="3" indent="-457200">
              <a:buFont typeface="Arial" pitchFamily="34" charset="0"/>
              <a:buChar char="•"/>
              <a:tabLst>
                <a:tab pos="115888" algn="l"/>
              </a:tabLst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Euphemia" pitchFamily="34" charset="0"/>
              </a:rPr>
              <a:t>Use a parenthetical citation.</a:t>
            </a:r>
          </a:p>
          <a:p>
            <a:pPr marL="463550" lvl="2">
              <a:tabLst>
                <a:tab pos="115888" algn="l"/>
              </a:tabLst>
            </a:pPr>
            <a:endParaRPr lang="en-US" sz="2800" dirty="0">
              <a:solidFill>
                <a:schemeClr val="accent6">
                  <a:lumMod val="75000"/>
                </a:schemeClr>
              </a:solidFill>
              <a:latin typeface="Euphemia" pitchFamily="34" charset="0"/>
            </a:endParaRPr>
          </a:p>
          <a:p>
            <a:pPr marL="463550" lvl="2">
              <a:tabLst>
                <a:tab pos="115888" algn="l"/>
              </a:tabLst>
            </a:pPr>
            <a:endParaRPr lang="en-US" sz="2800" dirty="0" smtClean="0">
              <a:solidFill>
                <a:schemeClr val="accent1">
                  <a:lumMod val="75000"/>
                </a:schemeClr>
              </a:solidFill>
              <a:latin typeface="Euphemia" pitchFamily="34" charset="0"/>
            </a:endParaRPr>
          </a:p>
          <a:p>
            <a:pPr marL="1708150" lvl="6" indent="-341313">
              <a:buFont typeface="Arial" pitchFamily="34" charset="0"/>
              <a:buChar char="•"/>
              <a:tabLst>
                <a:tab pos="115888" algn="l"/>
              </a:tabLst>
            </a:pPr>
            <a:endParaRPr lang="en-US" sz="3200" dirty="0" smtClean="0">
              <a:solidFill>
                <a:schemeClr val="accent1">
                  <a:lumMod val="75000"/>
                </a:schemeClr>
              </a:solidFill>
              <a:latin typeface="Euphemi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304800"/>
            <a:ext cx="8458200" cy="6172200"/>
          </a:xfrm>
          <a:prstGeom prst="rect">
            <a:avLst/>
          </a:prstGeom>
          <a:noFill/>
          <a:ln w="57150">
            <a:solidFill>
              <a:srgbClr val="C3D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315200" y="5983116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(continued)</a:t>
            </a:r>
            <a:endParaRPr lang="en-US" i="1" dirty="0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809547"/>
            <a:ext cx="7972323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54243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762000"/>
            <a:ext cx="8001000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50" lvl="1">
              <a:tabLst>
                <a:tab pos="115888" algn="l"/>
              </a:tabLst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Euphemia" pitchFamily="34" charset="0"/>
              </a:rPr>
              <a:t>Integrate Quotations into Your Research Project</a:t>
            </a:r>
          </a:p>
          <a:p>
            <a:pPr marL="1377950" lvl="3" indent="-457200">
              <a:buFont typeface="Arial" pitchFamily="34" charset="0"/>
              <a:buChar char="•"/>
              <a:tabLst>
                <a:tab pos="115888" algn="l"/>
              </a:tabLst>
            </a:pPr>
            <a:endParaRPr lang="en-US" sz="2800" dirty="0" smtClean="0">
              <a:solidFill>
                <a:schemeClr val="accent1">
                  <a:lumMod val="75000"/>
                </a:schemeClr>
              </a:solidFill>
              <a:latin typeface="Euphemia" pitchFamily="34" charset="0"/>
            </a:endParaRPr>
          </a:p>
          <a:p>
            <a:pPr marL="1377950" lvl="3" indent="-457200">
              <a:buFont typeface="Arial" pitchFamily="34" charset="0"/>
              <a:buChar char="•"/>
              <a:tabLst>
                <a:tab pos="115888" algn="l"/>
              </a:tabLst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Euphemia" pitchFamily="34" charset="0"/>
              </a:rPr>
              <a:t>Use quotations carefully: when the author’s wording is unusual, noteworthy, or exact.</a:t>
            </a:r>
          </a:p>
          <a:p>
            <a:pPr marL="1377950" lvl="3" indent="-457200">
              <a:buFont typeface="Arial" pitchFamily="34" charset="0"/>
              <a:buChar char="•"/>
              <a:tabLst>
                <a:tab pos="115888" algn="l"/>
              </a:tabLst>
            </a:pPr>
            <a:endParaRPr lang="en-US" sz="2800" dirty="0" smtClean="0">
              <a:solidFill>
                <a:schemeClr val="accent1">
                  <a:lumMod val="75000"/>
                </a:schemeClr>
              </a:solidFill>
              <a:latin typeface="Euphemia" pitchFamily="34" charset="0"/>
            </a:endParaRPr>
          </a:p>
          <a:p>
            <a:pPr marL="1377950" lvl="3" indent="-457200">
              <a:buFont typeface="Arial" pitchFamily="34" charset="0"/>
              <a:buChar char="•"/>
              <a:tabLst>
                <a:tab pos="115888" algn="l"/>
              </a:tabLst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Euphemia" pitchFamily="34" charset="0"/>
              </a:rPr>
              <a:t>Format long quotations appropriately.</a:t>
            </a:r>
          </a:p>
          <a:p>
            <a:pPr marL="1377950" lvl="3" indent="-457200">
              <a:buFont typeface="Arial" pitchFamily="34" charset="0"/>
              <a:buChar char="•"/>
              <a:tabLst>
                <a:tab pos="115888" algn="l"/>
              </a:tabLst>
            </a:pPr>
            <a:endParaRPr lang="en-US" sz="2800" dirty="0" smtClean="0">
              <a:solidFill>
                <a:schemeClr val="accent1">
                  <a:lumMod val="75000"/>
                </a:schemeClr>
              </a:solidFill>
              <a:latin typeface="Euphemia" pitchFamily="34" charset="0"/>
            </a:endParaRPr>
          </a:p>
          <a:p>
            <a:pPr marL="1377950" lvl="3" indent="-457200">
              <a:buFont typeface="Arial" pitchFamily="34" charset="0"/>
              <a:buChar char="•"/>
              <a:tabLst>
                <a:tab pos="115888" algn="l"/>
              </a:tabLst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Euphemia" pitchFamily="34" charset="0"/>
              </a:rPr>
              <a:t>Punctuate quotations correctly.</a:t>
            </a:r>
          </a:p>
          <a:p>
            <a:pPr marL="1377950" lvl="3" indent="-457200">
              <a:buFont typeface="Arial" pitchFamily="34" charset="0"/>
              <a:buChar char="•"/>
              <a:tabLst>
                <a:tab pos="115888" algn="l"/>
              </a:tabLst>
            </a:pPr>
            <a:endParaRPr lang="en-US" sz="2800" dirty="0" smtClean="0">
              <a:solidFill>
                <a:schemeClr val="accent1">
                  <a:lumMod val="75000"/>
                </a:schemeClr>
              </a:solidFill>
              <a:latin typeface="Euphemia" pitchFamily="34" charset="0"/>
            </a:endParaRPr>
          </a:p>
          <a:p>
            <a:pPr marL="1377950" lvl="3" indent="-457200">
              <a:buFont typeface="Arial" pitchFamily="34" charset="0"/>
              <a:buChar char="•"/>
              <a:tabLst>
                <a:tab pos="115888" algn="l"/>
              </a:tabLst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Euphemia" pitchFamily="34" charset="0"/>
              </a:rPr>
              <a:t>Adapt quotations correctly to fit your own sentence constructions.</a:t>
            </a:r>
          </a:p>
          <a:p>
            <a:pPr marL="463550" lvl="2">
              <a:tabLst>
                <a:tab pos="115888" algn="l"/>
              </a:tabLst>
            </a:pPr>
            <a:endParaRPr lang="en-US" sz="2800" dirty="0">
              <a:solidFill>
                <a:schemeClr val="accent6">
                  <a:lumMod val="75000"/>
                </a:schemeClr>
              </a:solidFill>
              <a:latin typeface="Euphemia" pitchFamily="34" charset="0"/>
            </a:endParaRPr>
          </a:p>
          <a:p>
            <a:pPr marL="463550" lvl="2">
              <a:tabLst>
                <a:tab pos="115888" algn="l"/>
              </a:tabLst>
            </a:pPr>
            <a:endParaRPr lang="en-US" sz="2800" dirty="0" smtClean="0">
              <a:solidFill>
                <a:schemeClr val="accent1">
                  <a:lumMod val="75000"/>
                </a:schemeClr>
              </a:solidFill>
              <a:latin typeface="Euphemia" pitchFamily="34" charset="0"/>
            </a:endParaRPr>
          </a:p>
          <a:p>
            <a:pPr marL="1708150" lvl="6" indent="-341313">
              <a:buFont typeface="Arial" pitchFamily="34" charset="0"/>
              <a:buChar char="•"/>
              <a:tabLst>
                <a:tab pos="115888" algn="l"/>
              </a:tabLst>
            </a:pPr>
            <a:endParaRPr lang="en-US" sz="3200" dirty="0" smtClean="0">
              <a:solidFill>
                <a:schemeClr val="accent1">
                  <a:lumMod val="75000"/>
                </a:schemeClr>
              </a:solidFill>
              <a:latin typeface="Euphemi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304800"/>
            <a:ext cx="8458200" cy="6172200"/>
          </a:xfrm>
          <a:prstGeom prst="rect">
            <a:avLst/>
          </a:prstGeom>
          <a:noFill/>
          <a:ln w="57150">
            <a:solidFill>
              <a:srgbClr val="C3D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2106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609600"/>
            <a:ext cx="7848600" cy="1200329"/>
          </a:xfrm>
          <a:prstGeom prst="rect">
            <a:avLst/>
          </a:prstGeom>
          <a:solidFill>
            <a:srgbClr val="6E9DC8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Euphemia" pitchFamily="34" charset="0"/>
              </a:rPr>
              <a:t>Revising Your </a:t>
            </a:r>
            <a:endParaRPr lang="en-US" sz="3600" b="1" dirty="0" smtClean="0">
              <a:solidFill>
                <a:schemeClr val="bg1"/>
              </a:solidFill>
              <a:latin typeface="Euphemia" pitchFamily="34" charset="0"/>
            </a:endParaRPr>
          </a:p>
          <a:p>
            <a:r>
              <a:rPr lang="en-US" sz="3600" b="1" dirty="0" smtClean="0">
                <a:solidFill>
                  <a:schemeClr val="bg1"/>
                </a:solidFill>
                <a:latin typeface="Euphemia" pitchFamily="34" charset="0"/>
              </a:rPr>
              <a:t>Research Paper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2650902"/>
            <a:ext cx="8001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3550" lvl="2">
              <a:tabLst>
                <a:tab pos="115888" algn="l"/>
              </a:tabLst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Euphemia" pitchFamily="34" charset="0"/>
              </a:rPr>
              <a:t>Analyze and Revise Your Paper as a Whole</a:t>
            </a:r>
          </a:p>
          <a:p>
            <a:pPr marL="463550" lvl="2">
              <a:tabLst>
                <a:tab pos="115888" algn="l"/>
              </a:tabLst>
            </a:pPr>
            <a:endParaRPr lang="en-US" sz="2800" dirty="0">
              <a:solidFill>
                <a:schemeClr val="accent6">
                  <a:lumMod val="75000"/>
                </a:schemeClr>
              </a:solidFill>
              <a:latin typeface="Euphemia" pitchFamily="34" charset="0"/>
            </a:endParaRPr>
          </a:p>
          <a:p>
            <a:pPr marL="463550" lvl="2">
              <a:tabLst>
                <a:tab pos="115888" algn="l"/>
              </a:tabLst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Euphemia" pitchFamily="34" charset="0"/>
              </a:rPr>
              <a:t>Analyze and Revise Paragraphs and Sentences</a:t>
            </a:r>
          </a:p>
        </p:txBody>
      </p:sp>
      <p:sp>
        <p:nvSpPr>
          <p:cNvPr id="4" name="Rectangle 3"/>
          <p:cNvSpPr/>
          <p:nvPr/>
        </p:nvSpPr>
        <p:spPr>
          <a:xfrm>
            <a:off x="304800" y="304800"/>
            <a:ext cx="8458200" cy="6172200"/>
          </a:xfrm>
          <a:prstGeom prst="rect">
            <a:avLst/>
          </a:prstGeom>
          <a:noFill/>
          <a:ln w="57150">
            <a:solidFill>
              <a:srgbClr val="C3D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525" y="609600"/>
            <a:ext cx="131987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49416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762000"/>
            <a:ext cx="8001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3550" lvl="2">
              <a:tabLst>
                <a:tab pos="115888" algn="l"/>
              </a:tabLst>
            </a:pPr>
            <a:endParaRPr lang="en-US" sz="2800" dirty="0">
              <a:solidFill>
                <a:schemeClr val="accent6">
                  <a:lumMod val="75000"/>
                </a:schemeClr>
              </a:solidFill>
              <a:latin typeface="Euphemia" pitchFamily="34" charset="0"/>
            </a:endParaRPr>
          </a:p>
          <a:p>
            <a:pPr marL="463550" lvl="2">
              <a:tabLst>
                <a:tab pos="115888" algn="l"/>
              </a:tabLst>
            </a:pPr>
            <a:endParaRPr lang="en-US" sz="2800" dirty="0" smtClean="0">
              <a:solidFill>
                <a:schemeClr val="accent1">
                  <a:lumMod val="75000"/>
                </a:schemeClr>
              </a:solidFill>
              <a:latin typeface="Euphemia" pitchFamily="34" charset="0"/>
            </a:endParaRPr>
          </a:p>
          <a:p>
            <a:pPr marL="1708150" lvl="6" indent="-341313">
              <a:buFont typeface="Arial" pitchFamily="34" charset="0"/>
              <a:buChar char="•"/>
              <a:tabLst>
                <a:tab pos="115888" algn="l"/>
              </a:tabLst>
            </a:pPr>
            <a:endParaRPr lang="en-US" sz="3200" dirty="0" smtClean="0">
              <a:solidFill>
                <a:schemeClr val="accent1">
                  <a:lumMod val="75000"/>
                </a:schemeClr>
              </a:solidFill>
              <a:latin typeface="Euphemi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304800"/>
            <a:ext cx="8458200" cy="6172200"/>
          </a:xfrm>
          <a:prstGeom prst="rect">
            <a:avLst/>
          </a:prstGeom>
          <a:noFill/>
          <a:ln w="57150">
            <a:solidFill>
              <a:srgbClr val="C3D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29485"/>
            <a:ext cx="5334000" cy="6123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27333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762000"/>
            <a:ext cx="8001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3550" lvl="2">
              <a:tabLst>
                <a:tab pos="115888" algn="l"/>
              </a:tabLst>
            </a:pPr>
            <a:endParaRPr lang="en-US" sz="2800" dirty="0">
              <a:solidFill>
                <a:schemeClr val="accent6">
                  <a:lumMod val="75000"/>
                </a:schemeClr>
              </a:solidFill>
              <a:latin typeface="Euphemia" pitchFamily="34" charset="0"/>
            </a:endParaRPr>
          </a:p>
          <a:p>
            <a:pPr marL="463550" lvl="2">
              <a:tabLst>
                <a:tab pos="115888" algn="l"/>
              </a:tabLst>
            </a:pPr>
            <a:endParaRPr lang="en-US" sz="2800" dirty="0" smtClean="0">
              <a:solidFill>
                <a:schemeClr val="accent1">
                  <a:lumMod val="75000"/>
                </a:schemeClr>
              </a:solidFill>
              <a:latin typeface="Euphemia" pitchFamily="34" charset="0"/>
            </a:endParaRPr>
          </a:p>
          <a:p>
            <a:pPr marL="1708150" lvl="6" indent="-341313">
              <a:buFont typeface="Arial" pitchFamily="34" charset="0"/>
              <a:buChar char="•"/>
              <a:tabLst>
                <a:tab pos="115888" algn="l"/>
              </a:tabLst>
            </a:pPr>
            <a:endParaRPr lang="en-US" sz="3200" dirty="0" smtClean="0">
              <a:solidFill>
                <a:schemeClr val="accent1">
                  <a:lumMod val="75000"/>
                </a:schemeClr>
              </a:solidFill>
              <a:latin typeface="Euphemi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304800"/>
            <a:ext cx="8458200" cy="6172200"/>
          </a:xfrm>
          <a:prstGeom prst="rect">
            <a:avLst/>
          </a:prstGeom>
          <a:noFill/>
          <a:ln w="57150">
            <a:solidFill>
              <a:srgbClr val="C3D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978" y="1066800"/>
            <a:ext cx="5699843" cy="418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84812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2743200"/>
            <a:ext cx="7848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36600" lvl="4" indent="-341313">
              <a:buFont typeface="Arial" pitchFamily="34" charset="0"/>
              <a:buChar char="•"/>
              <a:tabLst>
                <a:tab pos="115888" algn="l"/>
              </a:tabLst>
            </a:pP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Euphemia" pitchFamily="34" charset="0"/>
              </a:rPr>
              <a:t>Format your paper.</a:t>
            </a:r>
          </a:p>
          <a:p>
            <a:pPr marL="736600" lvl="4" indent="-341313">
              <a:buFont typeface="Arial" pitchFamily="34" charset="0"/>
              <a:buChar char="•"/>
              <a:tabLst>
                <a:tab pos="115888" algn="l"/>
              </a:tabLst>
            </a:pPr>
            <a:endParaRPr lang="en-US" sz="3200" dirty="0" smtClean="0">
              <a:solidFill>
                <a:schemeClr val="accent6">
                  <a:lumMod val="75000"/>
                </a:schemeClr>
              </a:solidFill>
              <a:latin typeface="Euphemia" pitchFamily="34" charset="0"/>
            </a:endParaRPr>
          </a:p>
          <a:p>
            <a:pPr marL="736600" lvl="4" indent="-341313">
              <a:buFont typeface="Arial" pitchFamily="34" charset="0"/>
              <a:buChar char="•"/>
              <a:tabLst>
                <a:tab pos="115888" algn="l"/>
              </a:tabLst>
            </a:pP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Euphemia" pitchFamily="34" charset="0"/>
              </a:rPr>
              <a:t>Edit and proofread your paper.</a:t>
            </a:r>
          </a:p>
        </p:txBody>
      </p:sp>
      <p:sp>
        <p:nvSpPr>
          <p:cNvPr id="3" name="Rectangle 2"/>
          <p:cNvSpPr/>
          <p:nvPr/>
        </p:nvSpPr>
        <p:spPr>
          <a:xfrm>
            <a:off x="304800" y="304800"/>
            <a:ext cx="8458200" cy="6172200"/>
          </a:xfrm>
          <a:prstGeom prst="rect">
            <a:avLst/>
          </a:prstGeom>
          <a:noFill/>
          <a:ln w="57150">
            <a:solidFill>
              <a:srgbClr val="C3D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22290" y="609600"/>
            <a:ext cx="7848600" cy="646331"/>
          </a:xfrm>
          <a:prstGeom prst="rect">
            <a:avLst/>
          </a:prstGeom>
          <a:solidFill>
            <a:srgbClr val="6E9DC8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Euphemia" pitchFamily="34" charset="0"/>
              </a:rPr>
              <a:t>Preparing Your Final Draft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698" y="609600"/>
            <a:ext cx="71070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0476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609600"/>
            <a:ext cx="7848600" cy="1200329"/>
          </a:xfrm>
          <a:prstGeom prst="rect">
            <a:avLst/>
          </a:prstGeom>
          <a:solidFill>
            <a:srgbClr val="6E9DC8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Euphemia" pitchFamily="34" charset="0"/>
              </a:rPr>
              <a:t>Documenting Your Sources: </a:t>
            </a:r>
          </a:p>
          <a:p>
            <a:r>
              <a:rPr lang="en-US" sz="3600" b="1" dirty="0" smtClean="0">
                <a:solidFill>
                  <a:schemeClr val="bg1"/>
                </a:solidFill>
                <a:latin typeface="Euphemia" pitchFamily="34" charset="0"/>
              </a:rPr>
              <a:t>MLA Style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304800"/>
            <a:ext cx="8458200" cy="6172200"/>
          </a:xfrm>
          <a:prstGeom prst="rect">
            <a:avLst/>
          </a:prstGeom>
          <a:noFill/>
          <a:ln w="57150">
            <a:solidFill>
              <a:srgbClr val="C3D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85800" y="1981200"/>
            <a:ext cx="784860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5287" lvl="4">
              <a:tabLst>
                <a:tab pos="115888" algn="l"/>
              </a:tabLst>
            </a:pP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Euphemia" pitchFamily="34" charset="0"/>
              </a:rPr>
              <a:t>MLA Style for In-Text Citations</a:t>
            </a:r>
          </a:p>
          <a:p>
            <a:pPr marL="1651000" lvl="6" indent="-341313">
              <a:buFont typeface="Euphemia" pitchFamily="34" charset="0"/>
              <a:buChar char="–"/>
              <a:tabLst>
                <a:tab pos="115888" algn="l"/>
              </a:tabLst>
            </a:pPr>
            <a:endParaRPr lang="en-US" sz="2800" dirty="0" smtClean="0">
              <a:latin typeface="Euphemia" pitchFamily="34" charset="0"/>
            </a:endParaRPr>
          </a:p>
          <a:p>
            <a:pPr marL="1651000" lvl="6" indent="-341313">
              <a:buFont typeface="Euphemia" pitchFamily="34" charset="0"/>
              <a:buChar char="–"/>
              <a:tabLst>
                <a:tab pos="115888" algn="l"/>
              </a:tabLst>
            </a:pPr>
            <a:r>
              <a:rPr lang="en-US" sz="2800" dirty="0" smtClean="0">
                <a:latin typeface="Euphemia" pitchFamily="34" charset="0"/>
              </a:rPr>
              <a:t>Use an attribution (or signal phrase).</a:t>
            </a:r>
          </a:p>
          <a:p>
            <a:pPr marL="1651000" lvl="6" indent="-341313">
              <a:buFont typeface="Euphemia" pitchFamily="34" charset="0"/>
              <a:buChar char="–"/>
              <a:tabLst>
                <a:tab pos="115888" algn="l"/>
              </a:tabLst>
            </a:pPr>
            <a:endParaRPr lang="en-US" sz="2800" dirty="0" smtClean="0">
              <a:latin typeface="Euphemia" pitchFamily="34" charset="0"/>
            </a:endParaRPr>
          </a:p>
          <a:p>
            <a:pPr marL="1651000" lvl="6" indent="-341313">
              <a:buFont typeface="Euphemia" pitchFamily="34" charset="0"/>
              <a:buChar char="–"/>
              <a:tabLst>
                <a:tab pos="115888" algn="l"/>
              </a:tabLst>
            </a:pPr>
            <a:r>
              <a:rPr lang="en-US" sz="2800" dirty="0" smtClean="0">
                <a:latin typeface="Euphemia" pitchFamily="34" charset="0"/>
              </a:rPr>
              <a:t>Use a parenthetical citation.</a:t>
            </a:r>
          </a:p>
          <a:p>
            <a:pPr marL="1651000" lvl="6" indent="-341313">
              <a:buFont typeface="Euphemia" pitchFamily="34" charset="0"/>
              <a:buChar char="–"/>
              <a:tabLst>
                <a:tab pos="115888" algn="l"/>
              </a:tabLst>
            </a:pPr>
            <a:endParaRPr lang="en-US" sz="2800" dirty="0" smtClean="0">
              <a:latin typeface="Euphemia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525" y="609600"/>
            <a:ext cx="131987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88072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04800"/>
            <a:ext cx="8458200" cy="6172200"/>
          </a:xfrm>
          <a:prstGeom prst="rect">
            <a:avLst/>
          </a:prstGeom>
          <a:noFill/>
          <a:ln w="57150">
            <a:solidFill>
              <a:srgbClr val="C3D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85800" y="685800"/>
            <a:ext cx="78486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4" indent="-61913">
              <a:tabLst>
                <a:tab pos="115888" algn="l"/>
              </a:tabLst>
            </a:pP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Euphemia" pitchFamily="34" charset="0"/>
              </a:rPr>
              <a:t>MLA Style for the List of Works Cited</a:t>
            </a:r>
          </a:p>
          <a:p>
            <a:pPr marL="1651000" lvl="6" indent="-341313">
              <a:buFont typeface="Euphemia" pitchFamily="34" charset="0"/>
              <a:buChar char="–"/>
              <a:tabLst>
                <a:tab pos="115888" algn="l"/>
              </a:tabLst>
            </a:pPr>
            <a:endParaRPr lang="en-US" sz="2800" dirty="0" smtClean="0">
              <a:latin typeface="Euphemia" pitchFamily="34" charset="0"/>
            </a:endParaRPr>
          </a:p>
          <a:p>
            <a:pPr marL="1651000" lvl="6" indent="-341313">
              <a:buFont typeface="Euphemia" pitchFamily="34" charset="0"/>
              <a:buChar char="–"/>
              <a:tabLst>
                <a:tab pos="115888" algn="l"/>
              </a:tabLst>
            </a:pPr>
            <a:r>
              <a:rPr lang="en-US" sz="2800" dirty="0" smtClean="0">
                <a:latin typeface="Euphemia" pitchFamily="34" charset="0"/>
              </a:rPr>
              <a:t>List only the sources you cite in your paper.</a:t>
            </a:r>
          </a:p>
          <a:p>
            <a:pPr marL="1651000" lvl="6" indent="-341313">
              <a:buFont typeface="Euphemia" pitchFamily="34" charset="0"/>
              <a:buChar char="–"/>
              <a:tabLst>
                <a:tab pos="115888" algn="l"/>
              </a:tabLst>
            </a:pPr>
            <a:r>
              <a:rPr lang="en-US" sz="2800" dirty="0" smtClean="0">
                <a:latin typeface="Euphemia" pitchFamily="34" charset="0"/>
              </a:rPr>
              <a:t>Put the list on a separate page at the end of your paper.</a:t>
            </a:r>
          </a:p>
          <a:p>
            <a:pPr marL="1651000" lvl="6" indent="-341313">
              <a:buFont typeface="Euphemia" pitchFamily="34" charset="0"/>
              <a:buChar char="–"/>
              <a:tabLst>
                <a:tab pos="115888" algn="l"/>
              </a:tabLst>
            </a:pPr>
            <a:r>
              <a:rPr lang="en-US" sz="2800" dirty="0" smtClean="0">
                <a:latin typeface="Euphemia" pitchFamily="34" charset="0"/>
              </a:rPr>
              <a:t>Alphabetize the list by authors’ last names.</a:t>
            </a:r>
          </a:p>
          <a:p>
            <a:pPr marL="1651000" lvl="6" indent="-341313">
              <a:buFont typeface="Euphemia" pitchFamily="34" charset="0"/>
              <a:buChar char="–"/>
              <a:tabLst>
                <a:tab pos="115888" algn="l"/>
              </a:tabLst>
            </a:pPr>
            <a:r>
              <a:rPr lang="en-US" sz="2800" dirty="0" smtClean="0">
                <a:latin typeface="Euphemia" pitchFamily="34" charset="0"/>
              </a:rPr>
              <a:t>Capitalize the first word and all other words in a title except </a:t>
            </a:r>
            <a:r>
              <a:rPr lang="en-US" sz="2800" i="1" dirty="0" smtClean="0">
                <a:latin typeface="Euphemia" pitchFamily="34" charset="0"/>
              </a:rPr>
              <a:t>a</a:t>
            </a:r>
            <a:r>
              <a:rPr lang="en-US" sz="2800" dirty="0" smtClean="0">
                <a:latin typeface="Euphemia" pitchFamily="34" charset="0"/>
              </a:rPr>
              <a:t>, </a:t>
            </a:r>
            <a:r>
              <a:rPr lang="en-US" sz="2800" i="1" dirty="0" smtClean="0">
                <a:latin typeface="Euphemia" pitchFamily="34" charset="0"/>
              </a:rPr>
              <a:t>an</a:t>
            </a:r>
            <a:r>
              <a:rPr lang="en-US" sz="2800" dirty="0" smtClean="0">
                <a:latin typeface="Euphemia" pitchFamily="34" charset="0"/>
              </a:rPr>
              <a:t>, </a:t>
            </a:r>
            <a:r>
              <a:rPr lang="en-US" sz="2800" i="1" dirty="0" smtClean="0">
                <a:latin typeface="Euphemia" pitchFamily="34" charset="0"/>
              </a:rPr>
              <a:t>the,</a:t>
            </a:r>
            <a:r>
              <a:rPr lang="en-US" sz="2800" dirty="0" smtClean="0">
                <a:latin typeface="Euphemia" pitchFamily="34" charset="0"/>
              </a:rPr>
              <a:t> </a:t>
            </a:r>
            <a:r>
              <a:rPr lang="en-US" sz="2800" i="1" dirty="0" smtClean="0">
                <a:latin typeface="Euphemia" pitchFamily="34" charset="0"/>
              </a:rPr>
              <a:t>to</a:t>
            </a:r>
            <a:r>
              <a:rPr lang="en-US" sz="2800" dirty="0" smtClean="0">
                <a:latin typeface="Euphemia" pitchFamily="34" charset="0"/>
              </a:rPr>
              <a:t>, coordinating conjunctions (such as </a:t>
            </a:r>
            <a:r>
              <a:rPr lang="en-US" sz="2800" i="1" dirty="0" smtClean="0">
                <a:latin typeface="Euphemia" pitchFamily="34" charset="0"/>
              </a:rPr>
              <a:t>and </a:t>
            </a:r>
            <a:r>
              <a:rPr lang="en-US" sz="2800" dirty="0" smtClean="0">
                <a:latin typeface="Euphemia" pitchFamily="34" charset="0"/>
              </a:rPr>
              <a:t>or </a:t>
            </a:r>
            <a:r>
              <a:rPr lang="en-US" sz="2800" i="1" dirty="0" smtClean="0">
                <a:latin typeface="Euphemia" pitchFamily="34" charset="0"/>
              </a:rPr>
              <a:t>but</a:t>
            </a:r>
            <a:r>
              <a:rPr lang="en-US" sz="2800" dirty="0" smtClean="0">
                <a:latin typeface="Euphemia" pitchFamily="34" charset="0"/>
              </a:rPr>
              <a:t>), and prepositions (such as </a:t>
            </a:r>
            <a:r>
              <a:rPr lang="en-US" sz="2800" i="1" dirty="0" smtClean="0">
                <a:latin typeface="Euphemia" pitchFamily="34" charset="0"/>
              </a:rPr>
              <a:t>in </a:t>
            </a:r>
            <a:r>
              <a:rPr lang="en-US" sz="2800" dirty="0" smtClean="0">
                <a:latin typeface="Euphemia" pitchFamily="34" charset="0"/>
              </a:rPr>
              <a:t>or </a:t>
            </a:r>
            <a:r>
              <a:rPr lang="en-US" sz="2800" i="1" dirty="0" smtClean="0">
                <a:latin typeface="Euphemia" pitchFamily="34" charset="0"/>
              </a:rPr>
              <a:t>on</a:t>
            </a:r>
            <a:r>
              <a:rPr lang="en-US" sz="2800" dirty="0" smtClean="0">
                <a:latin typeface="Euphemia" pitchFamily="34" charset="0"/>
              </a:rPr>
              <a:t>).</a:t>
            </a:r>
          </a:p>
          <a:p>
            <a:pPr marL="1651000" lvl="6" indent="-341313">
              <a:buFont typeface="Euphemia" pitchFamily="34" charset="0"/>
              <a:buChar char="–"/>
              <a:tabLst>
                <a:tab pos="115888" algn="l"/>
              </a:tabLst>
            </a:pPr>
            <a:endParaRPr lang="en-US" sz="2800" dirty="0" smtClean="0">
              <a:latin typeface="Euphemi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307835" y="6031468"/>
            <a:ext cx="13853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Euphemia" pitchFamily="34" charset="0"/>
              </a:rPr>
              <a:t>(continued)</a:t>
            </a:r>
          </a:p>
        </p:txBody>
      </p:sp>
    </p:spTree>
    <p:extLst>
      <p:ext uri="{BB962C8B-B14F-4D97-AF65-F5344CB8AC3E}">
        <p14:creationId xmlns:p14="http://schemas.microsoft.com/office/powerpoint/2010/main" val="9503100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685800"/>
            <a:ext cx="784860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5287" lvl="4">
              <a:tabLst>
                <a:tab pos="115888" algn="l"/>
              </a:tabLst>
            </a:pP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Euphemia" pitchFamily="34" charset="0"/>
              </a:rPr>
              <a:t>MLA Style for the List of Works 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Euphemia" pitchFamily="34" charset="0"/>
              </a:rPr>
              <a:t>Cited</a:t>
            </a:r>
          </a:p>
          <a:p>
            <a:pPr marL="852487" lvl="5">
              <a:tabLst>
                <a:tab pos="115888" algn="l"/>
              </a:tabLst>
            </a:pPr>
            <a:endParaRPr lang="en-US" sz="3200" b="1" dirty="0">
              <a:latin typeface="Euphemia" pitchFamily="34" charset="0"/>
            </a:endParaRPr>
          </a:p>
          <a:p>
            <a:pPr marL="1651000" lvl="6" indent="-341313">
              <a:buFont typeface="Euphemia" pitchFamily="34" charset="0"/>
              <a:buChar char="–"/>
              <a:tabLst>
                <a:tab pos="115888" algn="l"/>
              </a:tabLst>
            </a:pPr>
            <a:r>
              <a:rPr lang="en-US" sz="2800" dirty="0" smtClean="0">
                <a:latin typeface="Euphemia" pitchFamily="34" charset="0"/>
              </a:rPr>
              <a:t>Italicize titles of books and names of periodicals.</a:t>
            </a:r>
          </a:p>
          <a:p>
            <a:pPr marL="1651000" lvl="6" indent="-341313">
              <a:buFont typeface="Euphemia" pitchFamily="34" charset="0"/>
              <a:buChar char="–"/>
              <a:tabLst>
                <a:tab pos="115888" algn="l"/>
              </a:tabLst>
            </a:pPr>
            <a:r>
              <a:rPr lang="en-US" sz="2800" dirty="0" smtClean="0">
                <a:latin typeface="Euphemia" pitchFamily="34" charset="0"/>
              </a:rPr>
              <a:t>Insert quotation marks before and after the titles of articles, short stories, and other short works.</a:t>
            </a:r>
          </a:p>
          <a:p>
            <a:pPr marL="1651000" lvl="6" indent="-341313">
              <a:buFont typeface="Euphemia" pitchFamily="34" charset="0"/>
              <a:buChar char="–"/>
              <a:tabLst>
                <a:tab pos="115888" algn="l"/>
              </a:tabLst>
            </a:pPr>
            <a:r>
              <a:rPr lang="en-US" sz="2800" dirty="0" smtClean="0">
                <a:latin typeface="Euphemia" pitchFamily="34" charset="0"/>
              </a:rPr>
              <a:t>Give inclusive page numbers of articles in periodicals.</a:t>
            </a:r>
          </a:p>
          <a:p>
            <a:pPr marL="1651000" lvl="6" indent="-341313">
              <a:buFont typeface="Euphemia" pitchFamily="34" charset="0"/>
              <a:buChar char="–"/>
              <a:tabLst>
                <a:tab pos="115888" algn="l"/>
              </a:tabLst>
            </a:pPr>
            <a:r>
              <a:rPr lang="en-US" sz="2800" dirty="0" smtClean="0">
                <a:latin typeface="Euphemia" pitchFamily="34" charset="0"/>
              </a:rPr>
              <a:t>Indent the second and all subsequent lines half an.</a:t>
            </a:r>
          </a:p>
          <a:p>
            <a:pPr marL="1651000" lvl="6" indent="-341313">
              <a:buFont typeface="Euphemia" pitchFamily="34" charset="0"/>
              <a:buChar char="–"/>
              <a:tabLst>
                <a:tab pos="115888" algn="l"/>
              </a:tabLst>
            </a:pPr>
            <a:r>
              <a:rPr lang="en-US" sz="2800" dirty="0" smtClean="0">
                <a:latin typeface="Euphemia" pitchFamily="34" charset="0"/>
              </a:rPr>
              <a:t>Double-space the entire list.</a:t>
            </a:r>
          </a:p>
        </p:txBody>
      </p:sp>
      <p:sp>
        <p:nvSpPr>
          <p:cNvPr id="3" name="Rectangle 2"/>
          <p:cNvSpPr/>
          <p:nvPr/>
        </p:nvSpPr>
        <p:spPr>
          <a:xfrm>
            <a:off x="304800" y="304800"/>
            <a:ext cx="8458200" cy="6172200"/>
          </a:xfrm>
          <a:prstGeom prst="rect">
            <a:avLst/>
          </a:prstGeom>
          <a:noFill/>
          <a:ln w="57150">
            <a:solidFill>
              <a:srgbClr val="C3D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3434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04800"/>
            <a:ext cx="8458200" cy="6172200"/>
          </a:xfrm>
          <a:prstGeom prst="rect">
            <a:avLst/>
          </a:prstGeom>
          <a:noFill/>
          <a:ln w="57150">
            <a:solidFill>
              <a:srgbClr val="C3D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50411"/>
            <a:ext cx="5419725" cy="5880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8842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04800"/>
            <a:ext cx="8458200" cy="6172200"/>
          </a:xfrm>
          <a:prstGeom prst="rect">
            <a:avLst/>
          </a:prstGeom>
          <a:noFill/>
          <a:ln w="57150">
            <a:solidFill>
              <a:srgbClr val="C3D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609600"/>
            <a:ext cx="6656927" cy="541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48141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04800"/>
            <a:ext cx="8458200" cy="6172200"/>
          </a:xfrm>
          <a:prstGeom prst="rect">
            <a:avLst/>
          </a:prstGeom>
          <a:noFill/>
          <a:ln w="57150">
            <a:solidFill>
              <a:srgbClr val="C3D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209" y="1519237"/>
            <a:ext cx="7031381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82333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04800"/>
            <a:ext cx="8458200" cy="6172200"/>
          </a:xfrm>
          <a:prstGeom prst="rect">
            <a:avLst/>
          </a:prstGeom>
          <a:noFill/>
          <a:ln w="57150">
            <a:solidFill>
              <a:srgbClr val="C3D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112" y="405200"/>
            <a:ext cx="4981575" cy="5971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8064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04800"/>
            <a:ext cx="8458200" cy="6172200"/>
          </a:xfrm>
          <a:prstGeom prst="rect">
            <a:avLst/>
          </a:prstGeom>
          <a:noFill/>
          <a:ln w="57150">
            <a:solidFill>
              <a:srgbClr val="C3D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200"/>
            <a:ext cx="8077200" cy="3402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59" y="2362200"/>
            <a:ext cx="8229600" cy="2369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065552"/>
            <a:ext cx="381952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86176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04800"/>
            <a:ext cx="8458200" cy="6172200"/>
          </a:xfrm>
          <a:prstGeom prst="rect">
            <a:avLst/>
          </a:prstGeom>
          <a:noFill/>
          <a:ln w="57150">
            <a:solidFill>
              <a:srgbClr val="C3D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60" y="2209801"/>
            <a:ext cx="7980371" cy="2338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36531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609600"/>
            <a:ext cx="7848600" cy="1200329"/>
          </a:xfrm>
          <a:prstGeom prst="rect">
            <a:avLst/>
          </a:prstGeom>
          <a:solidFill>
            <a:srgbClr val="6E9DC8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Euphemia" pitchFamily="34" charset="0"/>
              </a:rPr>
              <a:t>Documenting Your Sources: </a:t>
            </a:r>
          </a:p>
          <a:p>
            <a:r>
              <a:rPr lang="en-US" sz="3600" b="1" dirty="0" smtClean="0">
                <a:solidFill>
                  <a:schemeClr val="bg1"/>
                </a:solidFill>
                <a:latin typeface="Euphemia" pitchFamily="34" charset="0"/>
              </a:rPr>
              <a:t>APA Style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304800"/>
            <a:ext cx="8458200" cy="6172200"/>
          </a:xfrm>
          <a:prstGeom prst="rect">
            <a:avLst/>
          </a:prstGeom>
          <a:noFill/>
          <a:ln w="57150">
            <a:solidFill>
              <a:srgbClr val="C3D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85800" y="1981200"/>
            <a:ext cx="78486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5287" lvl="4">
              <a:tabLst>
                <a:tab pos="115888" algn="l"/>
              </a:tabLst>
            </a:pP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Euphemia" pitchFamily="34" charset="0"/>
              </a:rPr>
              <a:t>APA Style for In-Text Citations</a:t>
            </a:r>
          </a:p>
          <a:p>
            <a:pPr marL="1651000" lvl="6" indent="-341313">
              <a:buFont typeface="Euphemia" pitchFamily="34" charset="0"/>
              <a:buChar char="–"/>
              <a:tabLst>
                <a:tab pos="115888" algn="l"/>
              </a:tabLst>
            </a:pPr>
            <a:endParaRPr lang="en-US" sz="2800" dirty="0" smtClean="0">
              <a:latin typeface="Euphemia" pitchFamily="34" charset="0"/>
            </a:endParaRPr>
          </a:p>
          <a:p>
            <a:pPr marL="1651000" lvl="6" indent="-341313">
              <a:buFont typeface="Euphemia" pitchFamily="34" charset="0"/>
              <a:buChar char="–"/>
              <a:tabLst>
                <a:tab pos="115888" algn="l"/>
              </a:tabLst>
            </a:pPr>
            <a:r>
              <a:rPr lang="en-US" sz="2800" dirty="0" smtClean="0">
                <a:latin typeface="Euphemia" pitchFamily="34" charset="0"/>
              </a:rPr>
              <a:t>Use an attribution and a parenthetical citation.</a:t>
            </a:r>
          </a:p>
          <a:p>
            <a:pPr marL="1651000" lvl="6" indent="-341313">
              <a:buFont typeface="Euphemia" pitchFamily="34" charset="0"/>
              <a:buChar char="–"/>
              <a:tabLst>
                <a:tab pos="115888" algn="l"/>
              </a:tabLst>
            </a:pPr>
            <a:endParaRPr lang="en-US" sz="2800" dirty="0" smtClean="0">
              <a:latin typeface="Euphemia" pitchFamily="34" charset="0"/>
            </a:endParaRPr>
          </a:p>
          <a:p>
            <a:pPr marL="1651000" lvl="6" indent="-341313">
              <a:buFont typeface="Euphemia" pitchFamily="34" charset="0"/>
              <a:buChar char="–"/>
              <a:tabLst>
                <a:tab pos="115888" algn="l"/>
              </a:tabLst>
            </a:pPr>
            <a:r>
              <a:rPr lang="en-US" sz="2800" dirty="0" smtClean="0">
                <a:latin typeface="Euphemia" pitchFamily="34" charset="0"/>
              </a:rPr>
              <a:t>Use only a parenthetical citation.</a:t>
            </a:r>
          </a:p>
          <a:p>
            <a:pPr marL="1651000" lvl="6" indent="-341313">
              <a:buFont typeface="Euphemia" pitchFamily="34" charset="0"/>
              <a:buChar char="–"/>
              <a:tabLst>
                <a:tab pos="115888" algn="l"/>
              </a:tabLst>
            </a:pPr>
            <a:endParaRPr lang="en-US" sz="2800" dirty="0" smtClean="0">
              <a:latin typeface="Euphemia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525" y="609600"/>
            <a:ext cx="131987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75813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04800"/>
            <a:ext cx="8458200" cy="6172200"/>
          </a:xfrm>
          <a:prstGeom prst="rect">
            <a:avLst/>
          </a:prstGeom>
          <a:noFill/>
          <a:ln w="57150">
            <a:solidFill>
              <a:srgbClr val="C3D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85800" y="533400"/>
            <a:ext cx="7848600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5287" lvl="4">
              <a:tabLst>
                <a:tab pos="115888" algn="l"/>
              </a:tabLst>
            </a:pP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Euphemia" pitchFamily="34" charset="0"/>
              </a:rPr>
              <a:t>APA Style for the List of References</a:t>
            </a:r>
          </a:p>
          <a:p>
            <a:pPr marL="1651000" lvl="6" indent="-341313">
              <a:buFont typeface="Euphemia" pitchFamily="34" charset="0"/>
              <a:buChar char="–"/>
              <a:tabLst>
                <a:tab pos="115888" algn="l"/>
              </a:tabLst>
            </a:pPr>
            <a:endParaRPr lang="en-US" sz="1200" dirty="0" smtClean="0">
              <a:latin typeface="Euphemia" pitchFamily="34" charset="0"/>
            </a:endParaRPr>
          </a:p>
          <a:p>
            <a:pPr marL="1651000" lvl="6" indent="-341313">
              <a:buFont typeface="Euphemia" pitchFamily="34" charset="0"/>
              <a:buChar char="–"/>
              <a:tabLst>
                <a:tab pos="115888" algn="l"/>
              </a:tabLst>
            </a:pPr>
            <a:r>
              <a:rPr lang="en-US" sz="2800" dirty="0" smtClean="0">
                <a:latin typeface="Euphemia" pitchFamily="34" charset="0"/>
              </a:rPr>
              <a:t>List only the sources you cite in your paper.</a:t>
            </a:r>
          </a:p>
          <a:p>
            <a:pPr marL="1651000" lvl="6" indent="-341313">
              <a:buFont typeface="Euphemia" pitchFamily="34" charset="0"/>
              <a:buChar char="–"/>
              <a:tabLst>
                <a:tab pos="115888" algn="l"/>
              </a:tabLst>
            </a:pPr>
            <a:r>
              <a:rPr lang="en-US" sz="2800" dirty="0" smtClean="0">
                <a:latin typeface="Euphemia" pitchFamily="34" charset="0"/>
              </a:rPr>
              <a:t>Put the list on a separate page at the end of your paper.</a:t>
            </a:r>
          </a:p>
          <a:p>
            <a:pPr marL="1651000" lvl="6" indent="-341313">
              <a:buFont typeface="Euphemia" pitchFamily="34" charset="0"/>
              <a:buChar char="–"/>
              <a:tabLst>
                <a:tab pos="115888" algn="l"/>
              </a:tabLst>
            </a:pPr>
            <a:r>
              <a:rPr lang="en-US" sz="2800" dirty="0" smtClean="0">
                <a:latin typeface="Euphemia" pitchFamily="34" charset="0"/>
              </a:rPr>
              <a:t>Alphabetize the list by authors’ last names.</a:t>
            </a:r>
          </a:p>
          <a:p>
            <a:pPr marL="1651000" lvl="6" indent="-341313">
              <a:buFont typeface="Euphemia" pitchFamily="34" charset="0"/>
              <a:buChar char="–"/>
              <a:tabLst>
                <a:tab pos="115888" algn="l"/>
              </a:tabLst>
            </a:pPr>
            <a:r>
              <a:rPr lang="en-US" sz="2800" dirty="0" smtClean="0">
                <a:latin typeface="Euphemia" pitchFamily="34" charset="0"/>
              </a:rPr>
              <a:t>Put the publication date in parentheses after the author’s name.</a:t>
            </a:r>
          </a:p>
          <a:p>
            <a:pPr marL="1651000" lvl="6" indent="-341313">
              <a:buFont typeface="Euphemia" pitchFamily="34" charset="0"/>
              <a:buChar char="–"/>
              <a:tabLst>
                <a:tab pos="115888" algn="l"/>
              </a:tabLst>
            </a:pPr>
            <a:r>
              <a:rPr lang="en-US" sz="2800" dirty="0" smtClean="0">
                <a:latin typeface="Euphemia" pitchFamily="34" charset="0"/>
              </a:rPr>
              <a:t>Capitalize the first word of the titles of books and articles, the first word following a colon, and any proper nouns.</a:t>
            </a:r>
          </a:p>
          <a:p>
            <a:pPr marL="1651000" lvl="6" indent="-341313">
              <a:buFont typeface="Euphemia" pitchFamily="34" charset="0"/>
              <a:buChar char="–"/>
              <a:tabLst>
                <a:tab pos="115888" algn="l"/>
              </a:tabLst>
            </a:pPr>
            <a:endParaRPr lang="en-US" sz="2800" dirty="0" smtClean="0">
              <a:latin typeface="Euphemia" pitchFamily="34" charset="0"/>
            </a:endParaRPr>
          </a:p>
          <a:p>
            <a:pPr marL="1651000" lvl="6" indent="-341313">
              <a:buFont typeface="Euphemia" pitchFamily="34" charset="0"/>
              <a:buChar char="–"/>
              <a:tabLst>
                <a:tab pos="115888" algn="l"/>
              </a:tabLst>
            </a:pPr>
            <a:endParaRPr lang="en-US" sz="2800" dirty="0" smtClean="0">
              <a:latin typeface="Euphemi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307835" y="6031468"/>
            <a:ext cx="13853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Euphemia" pitchFamily="34" charset="0"/>
              </a:rPr>
              <a:t>(continued)</a:t>
            </a:r>
          </a:p>
        </p:txBody>
      </p:sp>
    </p:spTree>
    <p:extLst>
      <p:ext uri="{BB962C8B-B14F-4D97-AF65-F5344CB8AC3E}">
        <p14:creationId xmlns:p14="http://schemas.microsoft.com/office/powerpoint/2010/main" val="3258773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04800"/>
            <a:ext cx="8458200" cy="6172200"/>
          </a:xfrm>
          <a:prstGeom prst="rect">
            <a:avLst/>
          </a:prstGeom>
          <a:noFill/>
          <a:ln w="57150">
            <a:solidFill>
              <a:srgbClr val="C3D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85800" y="685800"/>
            <a:ext cx="784860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2487" lvl="5">
              <a:tabLst>
                <a:tab pos="115888" algn="l"/>
              </a:tabLst>
            </a:pP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Euphemia" pitchFamily="34" charset="0"/>
              </a:rPr>
              <a:t>APA Style for the List of 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Euphemia" pitchFamily="34" charset="0"/>
              </a:rPr>
              <a:t>References</a:t>
            </a:r>
          </a:p>
          <a:p>
            <a:pPr marL="852487" lvl="5">
              <a:tabLst>
                <a:tab pos="115888" algn="l"/>
              </a:tabLst>
            </a:pPr>
            <a:endParaRPr lang="en-US" sz="3200" b="1" dirty="0">
              <a:solidFill>
                <a:schemeClr val="accent6">
                  <a:lumMod val="75000"/>
                </a:schemeClr>
              </a:solidFill>
              <a:latin typeface="Euphemia" pitchFamily="34" charset="0"/>
            </a:endParaRPr>
          </a:p>
          <a:p>
            <a:pPr marL="1651000" lvl="6" indent="-341313">
              <a:buFont typeface="Euphemia" pitchFamily="34" charset="0"/>
              <a:buChar char="–"/>
              <a:tabLst>
                <a:tab pos="115888" algn="l"/>
              </a:tabLst>
            </a:pPr>
            <a:r>
              <a:rPr lang="en-US" sz="2800" dirty="0" smtClean="0">
                <a:latin typeface="Euphemia" pitchFamily="34" charset="0"/>
              </a:rPr>
              <a:t>Include the word </a:t>
            </a:r>
            <a:r>
              <a:rPr lang="en-US" sz="2800" i="1" dirty="0" smtClean="0">
                <a:latin typeface="Euphemia" pitchFamily="34" charset="0"/>
              </a:rPr>
              <a:t>A</a:t>
            </a:r>
            <a:r>
              <a:rPr lang="en-US" sz="2800" dirty="0" smtClean="0">
                <a:latin typeface="Euphemia" pitchFamily="34" charset="0"/>
              </a:rPr>
              <a:t>, </a:t>
            </a:r>
            <a:r>
              <a:rPr lang="en-US" sz="2800" i="1" dirty="0" smtClean="0">
                <a:latin typeface="Euphemia" pitchFamily="34" charset="0"/>
              </a:rPr>
              <a:t>An</a:t>
            </a:r>
            <a:r>
              <a:rPr lang="en-US" sz="2800" dirty="0" smtClean="0">
                <a:latin typeface="Euphemia" pitchFamily="34" charset="0"/>
              </a:rPr>
              <a:t>, or </a:t>
            </a:r>
            <a:r>
              <a:rPr lang="en-US" sz="2800" i="1" dirty="0" smtClean="0">
                <a:latin typeface="Euphemia" pitchFamily="34" charset="0"/>
              </a:rPr>
              <a:t>The</a:t>
            </a:r>
            <a:r>
              <a:rPr lang="en-US" sz="2800" dirty="0" smtClean="0">
                <a:latin typeface="Euphemia" pitchFamily="34" charset="0"/>
              </a:rPr>
              <a:t> at the beginning of titles.</a:t>
            </a:r>
          </a:p>
          <a:p>
            <a:pPr marL="1651000" lvl="6" indent="-341313">
              <a:buFont typeface="Euphemia" pitchFamily="34" charset="0"/>
              <a:buChar char="–"/>
              <a:tabLst>
                <a:tab pos="115888" algn="l"/>
              </a:tabLst>
            </a:pPr>
            <a:r>
              <a:rPr lang="en-US" sz="2800" dirty="0" smtClean="0">
                <a:latin typeface="Euphemia" pitchFamily="34" charset="0"/>
              </a:rPr>
              <a:t>Italicize titles of books and names of journals, newspapers, and magazines.</a:t>
            </a:r>
          </a:p>
          <a:p>
            <a:pPr marL="1651000" lvl="6" indent="-341313">
              <a:buFont typeface="Euphemia" pitchFamily="34" charset="0"/>
              <a:buChar char="–"/>
              <a:tabLst>
                <a:tab pos="115888" algn="l"/>
              </a:tabLst>
            </a:pPr>
            <a:r>
              <a:rPr lang="en-US" sz="2800" dirty="0" smtClean="0">
                <a:latin typeface="Euphemia" pitchFamily="34" charset="0"/>
              </a:rPr>
              <a:t>For magazine and journal articles, italicize the volume number.</a:t>
            </a:r>
          </a:p>
          <a:p>
            <a:pPr marL="1651000" lvl="6" indent="-341313">
              <a:buFont typeface="Euphemia" pitchFamily="34" charset="0"/>
              <a:buChar char="–"/>
              <a:tabLst>
                <a:tab pos="115888" algn="l"/>
              </a:tabLst>
            </a:pPr>
            <a:r>
              <a:rPr lang="en-US" sz="2800" dirty="0" smtClean="0">
                <a:latin typeface="Euphemia" pitchFamily="34" charset="0"/>
              </a:rPr>
              <a:t>Indent the second and all subsequent lines half an inch.</a:t>
            </a:r>
          </a:p>
          <a:p>
            <a:pPr marL="1651000" lvl="6" indent="-341313">
              <a:buFont typeface="Euphemia" pitchFamily="34" charset="0"/>
              <a:buChar char="–"/>
              <a:tabLst>
                <a:tab pos="115888" algn="l"/>
              </a:tabLst>
            </a:pPr>
            <a:r>
              <a:rPr lang="en-US" sz="2800" dirty="0" smtClean="0">
                <a:latin typeface="Euphemia" pitchFamily="34" charset="0"/>
              </a:rPr>
              <a:t>Double-space the entire list.</a:t>
            </a:r>
          </a:p>
          <a:p>
            <a:pPr marL="1651000" lvl="6" indent="-341313">
              <a:buFont typeface="Euphemia" pitchFamily="34" charset="0"/>
              <a:buChar char="–"/>
              <a:tabLst>
                <a:tab pos="115888" algn="l"/>
              </a:tabLst>
            </a:pPr>
            <a:endParaRPr lang="en-US" sz="2800" dirty="0" smtClean="0">
              <a:latin typeface="Euphemi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2855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04800"/>
            <a:ext cx="8458200" cy="6172200"/>
          </a:xfrm>
          <a:prstGeom prst="rect">
            <a:avLst/>
          </a:prstGeom>
          <a:noFill/>
          <a:ln w="57150">
            <a:solidFill>
              <a:srgbClr val="C3D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173" y="1614153"/>
            <a:ext cx="8075454" cy="306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10158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04800"/>
            <a:ext cx="8458200" cy="6172200"/>
          </a:xfrm>
          <a:prstGeom prst="rect">
            <a:avLst/>
          </a:prstGeom>
          <a:noFill/>
          <a:ln w="57150">
            <a:solidFill>
              <a:srgbClr val="C3D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77" y="2269901"/>
            <a:ext cx="8006010" cy="2073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89489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04800"/>
            <a:ext cx="8458200" cy="6172200"/>
          </a:xfrm>
          <a:prstGeom prst="rect">
            <a:avLst/>
          </a:prstGeom>
          <a:noFill/>
          <a:ln w="57150">
            <a:solidFill>
              <a:srgbClr val="C3D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2376488"/>
            <a:ext cx="8029575" cy="210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1381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99" y="2438400"/>
            <a:ext cx="6590805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5800" y="609600"/>
            <a:ext cx="7848600" cy="1200329"/>
          </a:xfrm>
          <a:prstGeom prst="rect">
            <a:avLst/>
          </a:prstGeom>
          <a:solidFill>
            <a:srgbClr val="6E9DC8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Euphemia" pitchFamily="34" charset="0"/>
              </a:rPr>
              <a:t>Organizing Your </a:t>
            </a:r>
          </a:p>
          <a:p>
            <a:r>
              <a:rPr lang="en-US" sz="3600" b="1" dirty="0" smtClean="0">
                <a:solidFill>
                  <a:schemeClr val="bg1"/>
                </a:solidFill>
                <a:latin typeface="Euphemia" pitchFamily="34" charset="0"/>
              </a:rPr>
              <a:t>Research Project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981200"/>
            <a:ext cx="8001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3550" lvl="2">
              <a:tabLst>
                <a:tab pos="115888" algn="l"/>
              </a:tabLst>
            </a:pP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Euphemia" pitchFamily="34" charset="0"/>
              </a:rPr>
              <a:t>Arrange Your Notes</a:t>
            </a:r>
          </a:p>
          <a:p>
            <a:pPr marL="463550" lvl="2">
              <a:tabLst>
                <a:tab pos="115888" algn="l"/>
              </a:tabLst>
            </a:pPr>
            <a:endParaRPr lang="en-US" sz="3200" b="1" dirty="0">
              <a:solidFill>
                <a:schemeClr val="accent6">
                  <a:lumMod val="75000"/>
                </a:schemeClr>
              </a:solidFill>
              <a:latin typeface="Euphemia" pitchFamily="34" charset="0"/>
            </a:endParaRPr>
          </a:p>
          <a:p>
            <a:pPr marL="463550" lvl="2">
              <a:tabLst>
                <a:tab pos="115888" algn="l"/>
              </a:tabLst>
            </a:pPr>
            <a:endParaRPr lang="en-US" sz="3200" b="1" dirty="0" smtClean="0">
              <a:solidFill>
                <a:schemeClr val="accent6">
                  <a:lumMod val="75000"/>
                </a:schemeClr>
              </a:solidFill>
              <a:latin typeface="Euphemia" pitchFamily="34" charset="0"/>
            </a:endParaRPr>
          </a:p>
          <a:p>
            <a:pPr marL="463550" lvl="2">
              <a:tabLst>
                <a:tab pos="115888" algn="l"/>
              </a:tabLst>
            </a:pPr>
            <a:endParaRPr lang="en-US" sz="3200" b="1" dirty="0">
              <a:solidFill>
                <a:schemeClr val="accent6">
                  <a:lumMod val="75000"/>
                </a:schemeClr>
              </a:solidFill>
              <a:latin typeface="Euphemia" pitchFamily="34" charset="0"/>
            </a:endParaRPr>
          </a:p>
          <a:p>
            <a:pPr marL="463550" lvl="2">
              <a:tabLst>
                <a:tab pos="115888" algn="l"/>
              </a:tabLst>
            </a:pPr>
            <a:endParaRPr lang="en-US" sz="3200" b="1" dirty="0" smtClean="0">
              <a:solidFill>
                <a:schemeClr val="accent6">
                  <a:lumMod val="75000"/>
                </a:schemeClr>
              </a:solidFill>
              <a:latin typeface="Euphemia" pitchFamily="34" charset="0"/>
            </a:endParaRPr>
          </a:p>
          <a:p>
            <a:pPr marL="463550" lvl="2">
              <a:tabLst>
                <a:tab pos="115888" algn="l"/>
              </a:tabLst>
            </a:pPr>
            <a:endParaRPr lang="en-US" sz="3200" b="1" dirty="0">
              <a:solidFill>
                <a:schemeClr val="accent6">
                  <a:lumMod val="75000"/>
                </a:schemeClr>
              </a:solidFill>
              <a:latin typeface="Euphemia" pitchFamily="34" charset="0"/>
            </a:endParaRPr>
          </a:p>
          <a:p>
            <a:pPr marL="463550" lvl="2">
              <a:tabLst>
                <a:tab pos="115888" algn="l"/>
              </a:tabLst>
            </a:pPr>
            <a:endParaRPr lang="en-US" sz="3200" b="1" dirty="0" smtClean="0">
              <a:solidFill>
                <a:schemeClr val="accent6">
                  <a:lumMod val="75000"/>
                </a:schemeClr>
              </a:solidFill>
              <a:latin typeface="Euphemia" pitchFamily="34" charset="0"/>
            </a:endParaRPr>
          </a:p>
          <a:p>
            <a:pPr marL="463550" lvl="2">
              <a:tabLst>
                <a:tab pos="115888" algn="l"/>
              </a:tabLst>
            </a:pP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Euphemia" pitchFamily="34" charset="0"/>
              </a:rPr>
              <a:t>Develop an Outline or Graphic Organizer</a:t>
            </a:r>
          </a:p>
        </p:txBody>
      </p:sp>
      <p:sp>
        <p:nvSpPr>
          <p:cNvPr id="4" name="Rectangle 3"/>
          <p:cNvSpPr/>
          <p:nvPr/>
        </p:nvSpPr>
        <p:spPr>
          <a:xfrm>
            <a:off x="304800" y="304800"/>
            <a:ext cx="8458200" cy="6172200"/>
          </a:xfrm>
          <a:prstGeom prst="rect">
            <a:avLst/>
          </a:prstGeom>
          <a:noFill/>
          <a:ln w="57150">
            <a:solidFill>
              <a:srgbClr val="C3D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525" y="609600"/>
            <a:ext cx="131987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5363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04800"/>
            <a:ext cx="8458200" cy="6172200"/>
          </a:xfrm>
          <a:prstGeom prst="rect">
            <a:avLst/>
          </a:prstGeom>
          <a:noFill/>
          <a:ln w="57150">
            <a:solidFill>
              <a:srgbClr val="C3D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64029" y="533400"/>
            <a:ext cx="7848600" cy="646331"/>
          </a:xfrm>
          <a:prstGeom prst="rect">
            <a:avLst/>
          </a:prstGeom>
          <a:solidFill>
            <a:srgbClr val="6E9DC8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Euphemia" pitchFamily="34" charset="0"/>
              </a:rPr>
              <a:t>Avoiding Plagiarism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4029" y="1348800"/>
            <a:ext cx="8001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50" lvl="1">
              <a:tabLst>
                <a:tab pos="115888" algn="l"/>
              </a:tabLst>
            </a:pPr>
            <a:r>
              <a:rPr lang="en-US" sz="3200" b="1" dirty="0" smtClean="0">
                <a:solidFill>
                  <a:schemeClr val="accent6"/>
                </a:solidFill>
                <a:latin typeface="Euphemia" pitchFamily="34" charset="0"/>
              </a:rPr>
              <a:t>What Is </a:t>
            </a:r>
            <a:r>
              <a:rPr lang="en-US" sz="3200" b="1" i="1" dirty="0" smtClean="0">
                <a:solidFill>
                  <a:schemeClr val="accent6"/>
                </a:solidFill>
                <a:latin typeface="Euphemia" pitchFamily="34" charset="0"/>
              </a:rPr>
              <a:t>Plagiarism</a:t>
            </a:r>
            <a:r>
              <a:rPr lang="en-US" sz="3200" b="1" dirty="0" smtClean="0">
                <a:solidFill>
                  <a:schemeClr val="accent6"/>
                </a:solidFill>
                <a:latin typeface="Euphemia" pitchFamily="34" charset="0"/>
              </a:rPr>
              <a:t>?</a:t>
            </a:r>
          </a:p>
          <a:p>
            <a:pPr marL="463550" lvl="2">
              <a:tabLst>
                <a:tab pos="115888" algn="l"/>
              </a:tabLst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Euphemia" pitchFamily="34" charset="0"/>
              </a:rPr>
              <a:t>Plagiarism is the use of someone else’s ideas, wording, or organization without acknowledgment, whether accidental or deliberate.</a:t>
            </a:r>
          </a:p>
          <a:p>
            <a:pPr marL="804863" lvl="2" indent="-341313">
              <a:buFont typeface="Arial" pitchFamily="34" charset="0"/>
              <a:buChar char="•"/>
              <a:tabLst>
                <a:tab pos="115888" algn="l"/>
              </a:tabLst>
            </a:pPr>
            <a:endParaRPr lang="en-US" sz="2000" dirty="0" smtClean="0">
              <a:latin typeface="Euphemia" pitchFamily="34" charset="0"/>
            </a:endParaRPr>
          </a:p>
          <a:p>
            <a:pPr marL="804863" lvl="2" indent="-341313">
              <a:buFont typeface="Arial" pitchFamily="34" charset="0"/>
              <a:buChar char="•"/>
              <a:tabLst>
                <a:tab pos="115888" algn="l"/>
              </a:tabLst>
            </a:pPr>
            <a:endParaRPr lang="en-US" sz="2000" dirty="0" smtClean="0">
              <a:latin typeface="Euphemia" pitchFamily="34" charset="0"/>
            </a:endParaRPr>
          </a:p>
          <a:p>
            <a:pPr marL="347663" lvl="1" indent="-341313">
              <a:tabLst>
                <a:tab pos="115888" algn="l"/>
              </a:tabLst>
            </a:pPr>
            <a:endParaRPr lang="en-US" sz="2800" dirty="0" smtClean="0">
              <a:latin typeface="Euphemia" pitchFamily="34" charset="0"/>
            </a:endParaRPr>
          </a:p>
          <a:p>
            <a:pPr marL="173038">
              <a:tabLst>
                <a:tab pos="115888" algn="l"/>
              </a:tabLst>
            </a:pPr>
            <a:endParaRPr lang="en-US" sz="2800" dirty="0" smtClean="0">
              <a:latin typeface="Euphemia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656"/>
          <a:stretch/>
        </p:blipFill>
        <p:spPr>
          <a:xfrm>
            <a:off x="7750629" y="533399"/>
            <a:ext cx="762000" cy="646331"/>
          </a:xfrm>
          <a:prstGeom prst="rect">
            <a:avLst/>
          </a:prstGeom>
        </p:spPr>
      </p:pic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094148"/>
            <a:ext cx="6096000" cy="3173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369629" y="6096000"/>
            <a:ext cx="1524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(continued)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013375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533400"/>
            <a:ext cx="80010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3550" lvl="2">
              <a:tabLst>
                <a:tab pos="115888" algn="l"/>
              </a:tabLst>
            </a:pP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Euphemia" pitchFamily="34" charset="0"/>
              </a:rPr>
              <a:t>How to Avoid Plagiarism</a:t>
            </a:r>
          </a:p>
          <a:p>
            <a:pPr marL="920750" lvl="2" indent="-457200">
              <a:buFont typeface="Arial" pitchFamily="34" charset="0"/>
              <a:buChar char="•"/>
              <a:tabLst>
                <a:tab pos="115888" algn="l"/>
              </a:tabLst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Euphemia" pitchFamily="34" charset="0"/>
              </a:rPr>
              <a:t>Take careful notes</a:t>
            </a:r>
          </a:p>
          <a:p>
            <a:pPr marL="920750" lvl="2" indent="-457200">
              <a:buFont typeface="Arial" pitchFamily="34" charset="0"/>
              <a:buChar char="•"/>
              <a:tabLst>
                <a:tab pos="115888" algn="l"/>
              </a:tabLst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Euphemia" pitchFamily="34" charset="0"/>
              </a:rPr>
              <a:t>Separate your ideas from your sources’</a:t>
            </a:r>
          </a:p>
          <a:p>
            <a:pPr marL="920750" lvl="2" indent="-457200">
              <a:buFont typeface="Arial" pitchFamily="34" charset="0"/>
              <a:buChar char="•"/>
              <a:tabLst>
                <a:tab pos="115888" algn="l"/>
              </a:tabLst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Euphemia" pitchFamily="34" charset="0"/>
              </a:rPr>
              <a:t>Never copy and paste directly from online sources</a:t>
            </a:r>
          </a:p>
          <a:p>
            <a:pPr marL="920750" lvl="2" indent="-457200">
              <a:buFont typeface="Arial" pitchFamily="34" charset="0"/>
              <a:buChar char="•"/>
              <a:tabLst>
                <a:tab pos="115888" algn="l"/>
              </a:tabLst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Euphemia" pitchFamily="34" charset="0"/>
              </a:rPr>
              <a:t>Paraphrase carefully</a:t>
            </a:r>
          </a:p>
          <a:p>
            <a:pPr marL="920750" lvl="2" indent="-457200">
              <a:buFont typeface="Arial" pitchFamily="34" charset="0"/>
              <a:buChar char="•"/>
              <a:tabLst>
                <a:tab pos="115888" algn="l"/>
              </a:tabLst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Euphemia" pitchFamily="34" charset="0"/>
              </a:rPr>
              <a:t>Record all citation information</a:t>
            </a:r>
          </a:p>
          <a:p>
            <a:pPr marL="920750" lvl="2" indent="-457200">
              <a:buFont typeface="Arial" pitchFamily="34" charset="0"/>
              <a:buChar char="•"/>
              <a:tabLst>
                <a:tab pos="115888" algn="l"/>
              </a:tabLst>
            </a:pPr>
            <a:endParaRPr lang="en-US" sz="2800" dirty="0">
              <a:solidFill>
                <a:schemeClr val="accent1">
                  <a:lumMod val="75000"/>
                </a:schemeClr>
              </a:solidFill>
              <a:latin typeface="Euphemia" pitchFamily="34" charset="0"/>
            </a:endParaRPr>
          </a:p>
          <a:p>
            <a:pPr marL="920750" lvl="2" indent="-457200">
              <a:buFont typeface="Arial" pitchFamily="34" charset="0"/>
              <a:buChar char="•"/>
              <a:tabLst>
                <a:tab pos="115888" algn="l"/>
              </a:tabLst>
            </a:pPr>
            <a:endParaRPr lang="en-US" sz="2800" dirty="0">
              <a:solidFill>
                <a:schemeClr val="accent1">
                  <a:lumMod val="75000"/>
                </a:schemeClr>
              </a:solidFill>
              <a:latin typeface="Euphemia" pitchFamily="34" charset="0"/>
            </a:endParaRPr>
          </a:p>
          <a:p>
            <a:pPr marL="463550" lvl="2">
              <a:tabLst>
                <a:tab pos="115888" algn="l"/>
              </a:tabLst>
            </a:pP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Euphemia" pitchFamily="34" charset="0"/>
              </a:rPr>
              <a:t>Deciding What to Document</a:t>
            </a:r>
          </a:p>
          <a:p>
            <a:pPr marL="920750" lvl="2" indent="-457200">
              <a:buFont typeface="Arial" pitchFamily="34" charset="0"/>
              <a:buChar char="•"/>
              <a:tabLst>
                <a:tab pos="115888" algn="l"/>
              </a:tabLst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Euphemia" pitchFamily="34" charset="0"/>
              </a:rPr>
              <a:t>Common knowledge is information that is widely available and undisputed.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Euphemi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304800"/>
            <a:ext cx="8458200" cy="6172200"/>
          </a:xfrm>
          <a:prstGeom prst="rect">
            <a:avLst/>
          </a:prstGeom>
          <a:noFill/>
          <a:ln w="57150">
            <a:solidFill>
              <a:srgbClr val="C3D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598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304800"/>
            <a:ext cx="8458200" cy="6172200"/>
          </a:xfrm>
          <a:prstGeom prst="rect">
            <a:avLst/>
          </a:prstGeom>
          <a:noFill/>
          <a:ln w="57150">
            <a:solidFill>
              <a:srgbClr val="C3D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042" y="914400"/>
            <a:ext cx="7144005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7758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609600"/>
            <a:ext cx="7848600" cy="1200329"/>
          </a:xfrm>
          <a:prstGeom prst="rect">
            <a:avLst/>
          </a:prstGeom>
          <a:solidFill>
            <a:srgbClr val="6E9DC8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Euphemia" pitchFamily="34" charset="0"/>
              </a:rPr>
              <a:t>Drafting Your </a:t>
            </a:r>
          </a:p>
          <a:p>
            <a:r>
              <a:rPr lang="en-US" sz="3600" b="1" dirty="0" smtClean="0">
                <a:solidFill>
                  <a:schemeClr val="bg1"/>
                </a:solidFill>
                <a:latin typeface="Euphemia" pitchFamily="34" charset="0"/>
              </a:rPr>
              <a:t>Research Project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981200"/>
            <a:ext cx="8001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3550" lvl="2">
              <a:tabLst>
                <a:tab pos="115888" algn="l"/>
              </a:tabLst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Euphemia" pitchFamily="34" charset="0"/>
              </a:rPr>
              <a:t>Guidelines for drafting your project:</a:t>
            </a:r>
          </a:p>
          <a:p>
            <a:pPr marL="463550" lvl="2">
              <a:tabLst>
                <a:tab pos="115888" algn="l"/>
              </a:tabLst>
            </a:pPr>
            <a:endParaRPr lang="en-US" sz="2800" dirty="0" smtClean="0">
              <a:solidFill>
                <a:schemeClr val="accent6">
                  <a:lumMod val="75000"/>
                </a:schemeClr>
              </a:solidFill>
              <a:latin typeface="Euphemia" pitchFamily="34" charset="0"/>
            </a:endParaRPr>
          </a:p>
          <a:p>
            <a:pPr marL="977900" lvl="2" indent="-514350">
              <a:buFont typeface="+mj-lt"/>
              <a:buAutoNum type="arabicPeriod"/>
              <a:tabLst>
                <a:tab pos="115888" algn="l"/>
              </a:tabLst>
            </a:pPr>
            <a:r>
              <a:rPr lang="en-US" sz="2600" dirty="0" smtClean="0">
                <a:solidFill>
                  <a:schemeClr val="accent1">
                    <a:lumMod val="75000"/>
                  </a:schemeClr>
                </a:solidFill>
                <a:latin typeface="Euphemia" pitchFamily="34" charset="0"/>
              </a:rPr>
              <a:t>Remember your audience.</a:t>
            </a:r>
          </a:p>
          <a:p>
            <a:pPr marL="977900" lvl="2" indent="-514350">
              <a:buFont typeface="+mj-lt"/>
              <a:buAutoNum type="arabicPeriod"/>
              <a:tabLst>
                <a:tab pos="115888" algn="l"/>
              </a:tabLst>
            </a:pPr>
            <a:endParaRPr lang="en-US" sz="2600" dirty="0" smtClean="0">
              <a:solidFill>
                <a:schemeClr val="accent1">
                  <a:lumMod val="75000"/>
                </a:schemeClr>
              </a:solidFill>
              <a:latin typeface="Euphemia" pitchFamily="34" charset="0"/>
            </a:endParaRPr>
          </a:p>
          <a:p>
            <a:pPr marL="977900" lvl="2" indent="-514350">
              <a:buFont typeface="+mj-lt"/>
              <a:buAutoNum type="arabicPeriod"/>
              <a:tabLst>
                <a:tab pos="115888" algn="l"/>
              </a:tabLst>
            </a:pPr>
            <a:r>
              <a:rPr lang="en-US" sz="2600" dirty="0" smtClean="0">
                <a:solidFill>
                  <a:schemeClr val="accent1">
                    <a:lumMod val="75000"/>
                  </a:schemeClr>
                </a:solidFill>
                <a:latin typeface="Euphemia" pitchFamily="34" charset="0"/>
              </a:rPr>
              <a:t>Format with an introduction, (with thesis), body, and conclusion.</a:t>
            </a:r>
          </a:p>
          <a:p>
            <a:pPr marL="977900" lvl="2" indent="-514350">
              <a:buFont typeface="+mj-lt"/>
              <a:buAutoNum type="arabicPeriod"/>
              <a:tabLst>
                <a:tab pos="115888" algn="l"/>
              </a:tabLst>
            </a:pPr>
            <a:endParaRPr lang="en-US" sz="2600" dirty="0" smtClean="0">
              <a:solidFill>
                <a:schemeClr val="accent1">
                  <a:lumMod val="75000"/>
                </a:schemeClr>
              </a:solidFill>
              <a:latin typeface="Euphemia" pitchFamily="34" charset="0"/>
            </a:endParaRPr>
          </a:p>
          <a:p>
            <a:pPr marL="977900" lvl="2" indent="-514350">
              <a:buFont typeface="+mj-lt"/>
              <a:buAutoNum type="arabicPeriod"/>
              <a:tabLst>
                <a:tab pos="115888" algn="l"/>
              </a:tabLst>
            </a:pPr>
            <a:r>
              <a:rPr lang="en-US" sz="2600" dirty="0" smtClean="0">
                <a:solidFill>
                  <a:schemeClr val="accent1">
                    <a:lumMod val="75000"/>
                  </a:schemeClr>
                </a:solidFill>
                <a:latin typeface="Euphemia" pitchFamily="34" charset="0"/>
              </a:rPr>
              <a:t>Follow your outline or graphic organizer.</a:t>
            </a:r>
          </a:p>
          <a:p>
            <a:pPr marL="977900" lvl="2" indent="-514350">
              <a:buFont typeface="+mj-lt"/>
              <a:buAutoNum type="arabicPeriod"/>
              <a:tabLst>
                <a:tab pos="115888" algn="l"/>
              </a:tabLst>
            </a:pPr>
            <a:endParaRPr lang="en-US" sz="2600" dirty="0" smtClean="0">
              <a:solidFill>
                <a:schemeClr val="accent1">
                  <a:lumMod val="75000"/>
                </a:schemeClr>
              </a:solidFill>
              <a:latin typeface="Euphemia" pitchFamily="34" charset="0"/>
            </a:endParaRPr>
          </a:p>
          <a:p>
            <a:pPr marL="977900" lvl="2" indent="-514350">
              <a:buFont typeface="+mj-lt"/>
              <a:buAutoNum type="arabicPeriod"/>
              <a:tabLst>
                <a:tab pos="115888" algn="l"/>
              </a:tabLst>
            </a:pPr>
            <a:r>
              <a:rPr lang="en-US" sz="2600" dirty="0" smtClean="0">
                <a:solidFill>
                  <a:schemeClr val="accent1">
                    <a:lumMod val="75000"/>
                  </a:schemeClr>
                </a:solidFill>
                <a:latin typeface="Euphemia" pitchFamily="34" charset="0"/>
              </a:rPr>
              <a:t>Refer to source notes frequently.</a:t>
            </a:r>
          </a:p>
        </p:txBody>
      </p:sp>
      <p:sp>
        <p:nvSpPr>
          <p:cNvPr id="4" name="Rectangle 3"/>
          <p:cNvSpPr/>
          <p:nvPr/>
        </p:nvSpPr>
        <p:spPr>
          <a:xfrm>
            <a:off x="304800" y="304800"/>
            <a:ext cx="8458200" cy="6172200"/>
          </a:xfrm>
          <a:prstGeom prst="rect">
            <a:avLst/>
          </a:prstGeom>
          <a:noFill/>
          <a:ln w="57150">
            <a:solidFill>
              <a:srgbClr val="C3D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525" y="609600"/>
            <a:ext cx="131987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315200" y="6008874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(continued)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6088965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152465"/>
            <a:ext cx="80010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7900" lvl="2" indent="-514350">
              <a:buFont typeface="+mj-lt"/>
              <a:buAutoNum type="arabicPeriod" startAt="5"/>
              <a:tabLst>
                <a:tab pos="115888" algn="l"/>
              </a:tabLst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Euphemia" pitchFamily="34" charset="0"/>
              </a:rPr>
              <a:t>State and support the main point of each paragraph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Euphemia" pitchFamily="34" charset="0"/>
              </a:rPr>
              <a:t>.</a:t>
            </a:r>
          </a:p>
          <a:p>
            <a:pPr marL="977900" lvl="2" indent="-514350">
              <a:buFont typeface="+mj-lt"/>
              <a:buAutoNum type="arabicPeriod" startAt="5"/>
              <a:tabLst>
                <a:tab pos="115888" algn="l"/>
              </a:tabLst>
            </a:pPr>
            <a:endParaRPr lang="en-US" sz="2800" dirty="0">
              <a:solidFill>
                <a:schemeClr val="accent1">
                  <a:lumMod val="75000"/>
                </a:schemeClr>
              </a:solidFill>
              <a:latin typeface="Euphemia" pitchFamily="34" charset="0"/>
            </a:endParaRPr>
          </a:p>
          <a:p>
            <a:pPr marL="977900" lvl="2" indent="-514350">
              <a:buFont typeface="+mj-lt"/>
              <a:buAutoNum type="arabicPeriod" startAt="5"/>
              <a:tabLst>
                <a:tab pos="115888" algn="l"/>
              </a:tabLst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Euphemia" pitchFamily="34" charset="0"/>
              </a:rPr>
              <a:t>Use strong transitions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Euphemia" pitchFamily="34" charset="0"/>
              </a:rPr>
              <a:t>.</a:t>
            </a:r>
          </a:p>
          <a:p>
            <a:pPr marL="977900" lvl="2" indent="-514350">
              <a:buFont typeface="+mj-lt"/>
              <a:buAutoNum type="arabicPeriod" startAt="5"/>
              <a:tabLst>
                <a:tab pos="115888" algn="l"/>
              </a:tabLst>
            </a:pPr>
            <a:endParaRPr lang="en-US" sz="2800" dirty="0">
              <a:solidFill>
                <a:schemeClr val="accent1">
                  <a:lumMod val="75000"/>
                </a:schemeClr>
              </a:solidFill>
              <a:latin typeface="Euphemia" pitchFamily="34" charset="0"/>
            </a:endParaRPr>
          </a:p>
          <a:p>
            <a:pPr marL="977900" lvl="2" indent="-514350">
              <a:buFont typeface="+mj-lt"/>
              <a:buAutoNum type="arabicPeriod" startAt="5"/>
              <a:tabLst>
                <a:tab pos="115888" algn="l"/>
              </a:tabLst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Euphemia" pitchFamily="34" charset="0"/>
              </a:rPr>
              <a:t>Use source information responsibly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Euphemia" pitchFamily="34" charset="0"/>
              </a:rPr>
              <a:t>.</a:t>
            </a:r>
          </a:p>
          <a:p>
            <a:pPr marL="977900" lvl="2" indent="-514350">
              <a:buFont typeface="+mj-lt"/>
              <a:buAutoNum type="arabicPeriod" startAt="5"/>
              <a:tabLst>
                <a:tab pos="115888" algn="l"/>
              </a:tabLst>
            </a:pPr>
            <a:endParaRPr lang="en-US" sz="2800" dirty="0">
              <a:solidFill>
                <a:schemeClr val="accent1">
                  <a:lumMod val="75000"/>
                </a:schemeClr>
              </a:solidFill>
              <a:latin typeface="Euphemia" pitchFamily="34" charset="0"/>
            </a:endParaRPr>
          </a:p>
          <a:p>
            <a:pPr marL="977900" lvl="2" indent="-514350">
              <a:buFont typeface="+mj-lt"/>
              <a:buAutoNum type="arabicPeriod" startAt="5"/>
              <a:tabLst>
                <a:tab pos="115888" algn="l"/>
              </a:tabLst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Euphemia" pitchFamily="34" charset="0"/>
              </a:rPr>
              <a:t>Include sources purposefully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Euphemia" pitchFamily="34" charset="0"/>
              </a:rPr>
              <a:t>.</a:t>
            </a:r>
          </a:p>
          <a:p>
            <a:pPr marL="977900" lvl="2" indent="-514350">
              <a:buFont typeface="+mj-lt"/>
              <a:buAutoNum type="arabicPeriod" startAt="5"/>
              <a:tabLst>
                <a:tab pos="115888" algn="l"/>
              </a:tabLst>
            </a:pPr>
            <a:endParaRPr lang="en-US" sz="2800" dirty="0">
              <a:solidFill>
                <a:schemeClr val="accent1">
                  <a:lumMod val="75000"/>
                </a:schemeClr>
              </a:solidFill>
              <a:latin typeface="Euphemia" pitchFamily="34" charset="0"/>
            </a:endParaRPr>
          </a:p>
          <a:p>
            <a:pPr marL="977900" lvl="2" indent="-514350">
              <a:buFont typeface="+mj-lt"/>
              <a:buAutoNum type="arabicPeriod" startAt="5"/>
              <a:tabLst>
                <a:tab pos="115888" algn="l"/>
              </a:tabLst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Euphemia" pitchFamily="34" charset="0"/>
              </a:rPr>
              <a:t>Incorporate in-text citations as you draft.</a:t>
            </a:r>
          </a:p>
          <a:p>
            <a:pPr marL="793750" lvl="4" indent="-341313">
              <a:tabLst>
                <a:tab pos="115888" algn="l"/>
              </a:tabLst>
            </a:pPr>
            <a:endParaRPr lang="en-US" sz="2800" dirty="0" smtClean="0">
              <a:solidFill>
                <a:schemeClr val="accent1">
                  <a:lumMod val="75000"/>
                </a:schemeClr>
              </a:solidFill>
              <a:latin typeface="Euphemia" pitchFamily="34" charset="0"/>
            </a:endParaRPr>
          </a:p>
          <a:p>
            <a:pPr marL="1708150" lvl="6" indent="-341313">
              <a:buFont typeface="Arial" pitchFamily="34" charset="0"/>
              <a:buChar char="•"/>
              <a:tabLst>
                <a:tab pos="115888" algn="l"/>
              </a:tabLst>
            </a:pPr>
            <a:endParaRPr lang="en-US" sz="3200" dirty="0" smtClean="0">
              <a:solidFill>
                <a:schemeClr val="accent1">
                  <a:lumMod val="75000"/>
                </a:schemeClr>
              </a:solidFill>
              <a:latin typeface="Euphemi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304800"/>
            <a:ext cx="8458200" cy="6172200"/>
          </a:xfrm>
          <a:prstGeom prst="rect">
            <a:avLst/>
          </a:prstGeom>
          <a:noFill/>
          <a:ln w="57150">
            <a:solidFill>
              <a:srgbClr val="C3D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315200" y="5983116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(continued)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8665248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533400"/>
            <a:ext cx="8001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3550" lvl="2">
              <a:tabLst>
                <a:tab pos="115888" algn="l"/>
              </a:tabLst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Euphemia" pitchFamily="34" charset="0"/>
              </a:rPr>
              <a:t>Use Research to Support Your Ideas</a:t>
            </a:r>
          </a:p>
          <a:p>
            <a:pPr marL="463550" lvl="2">
              <a:tabLst>
                <a:tab pos="115888" algn="l"/>
              </a:tabLst>
            </a:pPr>
            <a:endParaRPr lang="en-US" sz="2800" dirty="0">
              <a:solidFill>
                <a:schemeClr val="accent6">
                  <a:lumMod val="75000"/>
                </a:schemeClr>
              </a:solidFill>
              <a:latin typeface="Euphemia" pitchFamily="34" charset="0"/>
            </a:endParaRPr>
          </a:p>
          <a:p>
            <a:pPr marL="463550" lvl="2">
              <a:tabLst>
                <a:tab pos="115888" algn="l"/>
              </a:tabLst>
            </a:pPr>
            <a:endParaRPr lang="en-US" sz="2800" dirty="0">
              <a:solidFill>
                <a:schemeClr val="accent6">
                  <a:lumMod val="75000"/>
                </a:schemeClr>
              </a:solidFill>
              <a:latin typeface="Euphemia" pitchFamily="34" charset="0"/>
            </a:endParaRPr>
          </a:p>
          <a:p>
            <a:pPr marL="463550" lvl="2">
              <a:tabLst>
                <a:tab pos="115888" algn="l"/>
              </a:tabLst>
            </a:pPr>
            <a:endParaRPr lang="en-US" sz="2800" dirty="0" smtClean="0">
              <a:solidFill>
                <a:schemeClr val="accent1">
                  <a:lumMod val="75000"/>
                </a:schemeClr>
              </a:solidFill>
              <a:latin typeface="Euphemia" pitchFamily="34" charset="0"/>
            </a:endParaRPr>
          </a:p>
          <a:p>
            <a:pPr marL="1708150" lvl="6" indent="-341313">
              <a:buFont typeface="Arial" pitchFamily="34" charset="0"/>
              <a:buChar char="•"/>
              <a:tabLst>
                <a:tab pos="115888" algn="l"/>
              </a:tabLst>
            </a:pPr>
            <a:endParaRPr lang="en-US" sz="3200" dirty="0" smtClean="0">
              <a:solidFill>
                <a:schemeClr val="accent1">
                  <a:lumMod val="75000"/>
                </a:schemeClr>
              </a:solidFill>
              <a:latin typeface="Euphemi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304800"/>
            <a:ext cx="8458200" cy="6172200"/>
          </a:xfrm>
          <a:prstGeom prst="rect">
            <a:avLst/>
          </a:prstGeom>
          <a:noFill/>
          <a:ln w="57150">
            <a:solidFill>
              <a:srgbClr val="C3D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592364" y="5983116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(continued)</a:t>
            </a:r>
            <a:endParaRPr lang="en-US" i="1" dirty="0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421751"/>
            <a:ext cx="6220764" cy="463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82115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606</Words>
  <Application>Microsoft Office PowerPoint</Application>
  <PresentationFormat>On-screen Show (4:3)</PresentationFormat>
  <Paragraphs>124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Macmillan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Leah Rang</dc:creator>
  <cp:lastModifiedBy>Leah Rang</cp:lastModifiedBy>
  <cp:revision>23</cp:revision>
  <dcterms:created xsi:type="dcterms:W3CDTF">2014-12-08T15:29:53Z</dcterms:created>
  <dcterms:modified xsi:type="dcterms:W3CDTF">2014-12-08T20:42:56Z</dcterms:modified>
</cp:coreProperties>
</file>