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90" y="-8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60BA58-EFEE-418F-A3D5-282A2955DB6F}"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A4F1D-3199-4CC7-A427-2927EA4EEF00}" type="slidenum">
              <a:rPr lang="en-US" smtClean="0"/>
              <a:t>‹#›</a:t>
            </a:fld>
            <a:endParaRPr lang="en-US"/>
          </a:p>
        </p:txBody>
      </p:sp>
    </p:spTree>
    <p:extLst>
      <p:ext uri="{BB962C8B-B14F-4D97-AF65-F5344CB8AC3E}">
        <p14:creationId xmlns:p14="http://schemas.microsoft.com/office/powerpoint/2010/main" val="19958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0BA58-EFEE-418F-A3D5-282A2955DB6F}"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A4F1D-3199-4CC7-A427-2927EA4EEF00}" type="slidenum">
              <a:rPr lang="en-US" smtClean="0"/>
              <a:t>‹#›</a:t>
            </a:fld>
            <a:endParaRPr lang="en-US"/>
          </a:p>
        </p:txBody>
      </p:sp>
    </p:spTree>
    <p:extLst>
      <p:ext uri="{BB962C8B-B14F-4D97-AF65-F5344CB8AC3E}">
        <p14:creationId xmlns:p14="http://schemas.microsoft.com/office/powerpoint/2010/main" val="367797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0BA58-EFEE-418F-A3D5-282A2955DB6F}"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A4F1D-3199-4CC7-A427-2927EA4EEF00}" type="slidenum">
              <a:rPr lang="en-US" smtClean="0"/>
              <a:t>‹#›</a:t>
            </a:fld>
            <a:endParaRPr lang="en-US"/>
          </a:p>
        </p:txBody>
      </p:sp>
    </p:spTree>
    <p:extLst>
      <p:ext uri="{BB962C8B-B14F-4D97-AF65-F5344CB8AC3E}">
        <p14:creationId xmlns:p14="http://schemas.microsoft.com/office/powerpoint/2010/main" val="122360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0BA58-EFEE-418F-A3D5-282A2955DB6F}"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A4F1D-3199-4CC7-A427-2927EA4EEF00}" type="slidenum">
              <a:rPr lang="en-US" smtClean="0"/>
              <a:t>‹#›</a:t>
            </a:fld>
            <a:endParaRPr lang="en-US"/>
          </a:p>
        </p:txBody>
      </p:sp>
    </p:spTree>
    <p:extLst>
      <p:ext uri="{BB962C8B-B14F-4D97-AF65-F5344CB8AC3E}">
        <p14:creationId xmlns:p14="http://schemas.microsoft.com/office/powerpoint/2010/main" val="13213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60BA58-EFEE-418F-A3D5-282A2955DB6F}"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A4F1D-3199-4CC7-A427-2927EA4EEF00}" type="slidenum">
              <a:rPr lang="en-US" smtClean="0"/>
              <a:t>‹#›</a:t>
            </a:fld>
            <a:endParaRPr lang="en-US"/>
          </a:p>
        </p:txBody>
      </p:sp>
    </p:spTree>
    <p:extLst>
      <p:ext uri="{BB962C8B-B14F-4D97-AF65-F5344CB8AC3E}">
        <p14:creationId xmlns:p14="http://schemas.microsoft.com/office/powerpoint/2010/main" val="347357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60BA58-EFEE-418F-A3D5-282A2955DB6F}"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A4F1D-3199-4CC7-A427-2927EA4EEF00}" type="slidenum">
              <a:rPr lang="en-US" smtClean="0"/>
              <a:t>‹#›</a:t>
            </a:fld>
            <a:endParaRPr lang="en-US"/>
          </a:p>
        </p:txBody>
      </p:sp>
    </p:spTree>
    <p:extLst>
      <p:ext uri="{BB962C8B-B14F-4D97-AF65-F5344CB8AC3E}">
        <p14:creationId xmlns:p14="http://schemas.microsoft.com/office/powerpoint/2010/main" val="47344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60BA58-EFEE-418F-A3D5-282A2955DB6F}" type="datetimeFigureOut">
              <a:rPr lang="en-US" smtClean="0"/>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A4F1D-3199-4CC7-A427-2927EA4EEF00}" type="slidenum">
              <a:rPr lang="en-US" smtClean="0"/>
              <a:t>‹#›</a:t>
            </a:fld>
            <a:endParaRPr lang="en-US"/>
          </a:p>
        </p:txBody>
      </p:sp>
    </p:spTree>
    <p:extLst>
      <p:ext uri="{BB962C8B-B14F-4D97-AF65-F5344CB8AC3E}">
        <p14:creationId xmlns:p14="http://schemas.microsoft.com/office/powerpoint/2010/main" val="292137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60BA58-EFEE-418F-A3D5-282A2955DB6F}" type="datetimeFigureOut">
              <a:rPr lang="en-US" smtClean="0"/>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A4F1D-3199-4CC7-A427-2927EA4EEF00}" type="slidenum">
              <a:rPr lang="en-US" smtClean="0"/>
              <a:t>‹#›</a:t>
            </a:fld>
            <a:endParaRPr lang="en-US"/>
          </a:p>
        </p:txBody>
      </p:sp>
    </p:spTree>
    <p:extLst>
      <p:ext uri="{BB962C8B-B14F-4D97-AF65-F5344CB8AC3E}">
        <p14:creationId xmlns:p14="http://schemas.microsoft.com/office/powerpoint/2010/main" val="70101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0BA58-EFEE-418F-A3D5-282A2955DB6F}" type="datetimeFigureOut">
              <a:rPr lang="en-US" smtClean="0"/>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A4F1D-3199-4CC7-A427-2927EA4EEF00}" type="slidenum">
              <a:rPr lang="en-US" smtClean="0"/>
              <a:t>‹#›</a:t>
            </a:fld>
            <a:endParaRPr lang="en-US"/>
          </a:p>
        </p:txBody>
      </p:sp>
    </p:spTree>
    <p:extLst>
      <p:ext uri="{BB962C8B-B14F-4D97-AF65-F5344CB8AC3E}">
        <p14:creationId xmlns:p14="http://schemas.microsoft.com/office/powerpoint/2010/main" val="233001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0BA58-EFEE-418F-A3D5-282A2955DB6F}"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A4F1D-3199-4CC7-A427-2927EA4EEF00}" type="slidenum">
              <a:rPr lang="en-US" smtClean="0"/>
              <a:t>‹#›</a:t>
            </a:fld>
            <a:endParaRPr lang="en-US"/>
          </a:p>
        </p:txBody>
      </p:sp>
    </p:spTree>
    <p:extLst>
      <p:ext uri="{BB962C8B-B14F-4D97-AF65-F5344CB8AC3E}">
        <p14:creationId xmlns:p14="http://schemas.microsoft.com/office/powerpoint/2010/main" val="135927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0BA58-EFEE-418F-A3D5-282A2955DB6F}"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A4F1D-3199-4CC7-A427-2927EA4EEF00}" type="slidenum">
              <a:rPr lang="en-US" smtClean="0"/>
              <a:t>‹#›</a:t>
            </a:fld>
            <a:endParaRPr lang="en-US"/>
          </a:p>
        </p:txBody>
      </p:sp>
    </p:spTree>
    <p:extLst>
      <p:ext uri="{BB962C8B-B14F-4D97-AF65-F5344CB8AC3E}">
        <p14:creationId xmlns:p14="http://schemas.microsoft.com/office/powerpoint/2010/main" val="36713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0BA58-EFEE-418F-A3D5-282A2955DB6F}" type="datetimeFigureOut">
              <a:rPr lang="en-US" smtClean="0"/>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A4F1D-3199-4CC7-A427-2927EA4EEF00}" type="slidenum">
              <a:rPr lang="en-US" smtClean="0"/>
              <a:t>‹#›</a:t>
            </a:fld>
            <a:endParaRPr lang="en-US"/>
          </a:p>
        </p:txBody>
      </p:sp>
    </p:spTree>
    <p:extLst>
      <p:ext uri="{BB962C8B-B14F-4D97-AF65-F5344CB8AC3E}">
        <p14:creationId xmlns:p14="http://schemas.microsoft.com/office/powerpoint/2010/main" val="1671644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3962400" y="762000"/>
            <a:ext cx="4495800" cy="1447800"/>
          </a:xfrm>
          <a:prstGeom prst="rect">
            <a:avLst/>
          </a:prstGeom>
          <a:solidFill>
            <a:srgbClr val="6E9DC8"/>
          </a:solidFill>
          <a:ln>
            <a:solidFill>
              <a:schemeClr val="bg1"/>
            </a:solidFill>
          </a:ln>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small" spc="600" normalizeH="0" baseline="0" noProof="0" dirty="0" smtClean="0">
                <a:ln>
                  <a:noFill/>
                </a:ln>
                <a:solidFill>
                  <a:schemeClr val="tx1"/>
                </a:solidFill>
                <a:effectLst/>
                <a:uLnTx/>
                <a:uFillTx/>
                <a:latin typeface="Euphemia" pitchFamily="34" charset="0"/>
                <a:ea typeface="+mj-ea"/>
                <a:cs typeface="+mj-cs"/>
              </a:rPr>
              <a:t/>
            </a:r>
            <a:br>
              <a:rPr kumimoji="0" lang="en-US" sz="4800" b="1" i="0" u="none" strike="noStrike" kern="1200" cap="small" spc="600" normalizeH="0" baseline="0" noProof="0" dirty="0" smtClean="0">
                <a:ln>
                  <a:noFill/>
                </a:ln>
                <a:solidFill>
                  <a:schemeClr val="tx1"/>
                </a:solidFill>
                <a:effectLst/>
                <a:uLnTx/>
                <a:uFillTx/>
                <a:latin typeface="Euphemia" pitchFamily="34" charset="0"/>
                <a:ea typeface="+mj-ea"/>
                <a:cs typeface="+mj-cs"/>
              </a:rPr>
            </a:br>
            <a:r>
              <a:rPr kumimoji="0" lang="en-US" sz="4800" b="1" i="0" u="none" strike="noStrike" kern="1200" cap="small" spc="600" normalizeH="0" baseline="0" noProof="0" dirty="0" smtClean="0">
                <a:ln>
                  <a:noFill/>
                </a:ln>
                <a:solidFill>
                  <a:schemeClr val="tx1"/>
                </a:solidFill>
                <a:effectLst/>
                <a:uLnTx/>
                <a:uFillTx/>
                <a:latin typeface="Euphemia" pitchFamily="34" charset="0"/>
                <a:ea typeface="+mj-ea"/>
                <a:cs typeface="+mj-cs"/>
              </a:rPr>
              <a:t>chapter</a:t>
            </a:r>
            <a:r>
              <a:rPr kumimoji="0" lang="en-US" sz="4800" b="1" i="0" u="none" strike="noStrike" kern="1200" cap="none" spc="0" normalizeH="0" baseline="0" noProof="0" dirty="0" smtClean="0">
                <a:ln>
                  <a:noFill/>
                </a:ln>
                <a:solidFill>
                  <a:schemeClr val="tx1"/>
                </a:solidFill>
                <a:effectLst/>
                <a:uLnTx/>
                <a:uFillTx/>
                <a:latin typeface="Euphemia" pitchFamily="34" charset="0"/>
                <a:ea typeface="+mj-ea"/>
                <a:cs typeface="+mj-cs"/>
              </a:rPr>
              <a:t> </a:t>
            </a:r>
            <a:r>
              <a:rPr kumimoji="0" lang="en-US" sz="4800" b="1" i="0" u="none" strike="noStrike" kern="1200" cap="none" spc="0" normalizeH="0" baseline="0" noProof="0" dirty="0" smtClean="0">
                <a:ln>
                  <a:noFill/>
                </a:ln>
                <a:solidFill>
                  <a:schemeClr val="bg1"/>
                </a:solidFill>
                <a:effectLst/>
                <a:uLnTx/>
                <a:uFillTx/>
                <a:latin typeface="Euphemia" pitchFamily="34" charset="0"/>
                <a:ea typeface="+mj-ea"/>
                <a:cs typeface="+mj-cs"/>
              </a:rPr>
              <a:t>3</a:t>
            </a:r>
            <a:endParaRPr kumimoji="0" lang="en-US" sz="4800" b="1" i="0" u="none" strike="noStrike" kern="1200" cap="none" spc="0" normalizeH="0" baseline="0" noProof="0" dirty="0">
              <a:ln>
                <a:noFill/>
              </a:ln>
              <a:solidFill>
                <a:schemeClr val="bg1"/>
              </a:solidFill>
              <a:effectLst/>
              <a:uLnTx/>
              <a:uFillTx/>
              <a:latin typeface="Euphemia" pitchFamily="34" charset="0"/>
              <a:ea typeface="+mj-ea"/>
              <a:cs typeface="+mj-cs"/>
            </a:endParaRPr>
          </a:p>
        </p:txBody>
      </p:sp>
      <p:sp>
        <p:nvSpPr>
          <p:cNvPr id="4" name="Subtitle 2"/>
          <p:cNvSpPr txBox="1">
            <a:spLocks/>
          </p:cNvSpPr>
          <p:nvPr/>
        </p:nvSpPr>
        <p:spPr>
          <a:xfrm>
            <a:off x="838200" y="3581400"/>
            <a:ext cx="7239000" cy="2057400"/>
          </a:xfrm>
          <a:prstGeom prst="rect">
            <a:avLst/>
          </a:prstGeom>
        </p:spPr>
        <p:txBody>
          <a:bodyPr>
            <a:normAutofit/>
          </a:bodyPr>
          <a:lstStyle/>
          <a:p>
            <a:pPr marL="342900" lvl="0" indent="-342900">
              <a:spcBef>
                <a:spcPct val="20000"/>
              </a:spcBef>
            </a:pPr>
            <a:r>
              <a:rPr lang="en-US" sz="5400" b="1" dirty="0" smtClean="0">
                <a:solidFill>
                  <a:schemeClr val="accent1">
                    <a:lumMod val="75000"/>
                  </a:schemeClr>
                </a:solidFill>
                <a:latin typeface="Euphemia" pitchFamily="34" charset="0"/>
              </a:rPr>
              <a:t>Reading and</a:t>
            </a:r>
          </a:p>
          <a:p>
            <a:pPr marL="342900" lvl="0" indent="-342900">
              <a:spcBef>
                <a:spcPct val="20000"/>
              </a:spcBef>
            </a:pPr>
            <a:r>
              <a:rPr lang="en-US" sz="5400" b="1" dirty="0" smtClean="0">
                <a:solidFill>
                  <a:schemeClr val="accent1">
                    <a:lumMod val="75000"/>
                  </a:schemeClr>
                </a:solidFill>
                <a:latin typeface="Euphemia" pitchFamily="34" charset="0"/>
              </a:rPr>
              <a:t>Responding to Text</a:t>
            </a:r>
            <a:endParaRPr kumimoji="0" lang="en-US" sz="5400" b="1" i="0" u="none" strike="noStrike" kern="1200" cap="none" spc="0" normalizeH="0" baseline="0" noProof="0" dirty="0">
              <a:ln>
                <a:noFill/>
              </a:ln>
              <a:solidFill>
                <a:schemeClr val="accent1">
                  <a:lumMod val="75000"/>
                </a:schemeClr>
              </a:solidFill>
              <a:effectLst/>
              <a:uLnTx/>
              <a:uFillTx/>
              <a:latin typeface="Euphemia"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380999"/>
            <a:ext cx="2010938"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74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6073" y="500352"/>
            <a:ext cx="3276600" cy="369332"/>
          </a:xfrm>
          <a:prstGeom prst="rect">
            <a:avLst/>
          </a:prstGeom>
        </p:spPr>
        <p:txBody>
          <a:bodyPr wrap="square">
            <a:spAutoFit/>
          </a:bodyPr>
          <a:lstStyle/>
          <a:p>
            <a:r>
              <a:rPr lang="en-US" i="1" dirty="0" smtClean="0">
                <a:latin typeface="Euphemia" pitchFamily="34" charset="0"/>
              </a:rPr>
              <a:t>Previewing “American Jerk”</a:t>
            </a:r>
            <a:endParaRPr lang="en-US" sz="1100" i="1" dirty="0" smtClean="0">
              <a:latin typeface="Euphemia"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0" y="1447800"/>
            <a:ext cx="829769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75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533400"/>
            <a:ext cx="8001000" cy="5447645"/>
          </a:xfrm>
          <a:prstGeom prst="rect">
            <a:avLst/>
          </a:prstGeom>
          <a:noFill/>
        </p:spPr>
        <p:txBody>
          <a:bodyPr wrap="square" rtlCol="0">
            <a:spAutoFit/>
          </a:bodyPr>
          <a:lstStyle/>
          <a:p>
            <a:pPr marL="173038">
              <a:tabLst>
                <a:tab pos="115888" algn="l"/>
              </a:tabLst>
            </a:pPr>
            <a:r>
              <a:rPr lang="en-US" sz="2400" b="1" dirty="0" smtClean="0">
                <a:solidFill>
                  <a:schemeClr val="accent6">
                    <a:lumMod val="75000"/>
                  </a:schemeClr>
                </a:solidFill>
                <a:latin typeface="Euphemia" pitchFamily="34" charset="0"/>
              </a:rPr>
              <a:t>While Reading</a:t>
            </a:r>
          </a:p>
          <a:p>
            <a:pPr marL="857250" indent="-290513">
              <a:buFont typeface="Arial" pitchFamily="34" charset="0"/>
              <a:buChar char="•"/>
            </a:pPr>
            <a:endParaRPr lang="en-US" sz="1200" dirty="0" smtClean="0">
              <a:latin typeface="Euphemia" pitchFamily="34" charset="0"/>
            </a:endParaRPr>
          </a:p>
          <a:p>
            <a:pPr marL="857250" indent="-290513">
              <a:buFont typeface="Arial" pitchFamily="34" charset="0"/>
              <a:buChar char="•"/>
            </a:pPr>
            <a:r>
              <a:rPr lang="en-US" sz="2400" dirty="0" smtClean="0">
                <a:solidFill>
                  <a:schemeClr val="accent1">
                    <a:lumMod val="75000"/>
                  </a:schemeClr>
                </a:solidFill>
                <a:latin typeface="Euphemia" pitchFamily="34" charset="0"/>
              </a:rPr>
              <a:t>Examine Key Elements</a:t>
            </a:r>
          </a:p>
          <a:p>
            <a:pPr marL="1314450" lvl="1" indent="-290513">
              <a:buFont typeface="Euphemia" pitchFamily="34" charset="0"/>
              <a:buChar char="–"/>
            </a:pPr>
            <a:r>
              <a:rPr lang="en-US" sz="2400" dirty="0" smtClean="0">
                <a:latin typeface="Euphemia" pitchFamily="34" charset="0"/>
              </a:rPr>
              <a:t>Title and subtitle</a:t>
            </a:r>
          </a:p>
          <a:p>
            <a:pPr marL="1314450" lvl="1" indent="-290513">
              <a:buFont typeface="Euphemia" pitchFamily="34" charset="0"/>
              <a:buChar char="–"/>
            </a:pPr>
            <a:r>
              <a:rPr lang="en-US" sz="2400" dirty="0" smtClean="0">
                <a:latin typeface="Euphemia" pitchFamily="34" charset="0"/>
              </a:rPr>
              <a:t>Introduction</a:t>
            </a:r>
          </a:p>
          <a:p>
            <a:pPr marL="1314450" lvl="1" indent="-290513">
              <a:buFont typeface="Euphemia" pitchFamily="34" charset="0"/>
              <a:buChar char="–"/>
            </a:pPr>
            <a:r>
              <a:rPr lang="en-US" sz="2400" dirty="0" smtClean="0">
                <a:latin typeface="Euphemia" pitchFamily="34" charset="0"/>
              </a:rPr>
              <a:t>Author’s main point</a:t>
            </a:r>
          </a:p>
          <a:p>
            <a:pPr marL="1314450" lvl="1" indent="-290513">
              <a:buFont typeface="Euphemia" pitchFamily="34" charset="0"/>
              <a:buChar char="–"/>
            </a:pPr>
            <a:r>
              <a:rPr lang="en-US" sz="2400" dirty="0" smtClean="0">
                <a:latin typeface="Euphemia" pitchFamily="34" charset="0"/>
              </a:rPr>
              <a:t>Support and explanation</a:t>
            </a:r>
          </a:p>
          <a:p>
            <a:pPr marL="1314450" lvl="1" indent="-290513">
              <a:buFont typeface="Euphemia" pitchFamily="34" charset="0"/>
              <a:buChar char="–"/>
            </a:pPr>
            <a:r>
              <a:rPr lang="en-US" sz="2400" dirty="0" smtClean="0">
                <a:latin typeface="Euphemia" pitchFamily="34" charset="0"/>
              </a:rPr>
              <a:t>Conclusion</a:t>
            </a:r>
          </a:p>
          <a:p>
            <a:pPr marL="852488" lvl="1" indent="-290513">
              <a:buFont typeface="Arial" pitchFamily="34" charset="0"/>
              <a:buChar char="•"/>
            </a:pPr>
            <a:endParaRPr lang="en-US" sz="2400" dirty="0" smtClean="0">
              <a:latin typeface="Euphemia" pitchFamily="34" charset="0"/>
            </a:endParaRPr>
          </a:p>
          <a:p>
            <a:pPr marL="852488" lvl="1" indent="-290513">
              <a:buFont typeface="Arial" pitchFamily="34" charset="0"/>
              <a:buChar char="•"/>
            </a:pPr>
            <a:r>
              <a:rPr lang="en-US" sz="2400" dirty="0" smtClean="0">
                <a:solidFill>
                  <a:schemeClr val="accent1">
                    <a:lumMod val="75000"/>
                  </a:schemeClr>
                </a:solidFill>
                <a:latin typeface="Euphemia" pitchFamily="34" charset="0"/>
              </a:rPr>
              <a:t>Highlight Key Points</a:t>
            </a:r>
          </a:p>
          <a:p>
            <a:pPr marL="1309688" lvl="2" indent="-290513">
              <a:buFont typeface="Euphemia" pitchFamily="34" charset="0"/>
              <a:buChar char="–"/>
            </a:pPr>
            <a:r>
              <a:rPr lang="en-US" sz="2400" dirty="0" smtClean="0">
                <a:latin typeface="Euphemia" pitchFamily="34" charset="0"/>
              </a:rPr>
              <a:t>Know what you’re looking for</a:t>
            </a:r>
          </a:p>
          <a:p>
            <a:pPr marL="1309688" lvl="2" indent="-290513">
              <a:buFont typeface="Euphemia" pitchFamily="34" charset="0"/>
              <a:buChar char="–"/>
            </a:pPr>
            <a:r>
              <a:rPr lang="en-US" sz="2400" dirty="0" smtClean="0">
                <a:latin typeface="Euphemia" pitchFamily="34" charset="0"/>
              </a:rPr>
              <a:t>Read first; then highlight</a:t>
            </a:r>
          </a:p>
          <a:p>
            <a:pPr marL="1309688" lvl="2" indent="-290513">
              <a:buFont typeface="Euphemia" pitchFamily="34" charset="0"/>
              <a:buChar char="–"/>
            </a:pPr>
            <a:r>
              <a:rPr lang="en-US" sz="2400" dirty="0" smtClean="0">
                <a:latin typeface="Euphemia" pitchFamily="34" charset="0"/>
              </a:rPr>
              <a:t>Highlight key elements, words, and phrases </a:t>
            </a:r>
          </a:p>
          <a:p>
            <a:pPr marL="1309688" lvl="2" indent="-290513">
              <a:buFont typeface="Arial" pitchFamily="34" charset="0"/>
              <a:buChar char="•"/>
            </a:pPr>
            <a:endParaRPr lang="en-US" sz="2400" dirty="0" smtClean="0">
              <a:latin typeface="Euphemia" pitchFamily="34" charset="0"/>
            </a:endParaRPr>
          </a:p>
          <a:p>
            <a:pPr marL="1314450" lvl="1" indent="-290513"/>
            <a:endParaRPr lang="en-US" sz="2400" dirty="0" smtClean="0">
              <a:latin typeface="Euphemia" pitchFamily="34" charset="0"/>
            </a:endParaRPr>
          </a:p>
        </p:txBody>
      </p:sp>
      <p:sp>
        <p:nvSpPr>
          <p:cNvPr id="4" name="Rectangle 3"/>
          <p:cNvSpPr/>
          <p:nvPr/>
        </p:nvSpPr>
        <p:spPr>
          <a:xfrm>
            <a:off x="7307835" y="5943600"/>
            <a:ext cx="1385316" cy="369332"/>
          </a:xfrm>
          <a:prstGeom prst="rect">
            <a:avLst/>
          </a:prstGeom>
        </p:spPr>
        <p:txBody>
          <a:bodyPr wrap="none">
            <a:spAutoFit/>
          </a:bodyPr>
          <a:lstStyle/>
          <a:p>
            <a:r>
              <a:rPr lang="en-US" i="1" dirty="0">
                <a:latin typeface="Euphemia" pitchFamily="34" charset="0"/>
              </a:rPr>
              <a:t>(continued)</a:t>
            </a:r>
          </a:p>
        </p:txBody>
      </p:sp>
    </p:spTree>
    <p:extLst>
      <p:ext uri="{BB962C8B-B14F-4D97-AF65-F5344CB8AC3E}">
        <p14:creationId xmlns:p14="http://schemas.microsoft.com/office/powerpoint/2010/main" val="161864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533400"/>
            <a:ext cx="8001000" cy="5447645"/>
          </a:xfrm>
          <a:prstGeom prst="rect">
            <a:avLst/>
          </a:prstGeom>
          <a:noFill/>
        </p:spPr>
        <p:txBody>
          <a:bodyPr wrap="square" rtlCol="0">
            <a:spAutoFit/>
          </a:bodyPr>
          <a:lstStyle/>
          <a:p>
            <a:pPr marL="857250" indent="-290513">
              <a:buFont typeface="Arial" pitchFamily="34" charset="0"/>
              <a:buChar char="•"/>
            </a:pPr>
            <a:endParaRPr lang="en-US" sz="1200" dirty="0" smtClean="0">
              <a:latin typeface="Euphemia" pitchFamily="34" charset="0"/>
            </a:endParaRPr>
          </a:p>
          <a:p>
            <a:pPr marL="857250" indent="-290513">
              <a:buFont typeface="Arial" pitchFamily="34" charset="0"/>
              <a:buChar char="•"/>
            </a:pPr>
            <a:r>
              <a:rPr lang="en-US" sz="2400" dirty="0" smtClean="0">
                <a:solidFill>
                  <a:schemeClr val="accent1">
                    <a:lumMod val="75000"/>
                  </a:schemeClr>
                </a:solidFill>
                <a:latin typeface="Euphemia" pitchFamily="34" charset="0"/>
              </a:rPr>
              <a:t>Annotate to Record Your Impressions</a:t>
            </a:r>
          </a:p>
          <a:p>
            <a:pPr marL="1314450" lvl="1" indent="-290513">
              <a:buFont typeface="Euphemia" pitchFamily="34" charset="0"/>
              <a:buChar char="–"/>
            </a:pPr>
            <a:endParaRPr lang="en-US" sz="2400" dirty="0" smtClean="0">
              <a:latin typeface="Euphemia" pitchFamily="34" charset="0"/>
            </a:endParaRPr>
          </a:p>
          <a:p>
            <a:pPr marL="1314450" lvl="1" indent="-290513">
              <a:buFont typeface="Euphemia" pitchFamily="34" charset="0"/>
              <a:buChar char="–"/>
            </a:pPr>
            <a:r>
              <a:rPr lang="en-US" sz="2400" dirty="0" smtClean="0">
                <a:latin typeface="Euphemia" pitchFamily="34" charset="0"/>
              </a:rPr>
              <a:t>As you read, jot down any questions that come to mind, personal reactions, or quick summaries of main points.</a:t>
            </a:r>
          </a:p>
          <a:p>
            <a:pPr marL="852488" lvl="1" indent="-290513">
              <a:buFont typeface="Arial" pitchFamily="34" charset="0"/>
              <a:buChar char="•"/>
            </a:pPr>
            <a:endParaRPr lang="en-US" sz="2400" dirty="0" smtClean="0">
              <a:latin typeface="Euphemia" pitchFamily="34" charset="0"/>
            </a:endParaRPr>
          </a:p>
          <a:p>
            <a:pPr marL="852488" lvl="1" indent="-290513">
              <a:buFont typeface="Arial" pitchFamily="34" charset="0"/>
              <a:buChar char="•"/>
            </a:pPr>
            <a:r>
              <a:rPr lang="en-US" sz="2400" dirty="0" smtClean="0">
                <a:solidFill>
                  <a:schemeClr val="accent1">
                    <a:lumMod val="75000"/>
                  </a:schemeClr>
                </a:solidFill>
                <a:latin typeface="Euphemia" pitchFamily="34" charset="0"/>
              </a:rPr>
              <a:t>Figure Out the Meaning of Unfamiliar Words</a:t>
            </a:r>
          </a:p>
          <a:p>
            <a:pPr marL="1309688" lvl="2" indent="-290513">
              <a:buFont typeface="Euphemia" pitchFamily="34" charset="0"/>
              <a:buChar char="–"/>
            </a:pPr>
            <a:endParaRPr lang="en-US" sz="2400" dirty="0" smtClean="0">
              <a:latin typeface="Euphemia" pitchFamily="34" charset="0"/>
            </a:endParaRPr>
          </a:p>
          <a:p>
            <a:pPr marL="1309688" lvl="2" indent="-290513">
              <a:buFont typeface="Euphemia" pitchFamily="34" charset="0"/>
              <a:buChar char="–"/>
            </a:pPr>
            <a:r>
              <a:rPr lang="en-US" sz="2400" dirty="0" smtClean="0">
                <a:latin typeface="Euphemia" pitchFamily="34" charset="0"/>
              </a:rPr>
              <a:t>Instead of going straight to the dictionary, use context clues and look to the parts of the word to find its definition. </a:t>
            </a:r>
          </a:p>
          <a:p>
            <a:pPr marL="1019175" lvl="2"/>
            <a:endParaRPr lang="en-US" sz="2400" dirty="0" smtClean="0">
              <a:latin typeface="Euphemia" pitchFamily="34" charset="0"/>
            </a:endParaRPr>
          </a:p>
          <a:p>
            <a:pPr marL="909637" indent="-342900">
              <a:buFont typeface="Arial" pitchFamily="34" charset="0"/>
              <a:buChar char="•"/>
            </a:pPr>
            <a:r>
              <a:rPr lang="en-US" sz="2400" dirty="0" smtClean="0">
                <a:solidFill>
                  <a:schemeClr val="accent1">
                    <a:lumMod val="75000"/>
                  </a:schemeClr>
                </a:solidFill>
                <a:latin typeface="Euphemia" pitchFamily="34" charset="0"/>
              </a:rPr>
              <a:t>Understand Challenging Readings</a:t>
            </a:r>
            <a:endParaRPr lang="en-US" sz="2400" dirty="0">
              <a:solidFill>
                <a:schemeClr val="accent1">
                  <a:lumMod val="75000"/>
                </a:schemeClr>
              </a:solidFill>
              <a:latin typeface="Euphemia" pitchFamily="34" charset="0"/>
            </a:endParaRPr>
          </a:p>
          <a:p>
            <a:pPr marL="1314450" lvl="1" indent="-290513"/>
            <a:endParaRPr lang="en-US" sz="2400" dirty="0" smtClean="0">
              <a:latin typeface="Euphemia" pitchFamily="34" charset="0"/>
            </a:endParaRPr>
          </a:p>
        </p:txBody>
      </p:sp>
    </p:spTree>
    <p:extLst>
      <p:ext uri="{BB962C8B-B14F-4D97-AF65-F5344CB8AC3E}">
        <p14:creationId xmlns:p14="http://schemas.microsoft.com/office/powerpoint/2010/main" val="178704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52" y="381000"/>
            <a:ext cx="7566397" cy="5956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11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072" y="500352"/>
            <a:ext cx="6654327" cy="369332"/>
          </a:xfrm>
          <a:prstGeom prst="rect">
            <a:avLst/>
          </a:prstGeom>
        </p:spPr>
        <p:txBody>
          <a:bodyPr wrap="square">
            <a:spAutoFit/>
          </a:bodyPr>
          <a:lstStyle/>
          <a:p>
            <a:r>
              <a:rPr lang="en-US" i="1" dirty="0" smtClean="0">
                <a:latin typeface="Euphemia" pitchFamily="34" charset="0"/>
              </a:rPr>
              <a:t>Examining key elements of “American Jerk”</a:t>
            </a:r>
            <a:endParaRPr lang="en-US" sz="1100" i="1" dirty="0" smtClean="0">
              <a:latin typeface="Euphemia" pitchFamily="34" charset="0"/>
            </a:endParaRPr>
          </a:p>
        </p:txBody>
      </p:sp>
      <p:sp>
        <p:nvSpPr>
          <p:cNvPr id="3" name="Rectangle 2"/>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36" y="1457325"/>
            <a:ext cx="8149928"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16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533400"/>
            <a:ext cx="8001000" cy="5847755"/>
          </a:xfrm>
          <a:prstGeom prst="rect">
            <a:avLst/>
          </a:prstGeom>
          <a:noFill/>
        </p:spPr>
        <p:txBody>
          <a:bodyPr wrap="square" rtlCol="0">
            <a:spAutoFit/>
          </a:bodyPr>
          <a:lstStyle/>
          <a:p>
            <a:pPr marL="173038">
              <a:tabLst>
                <a:tab pos="115888" algn="l"/>
              </a:tabLst>
            </a:pPr>
            <a:r>
              <a:rPr lang="en-US" sz="2400" b="1" dirty="0" smtClean="0">
                <a:solidFill>
                  <a:schemeClr val="accent6">
                    <a:lumMod val="75000"/>
                  </a:schemeClr>
                </a:solidFill>
                <a:latin typeface="Euphemia" pitchFamily="34" charset="0"/>
              </a:rPr>
              <a:t>After Reading</a:t>
            </a:r>
          </a:p>
          <a:p>
            <a:pPr marL="1023937" lvl="1"/>
            <a:endParaRPr lang="en-US" sz="1200" dirty="0">
              <a:latin typeface="Euphemia" pitchFamily="34" charset="0"/>
            </a:endParaRPr>
          </a:p>
          <a:p>
            <a:pPr marL="1023937" lvl="1"/>
            <a:endParaRPr lang="en-US" sz="800" dirty="0" smtClean="0">
              <a:latin typeface="Euphemia" pitchFamily="34" charset="0"/>
            </a:endParaRPr>
          </a:p>
          <a:p>
            <a:pPr marL="857250" indent="-290513">
              <a:buFont typeface="Arial" pitchFamily="34" charset="0"/>
              <a:buChar char="•"/>
            </a:pPr>
            <a:r>
              <a:rPr lang="en-US" sz="2400" dirty="0" smtClean="0">
                <a:solidFill>
                  <a:schemeClr val="accent1">
                    <a:lumMod val="75000"/>
                  </a:schemeClr>
                </a:solidFill>
                <a:latin typeface="Euphemia" pitchFamily="34" charset="0"/>
              </a:rPr>
              <a:t>Review</a:t>
            </a:r>
          </a:p>
          <a:p>
            <a:pPr marL="1314450" lvl="1" indent="-290513">
              <a:buFont typeface="Euphemia" pitchFamily="34" charset="0"/>
              <a:buChar char="–"/>
            </a:pPr>
            <a:r>
              <a:rPr lang="en-US" sz="2400" dirty="0" smtClean="0">
                <a:latin typeface="Euphemia" pitchFamily="34" charset="0"/>
              </a:rPr>
              <a:t>Write a short summary of the reading and take a quick look through your annotations and highlighted words and phrases to help lock the information in your memory.</a:t>
            </a:r>
          </a:p>
          <a:p>
            <a:pPr marL="1314450" lvl="1" indent="-290513">
              <a:buFont typeface="Euphemia" pitchFamily="34" charset="0"/>
              <a:buChar char="–"/>
            </a:pPr>
            <a:endParaRPr lang="en-US" sz="800" dirty="0" smtClean="0">
              <a:latin typeface="Euphemia" pitchFamily="34" charset="0"/>
            </a:endParaRPr>
          </a:p>
          <a:p>
            <a:pPr marL="857250" indent="-290513">
              <a:buFont typeface="Arial" pitchFamily="34" charset="0"/>
              <a:buChar char="•"/>
            </a:pPr>
            <a:r>
              <a:rPr lang="en-US" sz="2400" dirty="0" smtClean="0">
                <a:solidFill>
                  <a:schemeClr val="accent1">
                    <a:lumMod val="75000"/>
                  </a:schemeClr>
                </a:solidFill>
                <a:latin typeface="Euphemia" pitchFamily="34" charset="0"/>
              </a:rPr>
              <a:t>Draw a Graphic Organizer</a:t>
            </a:r>
          </a:p>
          <a:p>
            <a:pPr marL="1314450" lvl="1" indent="-290513">
              <a:buFont typeface="Euphemia" pitchFamily="34" charset="0"/>
              <a:buChar char="–"/>
            </a:pPr>
            <a:r>
              <a:rPr lang="en-US" sz="2400" dirty="0" smtClean="0">
                <a:latin typeface="Euphemia" pitchFamily="34" charset="0"/>
              </a:rPr>
              <a:t>Create a diagram that shows how the key points are organized throughout the reading.</a:t>
            </a:r>
          </a:p>
          <a:p>
            <a:pPr marL="1023937" lvl="1"/>
            <a:endParaRPr lang="en-US" sz="1000" dirty="0" smtClean="0">
              <a:latin typeface="Euphemia" pitchFamily="34" charset="0"/>
            </a:endParaRPr>
          </a:p>
          <a:p>
            <a:pPr marL="857250" indent="-290513">
              <a:buFont typeface="Arial" pitchFamily="34" charset="0"/>
              <a:buChar char="•"/>
            </a:pPr>
            <a:r>
              <a:rPr lang="en-US" sz="2400" dirty="0" smtClean="0">
                <a:solidFill>
                  <a:schemeClr val="accent1">
                    <a:lumMod val="75000"/>
                  </a:schemeClr>
                </a:solidFill>
                <a:latin typeface="Euphemia" pitchFamily="34" charset="0"/>
              </a:rPr>
              <a:t>Summarize to Check Your Understanding</a:t>
            </a:r>
            <a:endParaRPr lang="en-US" sz="2400" dirty="0">
              <a:solidFill>
                <a:schemeClr val="accent1">
                  <a:lumMod val="75000"/>
                </a:schemeClr>
              </a:solidFill>
              <a:latin typeface="Euphemia" pitchFamily="34" charset="0"/>
            </a:endParaRPr>
          </a:p>
          <a:p>
            <a:pPr marL="1314450" lvl="1" indent="-290513">
              <a:buFont typeface="Euphemia" pitchFamily="34" charset="0"/>
              <a:buChar char="–"/>
            </a:pPr>
            <a:r>
              <a:rPr lang="en-US" sz="2400" dirty="0" smtClean="0">
                <a:latin typeface="Euphemia" pitchFamily="34" charset="0"/>
              </a:rPr>
              <a:t>Write a brief restatement of major points to help remember the material and be sure you have understood what you have read.</a:t>
            </a:r>
          </a:p>
          <a:p>
            <a:pPr marL="1314450" lvl="1" indent="-290513"/>
            <a:endParaRPr lang="en-US" sz="2400" dirty="0" smtClean="0">
              <a:latin typeface="Euphemia" pitchFamily="34" charset="0"/>
            </a:endParaRPr>
          </a:p>
        </p:txBody>
      </p:sp>
      <p:sp>
        <p:nvSpPr>
          <p:cNvPr id="4" name="Rectangle 3"/>
          <p:cNvSpPr/>
          <p:nvPr/>
        </p:nvSpPr>
        <p:spPr>
          <a:xfrm>
            <a:off x="7307835" y="5943600"/>
            <a:ext cx="1385316" cy="369332"/>
          </a:xfrm>
          <a:prstGeom prst="rect">
            <a:avLst/>
          </a:prstGeom>
        </p:spPr>
        <p:txBody>
          <a:bodyPr wrap="none">
            <a:spAutoFit/>
          </a:bodyPr>
          <a:lstStyle/>
          <a:p>
            <a:r>
              <a:rPr lang="en-US" i="1" dirty="0">
                <a:latin typeface="Euphemia" pitchFamily="34" charset="0"/>
              </a:rPr>
              <a:t>(continued)</a:t>
            </a:r>
          </a:p>
        </p:txBody>
      </p:sp>
    </p:spTree>
    <p:extLst>
      <p:ext uri="{BB962C8B-B14F-4D97-AF65-F5344CB8AC3E}">
        <p14:creationId xmlns:p14="http://schemas.microsoft.com/office/powerpoint/2010/main" val="362583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0947"/>
            <a:ext cx="5690988"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70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314" y="347731"/>
            <a:ext cx="4285384"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927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9323" y="313385"/>
            <a:ext cx="8231278" cy="3262432"/>
          </a:xfrm>
          <a:prstGeom prst="rect">
            <a:avLst/>
          </a:prstGeom>
          <a:noFill/>
        </p:spPr>
        <p:txBody>
          <a:bodyPr wrap="square" rtlCol="0">
            <a:spAutoFit/>
          </a:bodyPr>
          <a:lstStyle/>
          <a:p>
            <a:pPr marL="857250" indent="-290513">
              <a:buFont typeface="Arial" pitchFamily="34" charset="0"/>
              <a:buChar char="•"/>
            </a:pPr>
            <a:endParaRPr lang="en-US" sz="1200" dirty="0" smtClean="0">
              <a:latin typeface="Euphemia" pitchFamily="34" charset="0"/>
            </a:endParaRPr>
          </a:p>
          <a:p>
            <a:pPr marL="857250" indent="-290513">
              <a:buFont typeface="Arial" pitchFamily="34" charset="0"/>
              <a:buChar char="•"/>
            </a:pPr>
            <a:r>
              <a:rPr lang="en-US" sz="2400" dirty="0" smtClean="0">
                <a:solidFill>
                  <a:schemeClr val="accent1">
                    <a:lumMod val="75000"/>
                  </a:schemeClr>
                </a:solidFill>
                <a:latin typeface="Euphemia" pitchFamily="34" charset="0"/>
              </a:rPr>
              <a:t>Keep a Response Journal</a:t>
            </a:r>
          </a:p>
          <a:p>
            <a:pPr marL="1314450" lvl="1" indent="-290513">
              <a:buFont typeface="Euphemia" pitchFamily="34" charset="0"/>
              <a:buChar char="–"/>
            </a:pPr>
            <a:endParaRPr lang="en-US" dirty="0" smtClean="0">
              <a:latin typeface="Euphemia" pitchFamily="34" charset="0"/>
            </a:endParaRPr>
          </a:p>
          <a:p>
            <a:pPr marL="1314450" lvl="1" indent="-290513">
              <a:buFont typeface="Euphemia" pitchFamily="34" charset="0"/>
              <a:buChar char="–"/>
            </a:pPr>
            <a:r>
              <a:rPr lang="en-US" sz="1600" dirty="0" smtClean="0">
                <a:latin typeface="Euphemia" pitchFamily="34" charset="0"/>
              </a:rPr>
              <a:t>Keep a record of what you’ve read, including summaries and personal responses, in an open-page or two-column format. </a:t>
            </a:r>
          </a:p>
          <a:p>
            <a:pPr marL="1023937" lvl="1"/>
            <a:endParaRPr lang="en-US" sz="2400" dirty="0" smtClean="0">
              <a:latin typeface="Euphemia" pitchFamily="34" charset="0"/>
            </a:endParaRPr>
          </a:p>
          <a:p>
            <a:pPr marL="1023937" lvl="1"/>
            <a:endParaRPr lang="en-US" sz="2400" dirty="0" smtClean="0">
              <a:latin typeface="Euphemia" pitchFamily="34" charset="0"/>
            </a:endParaRPr>
          </a:p>
          <a:p>
            <a:pPr marL="1019175" lvl="2"/>
            <a:r>
              <a:rPr lang="en-US" sz="2400" dirty="0" smtClean="0">
                <a:latin typeface="Euphemia" pitchFamily="34" charset="0"/>
              </a:rPr>
              <a:t>	</a:t>
            </a:r>
            <a:endParaRPr lang="en-US" sz="2400" dirty="0">
              <a:solidFill>
                <a:schemeClr val="accent1">
                  <a:lumMod val="75000"/>
                </a:schemeClr>
              </a:solidFill>
              <a:latin typeface="Euphemia" pitchFamily="34" charset="0"/>
            </a:endParaRPr>
          </a:p>
          <a:p>
            <a:pPr marL="1309688" lvl="2" indent="-290513">
              <a:buFont typeface="Arial" pitchFamily="34" charset="0"/>
              <a:buChar char="•"/>
            </a:pPr>
            <a:endParaRPr lang="en-US" sz="2400" dirty="0" smtClean="0">
              <a:latin typeface="Euphemia" pitchFamily="34" charset="0"/>
            </a:endParaRPr>
          </a:p>
          <a:p>
            <a:pPr marL="1314450" lvl="1" indent="-290513"/>
            <a:endParaRPr lang="en-US" sz="2400" dirty="0" smtClean="0">
              <a:latin typeface="Euphemia"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90" y="1937088"/>
            <a:ext cx="4324518" cy="271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145" y="3192541"/>
            <a:ext cx="4115639" cy="291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307835" y="6107668"/>
            <a:ext cx="1385316" cy="369332"/>
          </a:xfrm>
          <a:prstGeom prst="rect">
            <a:avLst/>
          </a:prstGeom>
        </p:spPr>
        <p:txBody>
          <a:bodyPr wrap="none">
            <a:spAutoFit/>
          </a:bodyPr>
          <a:lstStyle/>
          <a:p>
            <a:r>
              <a:rPr lang="en-US" i="1" dirty="0">
                <a:latin typeface="Euphemia" pitchFamily="34" charset="0"/>
              </a:rPr>
              <a:t>(continued)</a:t>
            </a:r>
          </a:p>
        </p:txBody>
      </p:sp>
    </p:spTree>
    <p:extLst>
      <p:ext uri="{BB962C8B-B14F-4D97-AF65-F5344CB8AC3E}">
        <p14:creationId xmlns:p14="http://schemas.microsoft.com/office/powerpoint/2010/main" val="61607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9521" y="867132"/>
            <a:ext cx="4371304" cy="5047536"/>
          </a:xfrm>
          <a:prstGeom prst="rect">
            <a:avLst/>
          </a:prstGeom>
          <a:noFill/>
        </p:spPr>
        <p:txBody>
          <a:bodyPr wrap="square" rtlCol="0">
            <a:spAutoFit/>
          </a:bodyPr>
          <a:lstStyle/>
          <a:p>
            <a:pPr marL="852488" lvl="1" indent="-290513">
              <a:buFont typeface="Arial" pitchFamily="34" charset="0"/>
              <a:buChar char="•"/>
            </a:pPr>
            <a:r>
              <a:rPr lang="en-US" sz="2400" dirty="0">
                <a:solidFill>
                  <a:schemeClr val="accent1">
                    <a:lumMod val="75000"/>
                  </a:schemeClr>
                </a:solidFill>
                <a:latin typeface="Euphemia" pitchFamily="34" charset="0"/>
              </a:rPr>
              <a:t>Use a Reading-Response Worksheet</a:t>
            </a:r>
          </a:p>
          <a:p>
            <a:pPr marL="1309688" lvl="2" indent="-290513">
              <a:buFont typeface="Euphemia" pitchFamily="34" charset="0"/>
              <a:buChar char="–"/>
            </a:pPr>
            <a:endParaRPr lang="en-US" sz="2000" dirty="0">
              <a:latin typeface="Euphemia" pitchFamily="34" charset="0"/>
            </a:endParaRPr>
          </a:p>
          <a:p>
            <a:pPr marL="1309688" lvl="2" indent="-290513">
              <a:buFont typeface="Euphemia" pitchFamily="34" charset="0"/>
              <a:buChar char="–"/>
            </a:pPr>
            <a:r>
              <a:rPr lang="en-US" dirty="0">
                <a:latin typeface="Euphemia" pitchFamily="34" charset="0"/>
              </a:rPr>
              <a:t>Fill in a worksheet (like the one in Figure 3.6 on p. 58) that guides your reading responses</a:t>
            </a:r>
            <a:r>
              <a:rPr lang="en-US" dirty="0" smtClean="0">
                <a:latin typeface="Euphemia" pitchFamily="34" charset="0"/>
              </a:rPr>
              <a:t>.</a:t>
            </a:r>
          </a:p>
          <a:p>
            <a:pPr marL="1309688" lvl="2" indent="-290513">
              <a:buFont typeface="Euphemia" pitchFamily="34" charset="0"/>
              <a:buChar char="–"/>
            </a:pPr>
            <a:endParaRPr lang="en-US" dirty="0">
              <a:latin typeface="Euphemia" pitchFamily="34" charset="0"/>
            </a:endParaRPr>
          </a:p>
          <a:p>
            <a:pPr marL="1019175" lvl="2"/>
            <a:endParaRPr lang="en-US" dirty="0">
              <a:latin typeface="Euphemia" pitchFamily="34" charset="0"/>
            </a:endParaRPr>
          </a:p>
          <a:p>
            <a:pPr marL="852488" lvl="1" indent="-290513">
              <a:buFont typeface="Arial" pitchFamily="34" charset="0"/>
              <a:buChar char="•"/>
            </a:pPr>
            <a:endParaRPr lang="en-US" sz="2400" dirty="0">
              <a:solidFill>
                <a:schemeClr val="accent1">
                  <a:lumMod val="75000"/>
                </a:schemeClr>
              </a:solidFill>
              <a:latin typeface="Euphemia" pitchFamily="34" charset="0"/>
            </a:endParaRPr>
          </a:p>
          <a:p>
            <a:pPr marL="852488" lvl="1" indent="-290513">
              <a:buFont typeface="Arial" pitchFamily="34" charset="0"/>
              <a:buChar char="•"/>
            </a:pPr>
            <a:r>
              <a:rPr lang="en-US" sz="2400" dirty="0" smtClean="0">
                <a:solidFill>
                  <a:schemeClr val="accent1">
                    <a:lumMod val="75000"/>
                  </a:schemeClr>
                </a:solidFill>
                <a:latin typeface="Euphemia" pitchFamily="34" charset="0"/>
              </a:rPr>
              <a:t>Use </a:t>
            </a:r>
            <a:r>
              <a:rPr lang="en-US" sz="2400" dirty="0">
                <a:solidFill>
                  <a:schemeClr val="accent1">
                    <a:lumMod val="75000"/>
                  </a:schemeClr>
                </a:solidFill>
                <a:latin typeface="Euphemia" pitchFamily="34" charset="0"/>
              </a:rPr>
              <a:t>Your Learning Style</a:t>
            </a:r>
          </a:p>
          <a:p>
            <a:pPr marL="1019175" lvl="2"/>
            <a:endParaRPr lang="en-US" dirty="0">
              <a:latin typeface="Euphemia" pitchFamily="34" charset="0"/>
            </a:endParaRPr>
          </a:p>
          <a:p>
            <a:pPr marL="1309688" lvl="2" indent="-290513">
              <a:buFont typeface="Euphemia" pitchFamily="34" charset="0"/>
              <a:buChar char="–"/>
            </a:pPr>
            <a:r>
              <a:rPr lang="en-US" sz="1600" dirty="0">
                <a:latin typeface="Euphemia" pitchFamily="34" charset="0"/>
              </a:rPr>
              <a:t>Pay attention to the way you prefer to learn and use strategies related to that learning style to enhance your reading and </a:t>
            </a:r>
            <a:r>
              <a:rPr lang="en-US" sz="1600" dirty="0" smtClean="0">
                <a:latin typeface="Euphemia" pitchFamily="34" charset="0"/>
              </a:rPr>
              <a:t>writing</a:t>
            </a:r>
            <a:endParaRPr lang="en-US" sz="1600" dirty="0">
              <a:latin typeface="Euphemia"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219200"/>
            <a:ext cx="4509752" cy="367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43959" y="4607138"/>
            <a:ext cx="685800" cy="261610"/>
          </a:xfrm>
          <a:prstGeom prst="rect">
            <a:avLst/>
          </a:prstGeom>
          <a:noFill/>
        </p:spPr>
        <p:txBody>
          <a:bodyPr wrap="square" rtlCol="0">
            <a:spAutoFit/>
          </a:bodyPr>
          <a:lstStyle/>
          <a:p>
            <a:r>
              <a:rPr lang="en-US" sz="1100" i="1" dirty="0" smtClean="0"/>
              <a:t>(cont.)</a:t>
            </a:r>
            <a:endParaRPr lang="en-US" sz="1100" i="1" dirty="0"/>
          </a:p>
        </p:txBody>
      </p:sp>
    </p:spTree>
    <p:extLst>
      <p:ext uri="{BB962C8B-B14F-4D97-AF65-F5344CB8AC3E}">
        <p14:creationId xmlns:p14="http://schemas.microsoft.com/office/powerpoint/2010/main" val="152355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685800" y="533400"/>
            <a:ext cx="7696200" cy="990600"/>
          </a:xfrm>
          <a:prstGeom prst="rect">
            <a:avLst/>
          </a:prstGeom>
          <a:solidFill>
            <a:srgbClr val="6E9DC8"/>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Euphemia" pitchFamily="34" charset="0"/>
                <a:ea typeface="+mj-ea"/>
                <a:cs typeface="+mj-cs"/>
              </a:rPr>
              <a:t>Contents for Chapter 3</a:t>
            </a:r>
            <a:endParaRPr kumimoji="0" lang="en-US" sz="4400" b="1" i="0" u="none" strike="noStrike" kern="1200" cap="none" spc="0" normalizeH="0" baseline="0" noProof="0" dirty="0">
              <a:ln>
                <a:noFill/>
              </a:ln>
              <a:solidFill>
                <a:schemeClr val="bg1"/>
              </a:solidFill>
              <a:effectLst/>
              <a:uLnTx/>
              <a:uFillTx/>
              <a:latin typeface="Euphemia" pitchFamily="34" charset="0"/>
              <a:ea typeface="+mj-ea"/>
              <a:cs typeface="+mj-cs"/>
            </a:endParaRPr>
          </a:p>
        </p:txBody>
      </p:sp>
      <p:sp>
        <p:nvSpPr>
          <p:cNvPr id="4" name="Content Placeholder 2"/>
          <p:cNvSpPr txBox="1">
            <a:spLocks/>
          </p:cNvSpPr>
          <p:nvPr/>
        </p:nvSpPr>
        <p:spPr>
          <a:xfrm>
            <a:off x="359229" y="1539025"/>
            <a:ext cx="8251371" cy="5029200"/>
          </a:xfrm>
          <a:prstGeom prst="rect">
            <a:avLst/>
          </a:prstGeom>
        </p:spPr>
        <p:txBody>
          <a:bodyPr>
            <a:normAutofit/>
          </a:bodyPr>
          <a:lstStyle/>
          <a:p>
            <a:pPr marL="561975"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accent6">
                    <a:lumMod val="75000"/>
                  </a:schemeClr>
                </a:solidFill>
                <a:effectLst/>
                <a:uLnTx/>
                <a:uFillTx/>
                <a:latin typeface="Euphemia" pitchFamily="34" charset="0"/>
                <a:ea typeface="+mn-ea"/>
                <a:cs typeface="+mn-cs"/>
              </a:rPr>
              <a:t>Academic Reading: What to Expect</a:t>
            </a:r>
          </a:p>
          <a:p>
            <a:pPr marL="561975"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accent6">
                  <a:lumMod val="75000"/>
                </a:schemeClr>
              </a:solidFill>
              <a:effectLst/>
              <a:uLnTx/>
              <a:uFillTx/>
              <a:latin typeface="Euphemia" pitchFamily="34" charset="0"/>
              <a:ea typeface="+mn-ea"/>
              <a:cs typeface="+mn-cs"/>
            </a:endParaRPr>
          </a:p>
          <a:p>
            <a:pPr marL="231775" lvl="2">
              <a:spcBef>
                <a:spcPct val="20000"/>
              </a:spcBef>
              <a:defRPr/>
            </a:pPr>
            <a:r>
              <a:rPr lang="en-US" sz="2800" b="1" dirty="0" smtClean="0">
                <a:solidFill>
                  <a:schemeClr val="accent6">
                    <a:lumMod val="75000"/>
                  </a:schemeClr>
                </a:solidFill>
                <a:latin typeface="Euphemia" pitchFamily="34" charset="0"/>
              </a:rPr>
              <a:t>A </a:t>
            </a:r>
            <a:r>
              <a:rPr lang="en-US" sz="2800" b="1" dirty="0">
                <a:solidFill>
                  <a:schemeClr val="accent6">
                    <a:lumMod val="75000"/>
                  </a:schemeClr>
                </a:solidFill>
                <a:latin typeface="Euphemia" pitchFamily="34" charset="0"/>
              </a:rPr>
              <a:t>Guide to Active Reading</a:t>
            </a:r>
          </a:p>
          <a:p>
            <a:pPr marL="231775" lvl="2">
              <a:spcBef>
                <a:spcPct val="20000"/>
              </a:spcBef>
              <a:defRPr/>
            </a:pPr>
            <a:r>
              <a:rPr lang="en-US" sz="2200" dirty="0" smtClean="0">
                <a:latin typeface="Euphemia" pitchFamily="34" charset="0"/>
              </a:rPr>
              <a:t>Reading: “American </a:t>
            </a:r>
            <a:r>
              <a:rPr lang="en-US" sz="2200" dirty="0">
                <a:latin typeface="Euphemia" pitchFamily="34" charset="0"/>
              </a:rPr>
              <a:t>Jerk: Be Civil, or I’ll Beat You to a Pulp” by Todd </a:t>
            </a:r>
            <a:r>
              <a:rPr lang="en-US" sz="2200" dirty="0" smtClean="0">
                <a:latin typeface="Euphemia" pitchFamily="34" charset="0"/>
              </a:rPr>
              <a:t>Schwartz</a:t>
            </a:r>
          </a:p>
          <a:p>
            <a:pPr marL="231775" lvl="2">
              <a:spcBef>
                <a:spcPct val="20000"/>
              </a:spcBef>
              <a:defRPr/>
            </a:pPr>
            <a:endParaRPr lang="en-US" sz="2200" dirty="0">
              <a:latin typeface="Euphemia" pitchFamily="34" charset="0"/>
            </a:endParaRPr>
          </a:p>
          <a:p>
            <a:pPr marL="1025525" lvl="2" indent="-342900">
              <a:spcBef>
                <a:spcPct val="20000"/>
              </a:spcBef>
              <a:buFont typeface="Arial" pitchFamily="34" charset="0"/>
              <a:buChar char="•"/>
              <a:defRPr/>
            </a:pPr>
            <a:r>
              <a:rPr lang="en-US" sz="2400" dirty="0">
                <a:solidFill>
                  <a:schemeClr val="accent1">
                    <a:lumMod val="75000"/>
                  </a:schemeClr>
                </a:solidFill>
                <a:latin typeface="Euphemia" pitchFamily="34" charset="0"/>
              </a:rPr>
              <a:t>Before Reading</a:t>
            </a:r>
          </a:p>
          <a:p>
            <a:pPr marL="1025525" lvl="2" indent="-342900">
              <a:spcBef>
                <a:spcPct val="20000"/>
              </a:spcBef>
              <a:buFont typeface="Arial" pitchFamily="34" charset="0"/>
              <a:buChar char="•"/>
              <a:defRPr/>
            </a:pPr>
            <a:r>
              <a:rPr lang="en-US" sz="2400" dirty="0" smtClean="0">
                <a:solidFill>
                  <a:schemeClr val="accent1">
                    <a:lumMod val="75000"/>
                  </a:schemeClr>
                </a:solidFill>
                <a:latin typeface="Euphemia" pitchFamily="34" charset="0"/>
              </a:rPr>
              <a:t>While Reading</a:t>
            </a:r>
          </a:p>
          <a:p>
            <a:pPr marL="1025525" lvl="2" indent="-342900">
              <a:spcBef>
                <a:spcPct val="20000"/>
              </a:spcBef>
              <a:buFont typeface="Arial" pitchFamily="34" charset="0"/>
              <a:buChar char="•"/>
              <a:defRPr/>
            </a:pPr>
            <a:r>
              <a:rPr lang="en-US" sz="2400" dirty="0">
                <a:solidFill>
                  <a:schemeClr val="accent1">
                    <a:lumMod val="75000"/>
                  </a:schemeClr>
                </a:solidFill>
                <a:latin typeface="Euphemia" pitchFamily="34" charset="0"/>
              </a:rPr>
              <a:t>After Reading</a:t>
            </a:r>
          </a:p>
          <a:p>
            <a:pPr marL="1025525" lvl="2" indent="-342900">
              <a:spcBef>
                <a:spcPct val="20000"/>
              </a:spcBef>
              <a:buFont typeface="Arial" pitchFamily="34" charset="0"/>
              <a:buChar char="•"/>
              <a:defRPr/>
            </a:pPr>
            <a:endParaRPr lang="en-US" sz="2400" dirty="0">
              <a:solidFill>
                <a:schemeClr val="accent1">
                  <a:lumMod val="75000"/>
                </a:schemeClr>
              </a:solidFill>
              <a:latin typeface="Euphemia" pitchFamily="34" charset="0"/>
            </a:endParaRPr>
          </a:p>
          <a:p>
            <a:pPr marL="561975"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accent6">
                  <a:lumMod val="75000"/>
                </a:schemeClr>
              </a:solidFill>
              <a:effectLst/>
              <a:uLnTx/>
              <a:uFillTx/>
              <a:latin typeface="Euphemia" pitchFamily="34" charset="0"/>
              <a:ea typeface="+mn-ea"/>
              <a:cs typeface="+mn-cs"/>
            </a:endParaRPr>
          </a:p>
          <a:p>
            <a:pPr marL="682625" marR="0" lvl="2" algn="l" defTabSz="914400" rtl="0" eaLnBrk="1" fontAlgn="auto" latinLnBrk="0" hangingPunct="1">
              <a:lnSpc>
                <a:spcPct val="100000"/>
              </a:lnSpc>
              <a:spcBef>
                <a:spcPct val="20000"/>
              </a:spcBef>
              <a:spcAft>
                <a:spcPts val="0"/>
              </a:spcAft>
              <a:buClrTx/>
              <a:buSzTx/>
              <a:tabLst/>
              <a:defRPr/>
            </a:pPr>
            <a:endParaRPr lang="en-US" sz="1200" dirty="0" smtClean="0">
              <a:latin typeface="Euphemia"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746" y="535222"/>
            <a:ext cx="1087254" cy="9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262075" y="6057900"/>
            <a:ext cx="1333500" cy="381000"/>
          </a:xfrm>
          <a:prstGeom prst="rect">
            <a:avLst/>
          </a:prstGeom>
          <a:noFill/>
        </p:spPr>
        <p:txBody>
          <a:bodyPr wrap="square" rtlCol="0">
            <a:spAutoFit/>
          </a:bodyPr>
          <a:lstStyle/>
          <a:p>
            <a:r>
              <a:rPr lang="en-US" i="1" dirty="0" smtClean="0"/>
              <a:t>(continued)</a:t>
            </a:r>
            <a:endParaRPr lang="en-US" i="1" dirty="0"/>
          </a:p>
        </p:txBody>
      </p:sp>
    </p:spTree>
    <p:extLst>
      <p:ext uri="{BB962C8B-B14F-4D97-AF65-F5344CB8AC3E}">
        <p14:creationId xmlns:p14="http://schemas.microsoft.com/office/powerpoint/2010/main" val="3218487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341290"/>
            <a:ext cx="8001000" cy="3200876"/>
          </a:xfrm>
          <a:prstGeom prst="rect">
            <a:avLst/>
          </a:prstGeom>
          <a:noFill/>
        </p:spPr>
        <p:txBody>
          <a:bodyPr wrap="square" rtlCol="0">
            <a:spAutoFit/>
          </a:bodyPr>
          <a:lstStyle/>
          <a:p>
            <a:pPr marL="1023937" lvl="1"/>
            <a:endParaRPr lang="en-US" sz="1200" dirty="0">
              <a:latin typeface="Euphemia" pitchFamily="34" charset="0"/>
            </a:endParaRPr>
          </a:p>
          <a:p>
            <a:pPr marL="1023937" lvl="1"/>
            <a:endParaRPr lang="en-US" sz="1200" dirty="0" smtClean="0">
              <a:latin typeface="Euphemia" pitchFamily="34" charset="0"/>
            </a:endParaRPr>
          </a:p>
          <a:p>
            <a:pPr marL="1023937" lvl="1"/>
            <a:endParaRPr lang="en-US" sz="1200" dirty="0">
              <a:latin typeface="Euphemia" pitchFamily="34" charset="0"/>
            </a:endParaRPr>
          </a:p>
          <a:p>
            <a:pPr marL="1023937" lvl="1"/>
            <a:endParaRPr lang="en-US" sz="1200" dirty="0" smtClean="0">
              <a:latin typeface="Euphemia" pitchFamily="34" charset="0"/>
            </a:endParaRPr>
          </a:p>
          <a:p>
            <a:pPr marL="1023937" lvl="1"/>
            <a:endParaRPr lang="en-US" sz="1200" dirty="0">
              <a:latin typeface="Euphemia" pitchFamily="34" charset="0"/>
            </a:endParaRPr>
          </a:p>
          <a:p>
            <a:pPr marL="1023937" lvl="1"/>
            <a:endParaRPr lang="en-US" sz="800" dirty="0" smtClean="0">
              <a:latin typeface="Euphemia" pitchFamily="34" charset="0"/>
            </a:endParaRPr>
          </a:p>
          <a:p>
            <a:pPr marL="857250" indent="-290513">
              <a:buFont typeface="Arial" pitchFamily="34" charset="0"/>
              <a:buChar char="•"/>
            </a:pPr>
            <a:r>
              <a:rPr lang="en-US" sz="2400" dirty="0" smtClean="0">
                <a:solidFill>
                  <a:schemeClr val="accent6">
                    <a:lumMod val="75000"/>
                  </a:schemeClr>
                </a:solidFill>
                <a:latin typeface="Euphemia" pitchFamily="34" charset="0"/>
              </a:rPr>
              <a:t>Analyze the Assignment and Decide on an Approach</a:t>
            </a:r>
          </a:p>
          <a:p>
            <a:pPr marL="1314450" lvl="1" indent="-290513">
              <a:buFont typeface="Euphemia" pitchFamily="34" charset="0"/>
              <a:buChar char="–"/>
            </a:pPr>
            <a:r>
              <a:rPr lang="en-US" dirty="0" smtClean="0">
                <a:latin typeface="Euphemia" pitchFamily="34" charset="0"/>
              </a:rPr>
              <a:t>Before you begin writing your response to a reading, be sure you understand the assignment and your instructor’s expectations</a:t>
            </a:r>
          </a:p>
          <a:p>
            <a:pPr marL="1314450" lvl="1" indent="-290513">
              <a:buFont typeface="Euphemia" pitchFamily="34" charset="0"/>
              <a:buChar char="–"/>
            </a:pPr>
            <a:endParaRPr lang="en-US" sz="800" dirty="0" smtClean="0">
              <a:latin typeface="Euphemia" pitchFamily="34" charset="0"/>
            </a:endParaRPr>
          </a:p>
          <a:p>
            <a:pPr marL="1314450" lvl="1" indent="-290513"/>
            <a:endParaRPr lang="en-US" sz="2400" dirty="0" smtClean="0">
              <a:latin typeface="Euphemia"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7999"/>
            <a:ext cx="4683769" cy="335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07835" y="6107668"/>
            <a:ext cx="1385316" cy="369332"/>
          </a:xfrm>
          <a:prstGeom prst="rect">
            <a:avLst/>
          </a:prstGeom>
        </p:spPr>
        <p:txBody>
          <a:bodyPr wrap="none">
            <a:spAutoFit/>
          </a:bodyPr>
          <a:lstStyle/>
          <a:p>
            <a:r>
              <a:rPr lang="en-US" i="1" dirty="0">
                <a:latin typeface="Euphemia" pitchFamily="34" charset="0"/>
              </a:rPr>
              <a:t>(continued)</a:t>
            </a:r>
          </a:p>
        </p:txBody>
      </p:sp>
      <p:sp>
        <p:nvSpPr>
          <p:cNvPr id="6" name="Title 1"/>
          <p:cNvSpPr txBox="1">
            <a:spLocks/>
          </p:cNvSpPr>
          <p:nvPr/>
        </p:nvSpPr>
        <p:spPr>
          <a:xfrm>
            <a:off x="762000" y="487251"/>
            <a:ext cx="7696200" cy="960549"/>
          </a:xfrm>
          <a:prstGeom prst="rect">
            <a:avLst/>
          </a:prstGeom>
          <a:solidFill>
            <a:srgbClr val="6E9DC8"/>
          </a:solidFill>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latin typeface="Euphemia" pitchFamily="34" charset="0"/>
              </a:rPr>
              <a:t>A Guide to Responding </a:t>
            </a:r>
          </a:p>
          <a:p>
            <a:pPr algn="l"/>
            <a:r>
              <a:rPr lang="en-US" b="1" dirty="0" smtClean="0">
                <a:solidFill>
                  <a:schemeClr val="bg1"/>
                </a:solidFill>
                <a:latin typeface="Euphemia" pitchFamily="34" charset="0"/>
              </a:rPr>
              <a:t>to Text</a:t>
            </a:r>
            <a:endParaRPr lang="en-US" b="1" dirty="0">
              <a:solidFill>
                <a:schemeClr val="bg1"/>
              </a:solidFill>
              <a:latin typeface="Euphemia"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399" y="489073"/>
            <a:ext cx="1063955" cy="95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448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9600" y="862934"/>
            <a:ext cx="7848600" cy="5447645"/>
          </a:xfrm>
          <a:prstGeom prst="rect">
            <a:avLst/>
          </a:prstGeom>
        </p:spPr>
        <p:txBody>
          <a:bodyPr wrap="square">
            <a:spAutoFit/>
          </a:bodyPr>
          <a:lstStyle/>
          <a:p>
            <a:pPr marL="857250" indent="-290513">
              <a:buFont typeface="Arial" pitchFamily="34" charset="0"/>
              <a:buChar char="•"/>
            </a:pPr>
            <a:r>
              <a:rPr lang="en-US" sz="2400" dirty="0" smtClean="0">
                <a:solidFill>
                  <a:schemeClr val="accent1">
                    <a:lumMod val="75000"/>
                  </a:schemeClr>
                </a:solidFill>
                <a:latin typeface="Euphemia" pitchFamily="34" charset="0"/>
              </a:rPr>
              <a:t>Synthesize the Writer’s Ideas with Your Own</a:t>
            </a:r>
            <a:endParaRPr lang="en-US" sz="2400" dirty="0">
              <a:solidFill>
                <a:schemeClr val="accent1">
                  <a:lumMod val="75000"/>
                </a:schemeClr>
              </a:solidFill>
              <a:latin typeface="Euphemia" pitchFamily="34" charset="0"/>
            </a:endParaRPr>
          </a:p>
          <a:p>
            <a:pPr marL="1314450" lvl="1" indent="-290513">
              <a:buFont typeface="Euphemia" pitchFamily="34" charset="0"/>
              <a:buChar char="–"/>
            </a:pPr>
            <a:endParaRPr lang="en-US" dirty="0" smtClean="0">
              <a:latin typeface="Euphemia" pitchFamily="34" charset="0"/>
            </a:endParaRPr>
          </a:p>
          <a:p>
            <a:pPr marL="1314450" lvl="1" indent="-290513">
              <a:buFont typeface="Euphemia" pitchFamily="34" charset="0"/>
              <a:buChar char="–"/>
            </a:pPr>
            <a:r>
              <a:rPr lang="en-US" sz="2400" dirty="0" smtClean="0">
                <a:latin typeface="Euphemia" pitchFamily="34" charset="0"/>
              </a:rPr>
              <a:t>Connect your own ideas and experiences with the ideas you find expressed in the reading and see how you might relate the information to real life, other readings, or your emotional response.</a:t>
            </a:r>
          </a:p>
          <a:p>
            <a:pPr marL="1023937" lvl="1"/>
            <a:endParaRPr lang="en-US" dirty="0" smtClean="0">
              <a:latin typeface="Euphemia" pitchFamily="34" charset="0"/>
            </a:endParaRPr>
          </a:p>
          <a:p>
            <a:pPr marL="857250" indent="-290513">
              <a:buFont typeface="Arial" pitchFamily="34" charset="0"/>
              <a:buChar char="•"/>
            </a:pPr>
            <a:r>
              <a:rPr lang="en-US" sz="2400" dirty="0" smtClean="0">
                <a:solidFill>
                  <a:schemeClr val="accent1">
                    <a:lumMod val="75000"/>
                  </a:schemeClr>
                </a:solidFill>
                <a:latin typeface="Euphemia" pitchFamily="34" charset="0"/>
              </a:rPr>
              <a:t>Analyze the Reading</a:t>
            </a:r>
            <a:endParaRPr lang="en-US" sz="2400" dirty="0">
              <a:solidFill>
                <a:schemeClr val="accent1">
                  <a:lumMod val="75000"/>
                </a:schemeClr>
              </a:solidFill>
              <a:latin typeface="Euphemia" pitchFamily="34" charset="0"/>
            </a:endParaRPr>
          </a:p>
          <a:p>
            <a:pPr marL="1314450" lvl="1" indent="-290513">
              <a:buFont typeface="Euphemia" pitchFamily="34" charset="0"/>
              <a:buChar char="–"/>
            </a:pPr>
            <a:endParaRPr lang="en-US" dirty="0" smtClean="0">
              <a:latin typeface="Euphemia" pitchFamily="34" charset="0"/>
            </a:endParaRPr>
          </a:p>
          <a:p>
            <a:pPr marL="1314450" lvl="1" indent="-290513">
              <a:buFont typeface="Euphemia" pitchFamily="34" charset="0"/>
              <a:buChar char="–"/>
            </a:pPr>
            <a:r>
              <a:rPr lang="en-US" sz="2400" dirty="0" smtClean="0">
                <a:latin typeface="Euphemia" pitchFamily="34" charset="0"/>
              </a:rPr>
              <a:t>Devise critical questions</a:t>
            </a:r>
          </a:p>
          <a:p>
            <a:pPr marL="1314450" lvl="1" indent="-290513">
              <a:buFont typeface="Euphemia" pitchFamily="34" charset="0"/>
              <a:buChar char="–"/>
            </a:pPr>
            <a:r>
              <a:rPr lang="en-US" sz="2400" dirty="0" smtClean="0">
                <a:latin typeface="Euphemia" pitchFamily="34" charset="0"/>
              </a:rPr>
              <a:t>Use annotation</a:t>
            </a:r>
          </a:p>
          <a:p>
            <a:pPr marL="1314450" lvl="1" indent="-290513">
              <a:buFont typeface="Euphemia" pitchFamily="34" charset="0"/>
              <a:buChar char="–"/>
            </a:pPr>
            <a:r>
              <a:rPr lang="en-US" sz="2400" dirty="0" smtClean="0">
                <a:latin typeface="Euphemia" pitchFamily="34" charset="0"/>
              </a:rPr>
              <a:t>Use a reading-response worksheet</a:t>
            </a:r>
          </a:p>
          <a:p>
            <a:pPr marL="1314450" lvl="1" indent="-290513">
              <a:buFont typeface="Euphemia" pitchFamily="34" charset="0"/>
              <a:buChar char="–"/>
            </a:pPr>
            <a:endParaRPr lang="en-US" dirty="0">
              <a:latin typeface="Euphemia" pitchFamily="34" charset="0"/>
            </a:endParaRPr>
          </a:p>
          <a:p>
            <a:pPr marL="1314450" lvl="1" indent="-290513">
              <a:buFont typeface="Euphemia" pitchFamily="34" charset="0"/>
              <a:buChar char="–"/>
            </a:pPr>
            <a:endParaRPr lang="en-US" dirty="0" smtClean="0">
              <a:latin typeface="Euphemia" pitchFamily="34" charset="0"/>
            </a:endParaRPr>
          </a:p>
          <a:p>
            <a:pPr marL="1314450" lvl="1" indent="-290513">
              <a:buFont typeface="Euphemia" pitchFamily="34" charset="0"/>
              <a:buChar char="–"/>
            </a:pPr>
            <a:endParaRPr lang="en-US" dirty="0">
              <a:latin typeface="Euphemia" pitchFamily="34" charset="0"/>
            </a:endParaRPr>
          </a:p>
        </p:txBody>
      </p:sp>
    </p:spTree>
    <p:extLst>
      <p:ext uri="{BB962C8B-B14F-4D97-AF65-F5344CB8AC3E}">
        <p14:creationId xmlns:p14="http://schemas.microsoft.com/office/powerpoint/2010/main" val="3390057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62000" y="487251"/>
            <a:ext cx="7696200" cy="960549"/>
          </a:xfrm>
          <a:prstGeom prst="rect">
            <a:avLst/>
          </a:prstGeom>
          <a:solidFill>
            <a:srgbClr val="6E9DC8"/>
          </a:soli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latin typeface="Euphemia" pitchFamily="34" charset="0"/>
              </a:rPr>
              <a:t>Working with Text</a:t>
            </a:r>
            <a:endParaRPr lang="en-US" b="1" dirty="0">
              <a:solidFill>
                <a:schemeClr val="bg1"/>
              </a:solidFill>
              <a:latin typeface="Euphemia"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399" y="489073"/>
            <a:ext cx="1063955" cy="95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6380" y="2057400"/>
            <a:ext cx="8001000" cy="2985433"/>
          </a:xfrm>
          <a:prstGeom prst="rect">
            <a:avLst/>
          </a:prstGeom>
          <a:noFill/>
        </p:spPr>
        <p:txBody>
          <a:bodyPr wrap="square" rtlCol="0">
            <a:spAutoFit/>
          </a:bodyPr>
          <a:lstStyle/>
          <a:p>
            <a:pPr marL="173038">
              <a:tabLst>
                <a:tab pos="115888" algn="l"/>
              </a:tabLst>
            </a:pPr>
            <a:endParaRPr lang="en-US" sz="2400" b="1" dirty="0" smtClean="0">
              <a:solidFill>
                <a:schemeClr val="accent6">
                  <a:lumMod val="75000"/>
                </a:schemeClr>
              </a:solidFill>
              <a:latin typeface="Euphemia" pitchFamily="34" charset="0"/>
            </a:endParaRPr>
          </a:p>
          <a:p>
            <a:pPr marL="173038">
              <a:tabLst>
                <a:tab pos="115888" algn="l"/>
              </a:tabLst>
            </a:pPr>
            <a:r>
              <a:rPr lang="en-US" sz="2400" b="1" dirty="0" smtClean="0">
                <a:solidFill>
                  <a:schemeClr val="accent6">
                    <a:lumMod val="75000"/>
                  </a:schemeClr>
                </a:solidFill>
                <a:latin typeface="Euphemia" pitchFamily="34" charset="0"/>
              </a:rPr>
              <a:t>Reading</a:t>
            </a:r>
          </a:p>
          <a:p>
            <a:pPr marL="1023937" lvl="1"/>
            <a:endParaRPr lang="en-US" sz="1200" dirty="0">
              <a:latin typeface="Euphemia" pitchFamily="34" charset="0"/>
            </a:endParaRPr>
          </a:p>
          <a:p>
            <a:pPr marL="1023937" lvl="1"/>
            <a:endParaRPr lang="en-US" sz="800" dirty="0" smtClean="0">
              <a:latin typeface="Euphemia" pitchFamily="34" charset="0"/>
            </a:endParaRPr>
          </a:p>
          <a:p>
            <a:pPr marL="857250" indent="-290513">
              <a:buFont typeface="Arial" pitchFamily="34" charset="0"/>
              <a:buChar char="•"/>
            </a:pPr>
            <a:r>
              <a:rPr lang="en-US" sz="2400" dirty="0" smtClean="0">
                <a:solidFill>
                  <a:schemeClr val="accent1">
                    <a:lumMod val="75000"/>
                  </a:schemeClr>
                </a:solidFill>
                <a:latin typeface="Euphemia" pitchFamily="34" charset="0"/>
              </a:rPr>
              <a:t>“</a:t>
            </a:r>
            <a:r>
              <a:rPr lang="en-US" sz="2400" dirty="0">
                <a:solidFill>
                  <a:schemeClr val="accent1">
                    <a:lumMod val="75000"/>
                  </a:schemeClr>
                </a:solidFill>
                <a:latin typeface="Euphemia" pitchFamily="34" charset="0"/>
              </a:rPr>
              <a:t>Superhero or </a:t>
            </a:r>
            <a:r>
              <a:rPr lang="en-US" sz="2400" dirty="0" err="1">
                <a:solidFill>
                  <a:schemeClr val="accent1">
                    <a:lumMod val="75000"/>
                  </a:schemeClr>
                </a:solidFill>
                <a:latin typeface="Euphemia" pitchFamily="34" charset="0"/>
              </a:rPr>
              <a:t>Supervillain</a:t>
            </a:r>
            <a:r>
              <a:rPr lang="en-US" sz="2400" dirty="0">
                <a:solidFill>
                  <a:schemeClr val="accent1">
                    <a:lumMod val="75000"/>
                  </a:schemeClr>
                </a:solidFill>
                <a:latin typeface="Euphemia" pitchFamily="34" charset="0"/>
              </a:rPr>
              <a:t>? If science gives people superpowers, will they use them for good or evil?” by Will </a:t>
            </a:r>
            <a:r>
              <a:rPr lang="en-US" sz="2400" dirty="0" err="1" smtClean="0">
                <a:solidFill>
                  <a:schemeClr val="accent1">
                    <a:lumMod val="75000"/>
                  </a:schemeClr>
                </a:solidFill>
                <a:latin typeface="Euphemia" pitchFamily="34" charset="0"/>
              </a:rPr>
              <a:t>Oremus</a:t>
            </a:r>
            <a:endParaRPr lang="en-US" sz="2400" dirty="0" smtClean="0">
              <a:solidFill>
                <a:schemeClr val="accent1">
                  <a:lumMod val="75000"/>
                </a:schemeClr>
              </a:solidFill>
              <a:latin typeface="Euphemia" pitchFamily="34" charset="0"/>
            </a:endParaRPr>
          </a:p>
          <a:p>
            <a:pPr marL="566737"/>
            <a:endParaRPr lang="en-US" sz="2400" dirty="0" smtClean="0">
              <a:solidFill>
                <a:schemeClr val="accent1">
                  <a:lumMod val="75000"/>
                </a:schemeClr>
              </a:solidFill>
              <a:latin typeface="Euphemia" pitchFamily="34" charset="0"/>
            </a:endParaRPr>
          </a:p>
          <a:p>
            <a:pPr marL="566737"/>
            <a:endParaRPr lang="en-US" sz="2400" dirty="0">
              <a:solidFill>
                <a:schemeClr val="accent1">
                  <a:lumMod val="75000"/>
                </a:schemeClr>
              </a:solidFill>
              <a:latin typeface="Euphemia" pitchFamily="34" charset="0"/>
            </a:endParaRPr>
          </a:p>
        </p:txBody>
      </p:sp>
    </p:spTree>
    <p:extLst>
      <p:ext uri="{BB962C8B-B14F-4D97-AF65-F5344CB8AC3E}">
        <p14:creationId xmlns:p14="http://schemas.microsoft.com/office/powerpoint/2010/main" val="136740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62000" y="487251"/>
            <a:ext cx="7696200" cy="960549"/>
          </a:xfrm>
          <a:prstGeom prst="rect">
            <a:avLst/>
          </a:prstGeom>
          <a:solidFill>
            <a:srgbClr val="6E9DC8"/>
          </a:soli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latin typeface="Euphemia" pitchFamily="34" charset="0"/>
              </a:rPr>
              <a:t>Analyze Student Essays</a:t>
            </a:r>
            <a:endParaRPr lang="en-US" b="1" dirty="0">
              <a:solidFill>
                <a:schemeClr val="bg1"/>
              </a:solidFill>
              <a:latin typeface="Euphemia"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399" y="489073"/>
            <a:ext cx="1063955" cy="95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7403" y="1706463"/>
            <a:ext cx="8001000" cy="2985433"/>
          </a:xfrm>
          <a:prstGeom prst="rect">
            <a:avLst/>
          </a:prstGeom>
          <a:noFill/>
        </p:spPr>
        <p:txBody>
          <a:bodyPr wrap="square" rtlCol="0">
            <a:spAutoFit/>
          </a:bodyPr>
          <a:lstStyle/>
          <a:p>
            <a:pPr marL="173038">
              <a:tabLst>
                <a:tab pos="115888" algn="l"/>
              </a:tabLst>
            </a:pPr>
            <a:endParaRPr lang="en-US" sz="2400" b="1" dirty="0" smtClean="0">
              <a:solidFill>
                <a:schemeClr val="accent6">
                  <a:lumMod val="75000"/>
                </a:schemeClr>
              </a:solidFill>
              <a:latin typeface="Euphemia" pitchFamily="34" charset="0"/>
            </a:endParaRPr>
          </a:p>
          <a:p>
            <a:pPr marL="566737"/>
            <a:endParaRPr lang="en-US" sz="2400" dirty="0">
              <a:solidFill>
                <a:schemeClr val="accent1">
                  <a:lumMod val="75000"/>
                </a:schemeClr>
              </a:solidFill>
              <a:latin typeface="Euphemia" pitchFamily="34" charset="0"/>
            </a:endParaRPr>
          </a:p>
          <a:p>
            <a:pPr marL="566737"/>
            <a:endParaRPr lang="en-US" sz="2400" dirty="0" smtClean="0">
              <a:solidFill>
                <a:schemeClr val="accent1">
                  <a:lumMod val="75000"/>
                </a:schemeClr>
              </a:solidFill>
              <a:latin typeface="Euphemia" pitchFamily="34" charset="0"/>
            </a:endParaRPr>
          </a:p>
          <a:p>
            <a:pPr marL="173038">
              <a:tabLst>
                <a:tab pos="115888" algn="l"/>
              </a:tabLst>
            </a:pPr>
            <a:r>
              <a:rPr lang="en-US" sz="2400" b="1" dirty="0" smtClean="0">
                <a:solidFill>
                  <a:schemeClr val="accent6">
                    <a:lumMod val="75000"/>
                  </a:schemeClr>
                </a:solidFill>
                <a:latin typeface="Euphemia" pitchFamily="34" charset="0"/>
              </a:rPr>
              <a:t>Student Essay</a:t>
            </a:r>
          </a:p>
          <a:p>
            <a:pPr marL="173038">
              <a:tabLst>
                <a:tab pos="115888" algn="l"/>
              </a:tabLst>
            </a:pPr>
            <a:endParaRPr lang="en-US" sz="1200" dirty="0">
              <a:latin typeface="Euphemia" pitchFamily="34" charset="0"/>
            </a:endParaRPr>
          </a:p>
          <a:p>
            <a:pPr marL="1023937" lvl="1"/>
            <a:endParaRPr lang="en-US" sz="800" dirty="0">
              <a:latin typeface="Euphemia" pitchFamily="34" charset="0"/>
            </a:endParaRPr>
          </a:p>
          <a:p>
            <a:pPr marL="857250" indent="-290513">
              <a:buFont typeface="Arial" pitchFamily="34" charset="0"/>
              <a:buChar char="•"/>
            </a:pPr>
            <a:r>
              <a:rPr lang="en-US" sz="2400" dirty="0" smtClean="0">
                <a:solidFill>
                  <a:schemeClr val="accent1">
                    <a:lumMod val="75000"/>
                  </a:schemeClr>
                </a:solidFill>
                <a:latin typeface="Euphemia" pitchFamily="34" charset="0"/>
              </a:rPr>
              <a:t>“‘American Jerk’? How Rude! (but True)” </a:t>
            </a:r>
            <a:r>
              <a:rPr lang="en-US" sz="2400" dirty="0">
                <a:solidFill>
                  <a:schemeClr val="accent1">
                    <a:lumMod val="75000"/>
                  </a:schemeClr>
                </a:solidFill>
                <a:latin typeface="Euphemia" pitchFamily="34" charset="0"/>
              </a:rPr>
              <a:t>by </a:t>
            </a:r>
            <a:r>
              <a:rPr lang="en-US" sz="2400" dirty="0" smtClean="0">
                <a:solidFill>
                  <a:schemeClr val="accent1">
                    <a:lumMod val="75000"/>
                  </a:schemeClr>
                </a:solidFill>
                <a:latin typeface="Euphemia" pitchFamily="34" charset="0"/>
              </a:rPr>
              <a:t>Karen </a:t>
            </a:r>
            <a:r>
              <a:rPr lang="en-US" sz="2400" dirty="0" err="1" smtClean="0">
                <a:solidFill>
                  <a:schemeClr val="accent1">
                    <a:lumMod val="75000"/>
                  </a:schemeClr>
                </a:solidFill>
                <a:latin typeface="Euphemia" pitchFamily="34" charset="0"/>
              </a:rPr>
              <a:t>Vaccaro</a:t>
            </a:r>
            <a:endParaRPr lang="en-US" sz="2400" dirty="0">
              <a:solidFill>
                <a:schemeClr val="accent1">
                  <a:lumMod val="75000"/>
                </a:schemeClr>
              </a:solidFill>
              <a:latin typeface="Euphemia" pitchFamily="34" charset="0"/>
            </a:endParaRPr>
          </a:p>
          <a:p>
            <a:pPr marL="566737"/>
            <a:endParaRPr lang="en-US" sz="2400" dirty="0">
              <a:solidFill>
                <a:schemeClr val="accent1">
                  <a:lumMod val="75000"/>
                </a:schemeClr>
              </a:solidFill>
              <a:latin typeface="Euphemia" pitchFamily="34" charset="0"/>
            </a:endParaRPr>
          </a:p>
        </p:txBody>
      </p:sp>
    </p:spTree>
    <p:extLst>
      <p:ext uri="{BB962C8B-B14F-4D97-AF65-F5344CB8AC3E}">
        <p14:creationId xmlns:p14="http://schemas.microsoft.com/office/powerpoint/2010/main" val="330675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685800" y="533400"/>
            <a:ext cx="7696200" cy="990600"/>
          </a:xfrm>
          <a:prstGeom prst="rect">
            <a:avLst/>
          </a:prstGeom>
          <a:solidFill>
            <a:srgbClr val="6E9DC8"/>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Euphemia" pitchFamily="34" charset="0"/>
                <a:ea typeface="+mj-ea"/>
                <a:cs typeface="+mj-cs"/>
              </a:rPr>
              <a:t>Contents for Chapter 3</a:t>
            </a:r>
            <a:endParaRPr kumimoji="0" lang="en-US" sz="4400" b="1" i="0" u="none" strike="noStrike" kern="1200" cap="none" spc="0" normalizeH="0" baseline="0" noProof="0" dirty="0">
              <a:ln>
                <a:noFill/>
              </a:ln>
              <a:solidFill>
                <a:schemeClr val="bg1"/>
              </a:solidFill>
              <a:effectLst/>
              <a:uLnTx/>
              <a:uFillTx/>
              <a:latin typeface="Euphemia" pitchFamily="34" charset="0"/>
              <a:ea typeface="+mj-ea"/>
              <a:cs typeface="+mj-cs"/>
            </a:endParaRPr>
          </a:p>
        </p:txBody>
      </p:sp>
      <p:sp>
        <p:nvSpPr>
          <p:cNvPr id="4" name="Content Placeholder 2"/>
          <p:cNvSpPr txBox="1">
            <a:spLocks/>
          </p:cNvSpPr>
          <p:nvPr/>
        </p:nvSpPr>
        <p:spPr>
          <a:xfrm>
            <a:off x="359229" y="1652789"/>
            <a:ext cx="8251371" cy="5029200"/>
          </a:xfrm>
          <a:prstGeom prst="rect">
            <a:avLst/>
          </a:prstGeom>
        </p:spPr>
        <p:txBody>
          <a:bodyPr>
            <a:normAutofit/>
          </a:bodyPr>
          <a:lstStyle/>
          <a:p>
            <a:pPr marL="682625" lvl="2">
              <a:spcBef>
                <a:spcPct val="20000"/>
              </a:spcBef>
              <a:defRPr/>
            </a:pPr>
            <a:endParaRPr lang="en-US" sz="2100" dirty="0">
              <a:solidFill>
                <a:schemeClr val="accent1">
                  <a:lumMod val="50000"/>
                </a:schemeClr>
              </a:solidFill>
              <a:latin typeface="Euphemia" pitchFamily="34" charset="0"/>
            </a:endParaRPr>
          </a:p>
          <a:p>
            <a:pPr marL="561975" indent="-342900">
              <a:spcBef>
                <a:spcPct val="20000"/>
              </a:spcBef>
              <a:defRPr/>
            </a:pPr>
            <a:r>
              <a:rPr lang="en-US" sz="2800" b="1" dirty="0" smtClean="0">
                <a:solidFill>
                  <a:schemeClr val="accent6">
                    <a:lumMod val="75000"/>
                  </a:schemeClr>
                </a:solidFill>
                <a:latin typeface="Euphemia" pitchFamily="34" charset="0"/>
              </a:rPr>
              <a:t>A Guide to Responding to Text</a:t>
            </a:r>
          </a:p>
          <a:p>
            <a:pPr marL="971550" lvl="2" indent="-288925">
              <a:spcBef>
                <a:spcPct val="20000"/>
              </a:spcBef>
              <a:buFont typeface="Arial" pitchFamily="34" charset="0"/>
              <a:buChar char="•"/>
              <a:defRPr/>
            </a:pPr>
            <a:r>
              <a:rPr lang="en-US" sz="2400" dirty="0" smtClean="0">
                <a:solidFill>
                  <a:schemeClr val="accent1">
                    <a:lumMod val="75000"/>
                  </a:schemeClr>
                </a:solidFill>
                <a:latin typeface="Euphemia" pitchFamily="34" charset="0"/>
              </a:rPr>
              <a:t>Analyze the Assignment and Decide on an Approach</a:t>
            </a:r>
          </a:p>
          <a:p>
            <a:pPr marL="971550" lvl="2" indent="-288925">
              <a:spcBef>
                <a:spcPct val="20000"/>
              </a:spcBef>
              <a:buFont typeface="Arial" pitchFamily="34" charset="0"/>
              <a:buChar char="•"/>
              <a:defRPr/>
            </a:pPr>
            <a:r>
              <a:rPr lang="en-US" sz="2400" dirty="0" smtClean="0">
                <a:solidFill>
                  <a:schemeClr val="accent1">
                    <a:lumMod val="75000"/>
                  </a:schemeClr>
                </a:solidFill>
                <a:latin typeface="Euphemia" pitchFamily="34" charset="0"/>
              </a:rPr>
              <a:t>Synthesize the Writer’s Ideas with Your Own</a:t>
            </a:r>
          </a:p>
          <a:p>
            <a:pPr marL="971550" lvl="2" indent="-288925">
              <a:spcBef>
                <a:spcPct val="20000"/>
              </a:spcBef>
              <a:buFont typeface="Arial" pitchFamily="34" charset="0"/>
              <a:buChar char="•"/>
              <a:defRPr/>
            </a:pPr>
            <a:r>
              <a:rPr lang="en-US" sz="2400" dirty="0" smtClean="0">
                <a:solidFill>
                  <a:schemeClr val="accent1">
                    <a:lumMod val="75000"/>
                  </a:schemeClr>
                </a:solidFill>
                <a:latin typeface="Euphemia" pitchFamily="34" charset="0"/>
              </a:rPr>
              <a:t>Analyze the Reading</a:t>
            </a:r>
            <a:endParaRPr lang="en-US" sz="2400" dirty="0">
              <a:solidFill>
                <a:schemeClr val="accent1">
                  <a:lumMod val="75000"/>
                </a:schemeClr>
              </a:solidFill>
              <a:latin typeface="Euphemia" pitchFamily="34" charset="0"/>
            </a:endParaRPr>
          </a:p>
          <a:p>
            <a:pPr marL="1428750" lvl="3" indent="-288925">
              <a:spcBef>
                <a:spcPct val="20000"/>
              </a:spcBef>
              <a:buFont typeface="Euphemia" pitchFamily="34" charset="0"/>
              <a:buChar char="–"/>
            </a:pPr>
            <a:endParaRPr lang="en-US" sz="2400" dirty="0">
              <a:latin typeface="Euphemia" pitchFamily="34" charset="0"/>
            </a:endParaRPr>
          </a:p>
          <a:p>
            <a:pPr marL="561975" indent="-342900">
              <a:spcBef>
                <a:spcPct val="20000"/>
              </a:spcBef>
              <a:defRPr/>
            </a:pPr>
            <a:endParaRPr lang="en-US" sz="2800" b="1" dirty="0" smtClean="0">
              <a:solidFill>
                <a:schemeClr val="accent6">
                  <a:lumMod val="75000"/>
                </a:schemeClr>
              </a:solidFill>
              <a:latin typeface="Euphemia" pitchFamily="34" charset="0"/>
            </a:endParaRPr>
          </a:p>
          <a:p>
            <a:pPr marL="561975"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accent6">
                  <a:lumMod val="75000"/>
                </a:schemeClr>
              </a:solidFill>
              <a:effectLst/>
              <a:uLnTx/>
              <a:uFillTx/>
              <a:latin typeface="Euphemia" pitchFamily="34" charset="0"/>
              <a:ea typeface="+mn-ea"/>
              <a:cs typeface="+mn-cs"/>
            </a:endParaRPr>
          </a:p>
          <a:p>
            <a:pPr marL="682625" marR="0" lvl="2" algn="l" defTabSz="914400" rtl="0" eaLnBrk="1" fontAlgn="auto" latinLnBrk="0" hangingPunct="1">
              <a:lnSpc>
                <a:spcPct val="100000"/>
              </a:lnSpc>
              <a:spcBef>
                <a:spcPct val="20000"/>
              </a:spcBef>
              <a:spcAft>
                <a:spcPts val="0"/>
              </a:spcAft>
              <a:buClrTx/>
              <a:buSzTx/>
              <a:tabLst/>
              <a:defRPr/>
            </a:pPr>
            <a:endParaRPr lang="en-US" sz="1200" dirty="0" smtClean="0">
              <a:latin typeface="Euphemia"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746" y="535222"/>
            <a:ext cx="1087254" cy="9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62075" y="6057900"/>
            <a:ext cx="1333500" cy="381000"/>
          </a:xfrm>
          <a:prstGeom prst="rect">
            <a:avLst/>
          </a:prstGeom>
          <a:noFill/>
        </p:spPr>
        <p:txBody>
          <a:bodyPr wrap="square" rtlCol="0">
            <a:spAutoFit/>
          </a:bodyPr>
          <a:lstStyle/>
          <a:p>
            <a:r>
              <a:rPr lang="en-US" i="1" dirty="0" smtClean="0"/>
              <a:t>(continued)</a:t>
            </a:r>
            <a:endParaRPr lang="en-US" i="1" dirty="0"/>
          </a:p>
        </p:txBody>
      </p:sp>
    </p:spTree>
    <p:extLst>
      <p:ext uri="{BB962C8B-B14F-4D97-AF65-F5344CB8AC3E}">
        <p14:creationId xmlns:p14="http://schemas.microsoft.com/office/powerpoint/2010/main" val="406657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685800" y="533400"/>
            <a:ext cx="7696200" cy="990600"/>
          </a:xfrm>
          <a:prstGeom prst="rect">
            <a:avLst/>
          </a:prstGeom>
          <a:solidFill>
            <a:srgbClr val="6E9DC8"/>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Euphemia" pitchFamily="34" charset="0"/>
                <a:ea typeface="+mj-ea"/>
                <a:cs typeface="+mj-cs"/>
              </a:rPr>
              <a:t>Contents for Chapter 3</a:t>
            </a:r>
            <a:endParaRPr kumimoji="0" lang="en-US" sz="4400" b="1" i="0" u="none" strike="noStrike" kern="1200" cap="none" spc="0" normalizeH="0" baseline="0" noProof="0" dirty="0">
              <a:ln>
                <a:noFill/>
              </a:ln>
              <a:solidFill>
                <a:schemeClr val="bg1"/>
              </a:solidFill>
              <a:effectLst/>
              <a:uLnTx/>
              <a:uFillTx/>
              <a:latin typeface="Euphemia" pitchFamily="34" charset="0"/>
              <a:ea typeface="+mj-ea"/>
              <a:cs typeface="+mj-cs"/>
            </a:endParaRPr>
          </a:p>
        </p:txBody>
      </p:sp>
      <p:sp>
        <p:nvSpPr>
          <p:cNvPr id="4" name="Content Placeholder 2"/>
          <p:cNvSpPr txBox="1">
            <a:spLocks/>
          </p:cNvSpPr>
          <p:nvPr/>
        </p:nvSpPr>
        <p:spPr>
          <a:xfrm>
            <a:off x="359229" y="1676400"/>
            <a:ext cx="8251371" cy="5029200"/>
          </a:xfrm>
          <a:prstGeom prst="rect">
            <a:avLst/>
          </a:prstGeom>
        </p:spPr>
        <p:txBody>
          <a:bodyPr>
            <a:normAutofit/>
          </a:bodyPr>
          <a:lstStyle/>
          <a:p>
            <a:pPr marL="682625" lvl="2">
              <a:spcBef>
                <a:spcPct val="20000"/>
              </a:spcBef>
              <a:defRPr/>
            </a:pPr>
            <a:endParaRPr lang="en-US" sz="2000" dirty="0">
              <a:solidFill>
                <a:schemeClr val="accent1">
                  <a:lumMod val="50000"/>
                </a:schemeClr>
              </a:solidFill>
              <a:latin typeface="Euphemia" pitchFamily="34" charset="0"/>
            </a:endParaRPr>
          </a:p>
          <a:p>
            <a:pPr marL="561975" indent="-342900">
              <a:spcBef>
                <a:spcPct val="20000"/>
              </a:spcBef>
              <a:defRPr/>
            </a:pPr>
            <a:r>
              <a:rPr lang="en-US" sz="2400" b="1" dirty="0" smtClean="0">
                <a:solidFill>
                  <a:schemeClr val="accent6">
                    <a:lumMod val="75000"/>
                  </a:schemeClr>
                </a:solidFill>
                <a:latin typeface="Euphemia" pitchFamily="34" charset="0"/>
              </a:rPr>
              <a:t>Working with Text</a:t>
            </a:r>
          </a:p>
          <a:p>
            <a:pPr marL="561975" lvl="2" indent="-342900">
              <a:spcBef>
                <a:spcPct val="20000"/>
              </a:spcBef>
              <a:defRPr/>
            </a:pPr>
            <a:r>
              <a:rPr lang="en-US" sz="2400" dirty="0">
                <a:latin typeface="Euphemia" pitchFamily="34" charset="0"/>
              </a:rPr>
              <a:t>Reading: “Superhero or </a:t>
            </a:r>
            <a:r>
              <a:rPr lang="en-US" sz="2400" dirty="0" err="1">
                <a:latin typeface="Euphemia" pitchFamily="34" charset="0"/>
              </a:rPr>
              <a:t>Supervillain</a:t>
            </a:r>
            <a:r>
              <a:rPr lang="en-US" sz="2400" dirty="0">
                <a:latin typeface="Euphemia" pitchFamily="34" charset="0"/>
              </a:rPr>
              <a:t>? If science gives people superpowers, will they use them for good or evil?” by Will </a:t>
            </a:r>
            <a:r>
              <a:rPr lang="en-US" sz="2400" dirty="0" err="1" smtClean="0">
                <a:latin typeface="Euphemia" pitchFamily="34" charset="0"/>
              </a:rPr>
              <a:t>Oremus</a:t>
            </a:r>
            <a:endParaRPr lang="en-US" sz="2400" dirty="0" smtClean="0">
              <a:latin typeface="Euphemia" pitchFamily="34" charset="0"/>
            </a:endParaRPr>
          </a:p>
          <a:p>
            <a:pPr marL="561975" lvl="2" indent="-342900">
              <a:spcBef>
                <a:spcPct val="20000"/>
              </a:spcBef>
              <a:defRPr/>
            </a:pPr>
            <a:endParaRPr lang="en-US" sz="2400" b="1" dirty="0">
              <a:solidFill>
                <a:schemeClr val="accent6">
                  <a:lumMod val="75000"/>
                </a:schemeClr>
              </a:solidFill>
              <a:latin typeface="Euphemia" pitchFamily="34" charset="0"/>
            </a:endParaRPr>
          </a:p>
          <a:p>
            <a:pPr marL="561975"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accent6">
                    <a:lumMod val="75000"/>
                  </a:schemeClr>
                </a:solidFill>
                <a:effectLst/>
                <a:uLnTx/>
                <a:uFillTx/>
                <a:latin typeface="Euphemia" pitchFamily="34" charset="0"/>
              </a:rPr>
              <a:t>Analyze Student Essays</a:t>
            </a:r>
          </a:p>
          <a:p>
            <a:pPr marL="561975" indent="-342900">
              <a:spcBef>
                <a:spcPct val="20000"/>
              </a:spcBef>
              <a:defRPr/>
            </a:pPr>
            <a:r>
              <a:rPr lang="en-US" sz="2400" dirty="0" smtClean="0">
                <a:latin typeface="Euphemia" pitchFamily="34" charset="0"/>
              </a:rPr>
              <a:t>Student Essay: “‘American Jerk’? How Rude! (but True)” by Karen </a:t>
            </a:r>
            <a:r>
              <a:rPr lang="en-US" sz="2400" dirty="0" err="1" smtClean="0">
                <a:latin typeface="Euphemia" pitchFamily="34" charset="0"/>
              </a:rPr>
              <a:t>Vaccaro</a:t>
            </a:r>
            <a:endParaRPr lang="en-US" sz="2400" dirty="0">
              <a:latin typeface="Euphemia" pitchFamily="34" charset="0"/>
            </a:endParaRPr>
          </a:p>
          <a:p>
            <a:pPr marL="561975"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accent6">
                  <a:lumMod val="75000"/>
                </a:schemeClr>
              </a:solidFill>
              <a:effectLst/>
              <a:uLnTx/>
              <a:uFillTx/>
              <a:latin typeface="Euphemia" pitchFamily="34" charset="0"/>
              <a:ea typeface="+mn-ea"/>
              <a:cs typeface="+mn-cs"/>
            </a:endParaRPr>
          </a:p>
          <a:p>
            <a:pPr marL="682625" marR="0" lvl="2" algn="l" defTabSz="914400" rtl="0" eaLnBrk="1" fontAlgn="auto" latinLnBrk="0" hangingPunct="1">
              <a:lnSpc>
                <a:spcPct val="100000"/>
              </a:lnSpc>
              <a:spcBef>
                <a:spcPct val="20000"/>
              </a:spcBef>
              <a:spcAft>
                <a:spcPts val="0"/>
              </a:spcAft>
              <a:buClrTx/>
              <a:buSzTx/>
              <a:tabLst/>
              <a:defRPr/>
            </a:pPr>
            <a:endParaRPr lang="en-US" sz="1200" dirty="0" smtClean="0">
              <a:latin typeface="Euphemia"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746" y="535222"/>
            <a:ext cx="1087254" cy="9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11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685800" y="533400"/>
            <a:ext cx="7696200" cy="990600"/>
          </a:xfrm>
          <a:prstGeom prst="rect">
            <a:avLst/>
          </a:prstGeom>
          <a:solidFill>
            <a:srgbClr val="6E9DC8"/>
          </a:solidFill>
        </p:spPr>
        <p:txBody>
          <a:bodyP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chemeClr val="bg1"/>
                </a:solidFill>
                <a:effectLst/>
                <a:uLnTx/>
                <a:uFillTx/>
                <a:latin typeface="Euphemia" pitchFamily="34" charset="0"/>
                <a:ea typeface="+mj-ea"/>
                <a:cs typeface="+mj-cs"/>
              </a:rPr>
              <a:t>Academi</a:t>
            </a:r>
            <a:r>
              <a:rPr lang="en-US" sz="4400" b="1" dirty="0" smtClean="0">
                <a:solidFill>
                  <a:schemeClr val="bg1"/>
                </a:solidFill>
                <a:latin typeface="Euphemia" pitchFamily="34" charset="0"/>
                <a:ea typeface="+mj-ea"/>
                <a:cs typeface="+mj-cs"/>
              </a:rPr>
              <a:t>c Reading: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solidFill>
                <a:latin typeface="Euphemia" pitchFamily="34" charset="0"/>
                <a:ea typeface="+mj-ea"/>
                <a:cs typeface="+mj-cs"/>
              </a:rPr>
              <a:t>What to Expect</a:t>
            </a:r>
            <a:endParaRPr kumimoji="0" lang="en-US" sz="4400" b="1" i="0" u="none" strike="noStrike" kern="1200" cap="none" spc="0" normalizeH="0" baseline="0" noProof="0" dirty="0">
              <a:ln>
                <a:noFill/>
              </a:ln>
              <a:solidFill>
                <a:schemeClr val="bg1"/>
              </a:solidFill>
              <a:effectLst/>
              <a:uLnTx/>
              <a:uFillTx/>
              <a:latin typeface="Euphemia" pitchFamily="34" charset="0"/>
              <a:ea typeface="+mj-ea"/>
              <a:cs typeface="+mj-cs"/>
            </a:endParaRPr>
          </a:p>
        </p:txBody>
      </p:sp>
      <p:sp>
        <p:nvSpPr>
          <p:cNvPr id="4" name="Content Placeholder 2"/>
          <p:cNvSpPr txBox="1">
            <a:spLocks/>
          </p:cNvSpPr>
          <p:nvPr/>
        </p:nvSpPr>
        <p:spPr>
          <a:xfrm>
            <a:off x="359229" y="1930221"/>
            <a:ext cx="8022771" cy="4114800"/>
          </a:xfrm>
          <a:prstGeom prst="rect">
            <a:avLst/>
          </a:prstGeom>
        </p:spPr>
        <p:txBody>
          <a:bodyPr>
            <a:normAutofit/>
          </a:bodyPr>
          <a:lstStyle/>
          <a:p>
            <a:pPr marL="971550" marR="0" lvl="2" indent="-2889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accent6">
                    <a:lumMod val="75000"/>
                  </a:schemeClr>
                </a:solidFill>
                <a:effectLst/>
                <a:uLnTx/>
                <a:uFillTx/>
                <a:latin typeface="Euphemia" pitchFamily="34" charset="0"/>
                <a:ea typeface="+mn-ea"/>
                <a:cs typeface="+mn-cs"/>
              </a:rPr>
              <a:t>Expect to</a:t>
            </a:r>
            <a:r>
              <a:rPr kumimoji="0" lang="en-US" sz="2400" b="0" i="0" u="none" strike="noStrike" kern="1200" cap="none" spc="0" normalizeH="0" noProof="0" dirty="0" smtClean="0">
                <a:ln>
                  <a:noFill/>
                </a:ln>
                <a:solidFill>
                  <a:schemeClr val="accent6">
                    <a:lumMod val="75000"/>
                  </a:schemeClr>
                </a:solidFill>
                <a:effectLst/>
                <a:uLnTx/>
                <a:uFillTx/>
                <a:latin typeface="Euphemia" pitchFamily="34" charset="0"/>
                <a:ea typeface="+mn-ea"/>
                <a:cs typeface="+mn-cs"/>
              </a:rPr>
              <a:t> be responsible for your own learning</a:t>
            </a:r>
          </a:p>
          <a:p>
            <a:pPr marL="971550" marR="0" lvl="2" indent="-288925"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aseline="0" dirty="0" smtClean="0">
                <a:solidFill>
                  <a:schemeClr val="accent6">
                    <a:lumMod val="75000"/>
                  </a:schemeClr>
                </a:solidFill>
                <a:latin typeface="Euphemia" pitchFamily="34" charset="0"/>
              </a:rPr>
              <a:t>Expect</a:t>
            </a:r>
            <a:r>
              <a:rPr lang="en-US" sz="2400" dirty="0" smtClean="0">
                <a:solidFill>
                  <a:schemeClr val="accent6">
                    <a:lumMod val="75000"/>
                  </a:schemeClr>
                </a:solidFill>
                <a:latin typeface="Euphemia" pitchFamily="34" charset="0"/>
              </a:rPr>
              <a:t> to read selections for academic audiences</a:t>
            </a:r>
          </a:p>
          <a:p>
            <a:pPr marL="971550" marR="0" lvl="2" indent="-288925"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accent6">
                    <a:lumMod val="75000"/>
                  </a:schemeClr>
                </a:solidFill>
                <a:latin typeface="Euphemia" pitchFamily="34" charset="0"/>
              </a:rPr>
              <a:t>Expect to read selections in different genres and with different purposes</a:t>
            </a:r>
          </a:p>
          <a:p>
            <a:pPr marL="971550" marR="0" lvl="2" indent="-2889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accent6">
                    <a:lumMod val="75000"/>
                  </a:schemeClr>
                </a:solidFill>
                <a:effectLst/>
                <a:uLnTx/>
                <a:uFillTx/>
                <a:latin typeface="Euphemia" pitchFamily="34" charset="0"/>
                <a:ea typeface="+mn-ea"/>
                <a:cs typeface="+mn-cs"/>
              </a:rPr>
              <a:t>Expect</a:t>
            </a:r>
            <a:r>
              <a:rPr kumimoji="0" lang="en-US" sz="2400" b="0" i="0" u="none" strike="noStrike" kern="1200" cap="none" spc="0" normalizeH="0" noProof="0" dirty="0" smtClean="0">
                <a:ln>
                  <a:noFill/>
                </a:ln>
                <a:solidFill>
                  <a:schemeClr val="accent6">
                    <a:lumMod val="75000"/>
                  </a:schemeClr>
                </a:solidFill>
                <a:effectLst/>
                <a:uLnTx/>
                <a:uFillTx/>
                <a:latin typeface="Euphemia" pitchFamily="34" charset="0"/>
                <a:ea typeface="+mn-ea"/>
                <a:cs typeface="+mn-cs"/>
              </a:rPr>
              <a:t> to read critically</a:t>
            </a:r>
            <a:endParaRPr kumimoji="0" lang="en-US" sz="2400" b="0" i="0" u="none" strike="noStrike" kern="1200" cap="none" spc="0" normalizeH="0" baseline="0" noProof="0" dirty="0" smtClean="0">
              <a:ln>
                <a:noFill/>
              </a:ln>
              <a:solidFill>
                <a:schemeClr val="accent6">
                  <a:lumMod val="75000"/>
                </a:schemeClr>
              </a:solidFill>
              <a:effectLst/>
              <a:uLnTx/>
              <a:uFillTx/>
              <a:latin typeface="Euphemia" pitchFamily="34" charset="0"/>
              <a:ea typeface="+mn-ea"/>
              <a:cs typeface="+mn-cs"/>
            </a:endParaRPr>
          </a:p>
          <a:p>
            <a:pPr marL="971550" marR="0" lvl="2" indent="-2889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accent6">
                    <a:lumMod val="75000"/>
                  </a:schemeClr>
                </a:solidFill>
                <a:effectLst/>
                <a:uLnTx/>
                <a:uFillTx/>
                <a:latin typeface="Euphemia" pitchFamily="34" charset="0"/>
                <a:ea typeface="+mn-ea"/>
                <a:cs typeface="+mn-cs"/>
              </a:rPr>
              <a:t>Expect to use readings as models</a:t>
            </a:r>
          </a:p>
          <a:p>
            <a:pPr marL="971550" marR="0" lvl="2" indent="-288925"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accent6">
                    <a:lumMod val="75000"/>
                  </a:schemeClr>
                </a:solidFill>
                <a:latin typeface="Euphemia" pitchFamily="34" charset="0"/>
              </a:rPr>
              <a:t>Expect to respond to readings in writing</a:t>
            </a:r>
            <a:endParaRPr kumimoji="0" lang="en-US" sz="2400" b="0" i="0" u="none" strike="noStrike" kern="1200" cap="none" spc="0" normalizeH="0" baseline="0" noProof="0" dirty="0" smtClean="0">
              <a:ln>
                <a:noFill/>
              </a:ln>
              <a:solidFill>
                <a:schemeClr val="accent6">
                  <a:lumMod val="75000"/>
                </a:schemeClr>
              </a:solidFill>
              <a:effectLst/>
              <a:uLnTx/>
              <a:uFillTx/>
              <a:latin typeface="Euphemia" pitchFamily="34" charset="0"/>
            </a:endParaRPr>
          </a:p>
          <a:p>
            <a:pPr marL="682625" marR="0" lvl="2" algn="l" defTabSz="914400" rtl="0" eaLnBrk="1" fontAlgn="auto" latinLnBrk="0" hangingPunct="1">
              <a:lnSpc>
                <a:spcPct val="100000"/>
              </a:lnSpc>
              <a:spcBef>
                <a:spcPct val="20000"/>
              </a:spcBef>
              <a:spcAft>
                <a:spcPts val="0"/>
              </a:spcAft>
              <a:buClrTx/>
              <a:buSzTx/>
              <a:tabLst/>
              <a:defRPr/>
            </a:pPr>
            <a:endParaRPr lang="en-US" sz="1200" dirty="0" smtClean="0">
              <a:latin typeface="Euphemia"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746" y="535222"/>
            <a:ext cx="1087254" cy="9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10400" y="5867400"/>
            <a:ext cx="1333500" cy="381000"/>
          </a:xfrm>
          <a:prstGeom prst="rect">
            <a:avLst/>
          </a:prstGeom>
          <a:noFill/>
        </p:spPr>
        <p:txBody>
          <a:bodyPr wrap="square" rtlCol="0">
            <a:spAutoFit/>
          </a:bodyPr>
          <a:lstStyle/>
          <a:p>
            <a:r>
              <a:rPr lang="en-US" i="1" dirty="0" smtClean="0"/>
              <a:t>(continued)</a:t>
            </a:r>
            <a:endParaRPr lang="en-US" i="1" dirty="0"/>
          </a:p>
        </p:txBody>
      </p:sp>
    </p:spTree>
    <p:extLst>
      <p:ext uri="{BB962C8B-B14F-4D97-AF65-F5344CB8AC3E}">
        <p14:creationId xmlns:p14="http://schemas.microsoft.com/office/powerpoint/2010/main" val="94499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81000" y="1752600"/>
            <a:ext cx="8305800" cy="4648200"/>
          </a:xfrm>
          <a:prstGeom prst="rect">
            <a:avLst/>
          </a:prstGeom>
        </p:spPr>
        <p:txBody>
          <a:bodyPr>
            <a:normAutofit/>
          </a:bodyPr>
          <a:lstStyle/>
          <a:p>
            <a:pPr marL="1139825" lvl="3">
              <a:spcBef>
                <a:spcPct val="20000"/>
              </a:spcBef>
              <a:defRPr/>
            </a:pPr>
            <a:endParaRPr lang="en-US" sz="2400" dirty="0" smtClean="0">
              <a:solidFill>
                <a:schemeClr val="accent1">
                  <a:lumMod val="75000"/>
                </a:schemeClr>
              </a:solidFill>
              <a:latin typeface="Euphemia" pitchFamily="34" charset="0"/>
            </a:endParaRPr>
          </a:p>
          <a:p>
            <a:pPr marL="971550" marR="0" lvl="2" indent="-288925"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200" dirty="0" smtClean="0">
              <a:latin typeface="Euphemia"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397098"/>
            <a:ext cx="63627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3" y="4724400"/>
            <a:ext cx="63531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13" y="4649887"/>
            <a:ext cx="6353175" cy="29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4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685800" y="533400"/>
            <a:ext cx="7696200" cy="990600"/>
          </a:xfrm>
          <a:prstGeom prst="rect">
            <a:avLst/>
          </a:prstGeom>
          <a:solidFill>
            <a:srgbClr val="6E9DC8"/>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Euphemia" pitchFamily="34" charset="0"/>
                <a:ea typeface="+mj-ea"/>
                <a:cs typeface="+mj-cs"/>
              </a:rPr>
              <a:t>A Guide to Active Reading</a:t>
            </a:r>
            <a:endParaRPr kumimoji="0" lang="en-US" sz="4000" b="1" i="0" u="none" strike="noStrike" kern="1200" cap="none" spc="0" normalizeH="0" baseline="0" noProof="0" dirty="0">
              <a:ln>
                <a:noFill/>
              </a:ln>
              <a:solidFill>
                <a:schemeClr val="bg1"/>
              </a:solidFill>
              <a:effectLst/>
              <a:uLnTx/>
              <a:uFillTx/>
              <a:latin typeface="Euphemia" pitchFamily="34" charset="0"/>
              <a:ea typeface="+mj-ea"/>
              <a:cs typeface="+mj-cs"/>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746" y="535222"/>
            <a:ext cx="1087254" cy="9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6712282"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62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020" y="381001"/>
            <a:ext cx="6185759" cy="595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24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72200"/>
          </a:xfrm>
          <a:prstGeom prst="rect">
            <a:avLst/>
          </a:prstGeom>
          <a:noFill/>
          <a:ln w="57150">
            <a:solidFill>
              <a:srgbClr val="C3D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533400"/>
            <a:ext cx="8001000" cy="6309420"/>
          </a:xfrm>
          <a:prstGeom prst="rect">
            <a:avLst/>
          </a:prstGeom>
          <a:noFill/>
        </p:spPr>
        <p:txBody>
          <a:bodyPr wrap="square" rtlCol="0">
            <a:spAutoFit/>
          </a:bodyPr>
          <a:lstStyle/>
          <a:p>
            <a:pPr marL="173038">
              <a:tabLst>
                <a:tab pos="115888" algn="l"/>
              </a:tabLst>
            </a:pPr>
            <a:r>
              <a:rPr lang="en-US" sz="2400" b="1" dirty="0" smtClean="0">
                <a:solidFill>
                  <a:schemeClr val="accent6">
                    <a:lumMod val="75000"/>
                  </a:schemeClr>
                </a:solidFill>
                <a:latin typeface="Euphemia" pitchFamily="34" charset="0"/>
              </a:rPr>
              <a:t>Before Reading</a:t>
            </a:r>
          </a:p>
          <a:p>
            <a:pPr marL="857250" indent="-290513">
              <a:buFont typeface="Arial" pitchFamily="34" charset="0"/>
              <a:buChar char="•"/>
            </a:pPr>
            <a:endParaRPr lang="en-US" sz="1200" dirty="0" smtClean="0">
              <a:latin typeface="Euphemia" pitchFamily="34" charset="0"/>
            </a:endParaRPr>
          </a:p>
          <a:p>
            <a:pPr marL="857250" indent="-290513">
              <a:buFont typeface="Arial" pitchFamily="34" charset="0"/>
              <a:buChar char="•"/>
            </a:pPr>
            <a:r>
              <a:rPr lang="en-US" sz="2000" dirty="0" smtClean="0">
                <a:solidFill>
                  <a:schemeClr val="accent1">
                    <a:lumMod val="75000"/>
                  </a:schemeClr>
                </a:solidFill>
                <a:latin typeface="Euphemia" pitchFamily="34" charset="0"/>
              </a:rPr>
              <a:t>Preview</a:t>
            </a:r>
          </a:p>
          <a:p>
            <a:pPr marL="1314450" lvl="1" indent="-290513">
              <a:buFont typeface="Euphemia" pitchFamily="34" charset="0"/>
              <a:buChar char="–"/>
            </a:pPr>
            <a:r>
              <a:rPr lang="en-US" sz="2000" dirty="0" smtClean="0">
                <a:latin typeface="Euphemia" pitchFamily="34" charset="0"/>
              </a:rPr>
              <a:t>Read the title, subtitle, and author.</a:t>
            </a:r>
          </a:p>
          <a:p>
            <a:pPr marL="1314450" lvl="1" indent="-290513">
              <a:buFont typeface="Euphemia" pitchFamily="34" charset="0"/>
              <a:buChar char="–"/>
            </a:pPr>
            <a:endParaRPr lang="en-US" sz="800" dirty="0" smtClean="0">
              <a:latin typeface="Euphemia" pitchFamily="34" charset="0"/>
            </a:endParaRPr>
          </a:p>
          <a:p>
            <a:pPr marL="1314450" lvl="1" indent="-290513">
              <a:buFont typeface="Euphemia" pitchFamily="34" charset="0"/>
              <a:buChar char="–"/>
            </a:pPr>
            <a:r>
              <a:rPr lang="en-US" sz="2000" dirty="0" smtClean="0">
                <a:latin typeface="Euphemia" pitchFamily="34" charset="0"/>
              </a:rPr>
              <a:t>Read the introduction or the first paragraph.</a:t>
            </a:r>
          </a:p>
          <a:p>
            <a:pPr marL="1314450" lvl="1" indent="-290513">
              <a:buFont typeface="Euphemia" pitchFamily="34" charset="0"/>
              <a:buChar char="–"/>
            </a:pPr>
            <a:endParaRPr lang="en-US" sz="800" dirty="0" smtClean="0">
              <a:latin typeface="Euphemia" pitchFamily="34" charset="0"/>
            </a:endParaRPr>
          </a:p>
          <a:p>
            <a:pPr marL="1314450" lvl="1" indent="-290513">
              <a:buFont typeface="Euphemia" pitchFamily="34" charset="0"/>
              <a:buChar char="–"/>
            </a:pPr>
            <a:r>
              <a:rPr lang="en-US" sz="2000" dirty="0" smtClean="0">
                <a:latin typeface="Euphemia" pitchFamily="34" charset="0"/>
              </a:rPr>
              <a:t>Read any headings and the first sentence following each one. (If there are no headings, read the first sentences in a few paragraphs on each page.)</a:t>
            </a:r>
          </a:p>
          <a:p>
            <a:pPr marL="1314450" lvl="1" indent="-290513">
              <a:buFont typeface="Euphemia" pitchFamily="34" charset="0"/>
              <a:buChar char="–"/>
            </a:pPr>
            <a:endParaRPr lang="en-US" sz="800" dirty="0" smtClean="0">
              <a:latin typeface="Euphemia" pitchFamily="34" charset="0"/>
            </a:endParaRPr>
          </a:p>
          <a:p>
            <a:pPr marL="1314450" lvl="1" indent="-290513">
              <a:buFont typeface="Euphemia" pitchFamily="34" charset="0"/>
              <a:buChar char="–"/>
            </a:pPr>
            <a:r>
              <a:rPr lang="en-US" sz="2000" dirty="0" smtClean="0">
                <a:latin typeface="Euphemia" pitchFamily="34" charset="0"/>
              </a:rPr>
              <a:t>Look at any photographs, tables, charts, and drawings.</a:t>
            </a:r>
          </a:p>
          <a:p>
            <a:pPr marL="1314450" lvl="1" indent="-290513">
              <a:buFont typeface="Euphemia" pitchFamily="34" charset="0"/>
              <a:buChar char="–"/>
            </a:pPr>
            <a:endParaRPr lang="en-US" sz="800" dirty="0" smtClean="0">
              <a:latin typeface="Euphemia" pitchFamily="34" charset="0"/>
            </a:endParaRPr>
          </a:p>
          <a:p>
            <a:pPr marL="1314450" lvl="1" indent="-290513">
              <a:buFont typeface="Euphemia" pitchFamily="34" charset="0"/>
              <a:buChar char="–"/>
            </a:pPr>
            <a:r>
              <a:rPr lang="en-US" sz="2000" dirty="0" smtClean="0">
                <a:latin typeface="Euphemia" pitchFamily="34" charset="0"/>
              </a:rPr>
              <a:t>Read the conclusion or summary.</a:t>
            </a:r>
          </a:p>
          <a:p>
            <a:pPr marL="1314450" lvl="1" indent="-290513">
              <a:buFont typeface="Euphemia" pitchFamily="34" charset="0"/>
              <a:buChar char="–"/>
            </a:pPr>
            <a:endParaRPr lang="en-US" sz="800" dirty="0" smtClean="0">
              <a:latin typeface="Euphemia" pitchFamily="34" charset="0"/>
            </a:endParaRPr>
          </a:p>
          <a:p>
            <a:pPr marL="1314450" lvl="1" indent="-290513">
              <a:buFont typeface="Euphemia" pitchFamily="34" charset="0"/>
              <a:buChar char="–"/>
            </a:pPr>
            <a:r>
              <a:rPr lang="en-US" sz="2000" dirty="0" smtClean="0">
                <a:latin typeface="Euphemia" pitchFamily="34" charset="0"/>
              </a:rPr>
              <a:t>Read any end-of-assignment questions.</a:t>
            </a:r>
          </a:p>
          <a:p>
            <a:pPr marL="1023937" lvl="1"/>
            <a:endParaRPr lang="en-US" sz="2000" dirty="0" smtClean="0">
              <a:latin typeface="Euphemia" pitchFamily="34" charset="0"/>
            </a:endParaRPr>
          </a:p>
          <a:p>
            <a:pPr marL="1023937" lvl="1"/>
            <a:endParaRPr lang="en-US" sz="2000" dirty="0" smtClean="0">
              <a:latin typeface="Euphemia" pitchFamily="34" charset="0"/>
            </a:endParaRPr>
          </a:p>
          <a:p>
            <a:pPr marL="857250" indent="-290513">
              <a:buFont typeface="Arial" pitchFamily="34" charset="0"/>
              <a:buChar char="•"/>
            </a:pPr>
            <a:r>
              <a:rPr lang="en-US" sz="2000" dirty="0" smtClean="0">
                <a:solidFill>
                  <a:schemeClr val="accent1">
                    <a:lumMod val="75000"/>
                  </a:schemeClr>
                </a:solidFill>
                <a:latin typeface="Euphemia" pitchFamily="34" charset="0"/>
              </a:rPr>
              <a:t>Form Questions to Guide Your Reading</a:t>
            </a:r>
            <a:endParaRPr lang="en-US" sz="2000" dirty="0">
              <a:solidFill>
                <a:schemeClr val="accent1">
                  <a:lumMod val="75000"/>
                </a:schemeClr>
              </a:solidFill>
              <a:latin typeface="Euphemia" pitchFamily="34" charset="0"/>
            </a:endParaRPr>
          </a:p>
          <a:p>
            <a:pPr marL="1314450" lvl="1" indent="-290513">
              <a:buFont typeface="Euphemia" pitchFamily="34" charset="0"/>
              <a:buChar char="–"/>
            </a:pPr>
            <a:r>
              <a:rPr lang="en-US" sz="2000" dirty="0" smtClean="0">
                <a:latin typeface="Euphemia" pitchFamily="34" charset="0"/>
              </a:rPr>
              <a:t>Ask questions based on the sections you previewed, then try to answer them as you read.</a:t>
            </a:r>
            <a:endParaRPr lang="en-US" sz="2000" dirty="0">
              <a:latin typeface="Euphemia" pitchFamily="34" charset="0"/>
            </a:endParaRPr>
          </a:p>
          <a:p>
            <a:pPr marL="1314450" lvl="1" indent="-290513">
              <a:buFont typeface="Euphemia" pitchFamily="34" charset="0"/>
              <a:buChar char="–"/>
            </a:pPr>
            <a:endParaRPr lang="en-US" sz="2400" dirty="0" smtClean="0">
              <a:latin typeface="Euphemia" pitchFamily="34" charset="0"/>
            </a:endParaRPr>
          </a:p>
          <a:p>
            <a:pPr marL="1314450" lvl="1" indent="-290513">
              <a:buFont typeface="Arial" pitchFamily="34" charset="0"/>
              <a:buChar char="•"/>
            </a:pPr>
            <a:endParaRPr lang="en-US" sz="2400" dirty="0" smtClean="0">
              <a:latin typeface="Euphemia" pitchFamily="34" charset="0"/>
            </a:endParaRPr>
          </a:p>
        </p:txBody>
      </p:sp>
      <p:sp>
        <p:nvSpPr>
          <p:cNvPr id="4" name="Rectangle 3"/>
          <p:cNvSpPr/>
          <p:nvPr/>
        </p:nvSpPr>
        <p:spPr>
          <a:xfrm>
            <a:off x="7307835" y="5943600"/>
            <a:ext cx="1385316" cy="369332"/>
          </a:xfrm>
          <a:prstGeom prst="rect">
            <a:avLst/>
          </a:prstGeom>
        </p:spPr>
        <p:txBody>
          <a:bodyPr wrap="none">
            <a:spAutoFit/>
          </a:bodyPr>
          <a:lstStyle/>
          <a:p>
            <a:r>
              <a:rPr lang="en-US" i="1" dirty="0">
                <a:latin typeface="Euphemia" pitchFamily="34" charset="0"/>
              </a:rPr>
              <a:t>(continued)</a:t>
            </a:r>
          </a:p>
        </p:txBody>
      </p:sp>
    </p:spTree>
    <p:extLst>
      <p:ext uri="{BB962C8B-B14F-4D97-AF65-F5344CB8AC3E}">
        <p14:creationId xmlns:p14="http://schemas.microsoft.com/office/powerpoint/2010/main" val="2366882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707</Words>
  <Application>Microsoft Office PowerPoint</Application>
  <PresentationFormat>On-screen Show (4:3)</PresentationFormat>
  <Paragraphs>150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Rang</dc:creator>
  <cp:lastModifiedBy>Leah Rang</cp:lastModifiedBy>
  <cp:revision>2</cp:revision>
  <dcterms:created xsi:type="dcterms:W3CDTF">2014-12-08T15:29:53Z</dcterms:created>
  <dcterms:modified xsi:type="dcterms:W3CDTF">2014-12-08T20:36:04Z</dcterms:modified>
</cp:coreProperties>
</file>