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0" y="-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7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0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4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7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45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7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1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1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7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2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4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762000"/>
            <a:ext cx="4495800" cy="1447800"/>
          </a:xfrm>
          <a:solidFill>
            <a:srgbClr val="6E9DC8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sz="4800" b="1" cap="small" spc="600" dirty="0" smtClean="0">
                <a:latin typeface="Euphemia" pitchFamily="34" charset="0"/>
              </a:rPr>
              <a:t/>
            </a:r>
            <a:br>
              <a:rPr lang="en-US" sz="4800" b="1" cap="small" spc="600" dirty="0" smtClean="0">
                <a:latin typeface="Euphemia" pitchFamily="34" charset="0"/>
              </a:rPr>
            </a:br>
            <a:r>
              <a:rPr lang="en-US" sz="4800" b="1" cap="small" spc="600" dirty="0" smtClean="0">
                <a:latin typeface="Euphemia" pitchFamily="34" charset="0"/>
              </a:rPr>
              <a:t>chapter</a:t>
            </a:r>
            <a:r>
              <a:rPr lang="en-US" sz="4800" b="1" dirty="0" smtClean="0">
                <a:latin typeface="Euphemia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Euphemia" pitchFamily="34" charset="0"/>
              </a:rPr>
              <a:t>4</a:t>
            </a:r>
            <a:endParaRPr lang="en-US" sz="4800" b="1" dirty="0">
              <a:solidFill>
                <a:schemeClr val="bg1"/>
              </a:solidFill>
              <a:latin typeface="Euphemi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>
            <a:normAutofit fontScale="92500"/>
          </a:bodyPr>
          <a:lstStyle/>
          <a:p>
            <a:pPr algn="l"/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Thinking Critically </a:t>
            </a:r>
          </a:p>
          <a:p>
            <a:pPr algn="l"/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About Text and Visuals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80999"/>
            <a:ext cx="2010938" cy="182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805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59656"/>
            <a:ext cx="6895520" cy="466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6073" y="500352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Euphemia" pitchFamily="34" charset="0"/>
              </a:rPr>
              <a:t>Using the Patterns (cont.)</a:t>
            </a:r>
            <a:endParaRPr lang="en-US" sz="1100" i="1" dirty="0" smtClean="0"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257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762000"/>
            <a:ext cx="8153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Use Synthesis to Think and Read Critically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endParaRPr lang="en-US" sz="2800" b="1" dirty="0" smtClean="0">
              <a:latin typeface="Euphemia" pitchFamily="34" charset="0"/>
            </a:endParaRPr>
          </a:p>
          <a:p>
            <a:pPr marL="625475" indent="-277813">
              <a:buFont typeface="Euphemia" pitchFamily="34" charset="0"/>
              <a:buChar char="–"/>
            </a:pPr>
            <a:r>
              <a:rPr lang="en-US" sz="2800" dirty="0" smtClean="0">
                <a:latin typeface="Euphemia" pitchFamily="34" charset="0"/>
              </a:rPr>
              <a:t>Combine, or merge, information and ideas from sources with your own knowledge and experience</a:t>
            </a:r>
          </a:p>
          <a:p>
            <a:endParaRPr lang="en-US" sz="2800" dirty="0" smtClean="0">
              <a:latin typeface="Euphemia" pitchFamily="34" charset="0"/>
            </a:endParaRPr>
          </a:p>
          <a:p>
            <a:pPr marL="625475" indent="-277813">
              <a:buFont typeface="Euphemia" pitchFamily="34" charset="0"/>
              <a:buChar char="–"/>
            </a:pPr>
            <a:r>
              <a:rPr lang="en-US" sz="2800" dirty="0" smtClean="0">
                <a:latin typeface="Euphemia" pitchFamily="34" charset="0"/>
              </a:rPr>
              <a:t>Test what you learn from your sources against your own ideas and knowledge </a:t>
            </a:r>
            <a:endParaRPr lang="en-US" sz="2800" dirty="0"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83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696200" cy="1143000"/>
          </a:xfrm>
          <a:solidFill>
            <a:srgbClr val="6E9DC8"/>
          </a:solidFill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  <a:latin typeface="Euphemia" pitchFamily="34" charset="0"/>
              </a:rPr>
              <a:t>Reading Visuals Critically</a:t>
            </a:r>
            <a:endParaRPr lang="en-US" sz="4000" b="1" dirty="0">
              <a:solidFill>
                <a:schemeClr val="bg1"/>
              </a:solidFill>
              <a:latin typeface="Euphemi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168" y="535222"/>
            <a:ext cx="1254832" cy="114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908" y="1880464"/>
            <a:ext cx="6763984" cy="416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257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3375"/>
            <a:ext cx="3581400" cy="603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194" y="355913"/>
            <a:ext cx="2356163" cy="278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100" y="3164311"/>
            <a:ext cx="3562350" cy="32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289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762000"/>
            <a:ext cx="259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Read Photographs and Graphics Actively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998" y="304800"/>
            <a:ext cx="5320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580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96" y="695325"/>
            <a:ext cx="7166807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249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762000"/>
            <a:ext cx="8153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Think Critically about Photos and Graphics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endParaRPr lang="en-US" sz="2800" b="1" dirty="0" smtClean="0">
              <a:latin typeface="Euphemia" pitchFamily="34" charset="0"/>
            </a:endParaRPr>
          </a:p>
          <a:p>
            <a:endParaRPr lang="en-US" sz="2800" b="1" dirty="0" smtClean="0">
              <a:latin typeface="Euphemia" pitchFamily="34" charset="0"/>
            </a:endParaRPr>
          </a:p>
          <a:p>
            <a:pPr marL="625475" indent="-277813">
              <a:buFont typeface="Euphemia" pitchFamily="34" charset="0"/>
              <a:buChar char="–"/>
            </a:pPr>
            <a:r>
              <a:rPr lang="en-US" sz="2800" dirty="0" smtClean="0">
                <a:latin typeface="Euphemia" pitchFamily="34" charset="0"/>
              </a:rPr>
              <a:t>Use the same guidelines as when you examine words you read.</a:t>
            </a:r>
          </a:p>
          <a:p>
            <a:pPr marL="347662"/>
            <a:endParaRPr lang="en-US" sz="2800" dirty="0" smtClean="0">
              <a:latin typeface="Euphemia" pitchFamily="34" charset="0"/>
            </a:endParaRPr>
          </a:p>
          <a:p>
            <a:pPr marL="347662"/>
            <a:endParaRPr lang="en-US" sz="2800" dirty="0" smtClean="0">
              <a:latin typeface="Euphemia" pitchFamily="34" charset="0"/>
            </a:endParaRPr>
          </a:p>
          <a:p>
            <a:pPr marL="625475" indent="-277813">
              <a:buFont typeface="Euphemia" pitchFamily="34" charset="0"/>
              <a:buChar char="–"/>
            </a:pPr>
            <a:r>
              <a:rPr lang="en-US" sz="2800" dirty="0" smtClean="0">
                <a:latin typeface="Euphemia" pitchFamily="34" charset="0"/>
              </a:rPr>
              <a:t>Check to see whether the photos or graphics distort information by cropping or skewing information in line or bar graphs.</a:t>
            </a:r>
          </a:p>
        </p:txBody>
      </p:sp>
    </p:spTree>
    <p:extLst>
      <p:ext uri="{BB962C8B-B14F-4D97-AF65-F5344CB8AC3E}">
        <p14:creationId xmlns:p14="http://schemas.microsoft.com/office/powerpoint/2010/main" val="1721806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04" y="1143000"/>
            <a:ext cx="816979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94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3892794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76718"/>
            <a:ext cx="3790950" cy="310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188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16" y="626235"/>
            <a:ext cx="4570677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19467"/>
            <a:ext cx="3183619" cy="116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52" y="3048000"/>
            <a:ext cx="5963804" cy="335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400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2400" b="1" dirty="0" smtClean="0">
              <a:latin typeface="Euphemia" pitchFamily="34" charset="0"/>
            </a:endParaRPr>
          </a:p>
          <a:p>
            <a:pPr>
              <a:buNone/>
            </a:pPr>
            <a:endParaRPr lang="en-US" sz="2400" b="1" dirty="0" smtClean="0">
              <a:latin typeface="Euphemia" pitchFamily="34" charset="0"/>
            </a:endParaRPr>
          </a:p>
          <a:p>
            <a:pPr>
              <a:buNone/>
            </a:pPr>
            <a:endParaRPr lang="en-US" sz="2400" b="1" dirty="0" smtClean="0">
              <a:latin typeface="Euphemia" pitchFamily="34" charset="0"/>
            </a:endParaRPr>
          </a:p>
          <a:p>
            <a:pPr marL="561975">
              <a:buNone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Thinking and Reading Critically </a:t>
            </a:r>
          </a:p>
          <a:p>
            <a:pPr marL="971550" lvl="2" indent="-288925"/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Euphemia" pitchFamily="34" charset="0"/>
              </a:rPr>
              <a:t>Analyze the Author’s Ideas</a:t>
            </a:r>
          </a:p>
          <a:p>
            <a:pPr marL="971550" lvl="2" indent="-288925"/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Euphemia" pitchFamily="34" charset="0"/>
              </a:rPr>
              <a:t>Analyze the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Euphemia" pitchFamily="34" charset="0"/>
              </a:rPr>
              <a:t>Author’s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Euphemia" pitchFamily="34" charset="0"/>
              </a:rPr>
              <a:t>Language</a:t>
            </a:r>
          </a:p>
          <a:p>
            <a:pPr marL="971550" lvl="2" indent="-288925"/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Euphemia" pitchFamily="34" charset="0"/>
              </a:rPr>
              <a:t>Analyze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Euphemia" pitchFamily="34" charset="0"/>
              </a:rPr>
              <a:t>the Author’s Assumptions, Generalizations, and Omissions</a:t>
            </a:r>
          </a:p>
          <a:p>
            <a:pPr marL="971550" lvl="2" indent="-288925"/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Euphemia" pitchFamily="34" charset="0"/>
              </a:rPr>
              <a:t>Use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Euphemia" pitchFamily="34" charset="0"/>
              </a:rPr>
              <a:t>the Patterns of Development to Think and Read Critically</a:t>
            </a:r>
          </a:p>
          <a:p>
            <a:pPr marL="971550" lvl="2" indent="-288925"/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Euphemia" pitchFamily="34" charset="0"/>
              </a:rPr>
              <a:t>Use Synthesis to Think and Read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Euphemia" pitchFamily="34" charset="0"/>
              </a:rPr>
              <a:t>Critically</a:t>
            </a:r>
          </a:p>
          <a:p>
            <a:pPr marL="682625" lvl="2" indent="0">
              <a:buNone/>
            </a:pPr>
            <a:endParaRPr lang="en-US" sz="2200" dirty="0" smtClean="0">
              <a:solidFill>
                <a:schemeClr val="accent1">
                  <a:lumMod val="50000"/>
                </a:schemeClr>
              </a:solidFill>
              <a:latin typeface="Euphemia" pitchFamily="34" charset="0"/>
            </a:endParaRPr>
          </a:p>
          <a:p>
            <a:pPr marL="566738" lvl="1" indent="-334963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Reading Visuals Critically</a:t>
            </a:r>
          </a:p>
          <a:p>
            <a:pPr marL="971550" lvl="2" indent="-288925"/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Euphemia" pitchFamily="34" charset="0"/>
              </a:rPr>
              <a:t>Reading Photographs Actively</a:t>
            </a:r>
          </a:p>
          <a:p>
            <a:pPr marL="971550" lvl="2" indent="-288925"/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Euphemia" pitchFamily="34" charset="0"/>
              </a:rPr>
              <a:t>Reading Graphics Actively</a:t>
            </a:r>
          </a:p>
          <a:p>
            <a:pPr marL="971550" lvl="2" indent="-288925"/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Euphemia" pitchFamily="34" charset="0"/>
              </a:rPr>
              <a:t>Thinking Critically about Photos and Graphics</a:t>
            </a:r>
          </a:p>
          <a:p>
            <a:pPr marL="971550" lvl="2" indent="-288925"/>
            <a:endParaRPr lang="en-US" dirty="0">
              <a:solidFill>
                <a:schemeClr val="accent1">
                  <a:lumMod val="50000"/>
                </a:schemeClr>
              </a:solidFill>
              <a:latin typeface="Euphemia" pitchFamily="34" charset="0"/>
            </a:endParaRPr>
          </a:p>
          <a:p>
            <a:pPr marL="971550" lvl="2" indent="-288925"/>
            <a:endParaRPr lang="en-US" dirty="0" smtClean="0">
              <a:solidFill>
                <a:schemeClr val="accent1">
                  <a:lumMod val="50000"/>
                </a:schemeClr>
              </a:solidFill>
              <a:latin typeface="Euphemi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696200" cy="990600"/>
          </a:xfrm>
          <a:solidFill>
            <a:srgbClr val="6E9DC8"/>
          </a:solidFill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  <a:latin typeface="Euphemia" pitchFamily="34" charset="0"/>
              </a:rPr>
              <a:t>Contents for Chapter 4</a:t>
            </a:r>
            <a:endParaRPr lang="en-US" b="1" dirty="0">
              <a:solidFill>
                <a:schemeClr val="bg1"/>
              </a:solidFill>
              <a:latin typeface="Euphemi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746" y="535222"/>
            <a:ext cx="1087254" cy="98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749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696200" cy="1143000"/>
          </a:xfrm>
          <a:solidFill>
            <a:srgbClr val="6E9DC8"/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  <a:latin typeface="Euphemia" pitchFamily="34" charset="0"/>
              </a:rPr>
              <a:t>Thinking and Reading</a:t>
            </a:r>
            <a:br>
              <a:rPr lang="en-US" b="1" dirty="0" smtClean="0">
                <a:solidFill>
                  <a:schemeClr val="bg1"/>
                </a:solidFill>
                <a:latin typeface="Euphemia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Euphemia" pitchFamily="34" charset="0"/>
              </a:rPr>
              <a:t>Critically</a:t>
            </a:r>
            <a:endParaRPr lang="en-US" b="1" dirty="0">
              <a:solidFill>
                <a:schemeClr val="bg1"/>
              </a:solidFill>
              <a:latin typeface="Euphemi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001000" cy="4144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Analyze the Author’s Ideas</a:t>
            </a:r>
          </a:p>
          <a:p>
            <a:pPr>
              <a:buNone/>
            </a:pPr>
            <a:endParaRPr lang="en-US" sz="1200" b="1" dirty="0" smtClean="0">
              <a:latin typeface="Euphemia" pitchFamily="34" charset="0"/>
            </a:endParaRPr>
          </a:p>
          <a:p>
            <a:pPr marL="804862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Euphemia" pitchFamily="34" charset="0"/>
              </a:rPr>
              <a:t> Make reasonable inferences</a:t>
            </a:r>
          </a:p>
          <a:p>
            <a:pPr marL="804862" lvl="1" indent="-457200">
              <a:buFont typeface="Arial" pitchFamily="34" charset="0"/>
              <a:buChar char="•"/>
            </a:pPr>
            <a:endParaRPr lang="en-US" sz="1300" dirty="0" smtClean="0">
              <a:solidFill>
                <a:schemeClr val="accent1">
                  <a:lumMod val="50000"/>
                </a:schemeClr>
              </a:solidFill>
              <a:latin typeface="Euphemia" pitchFamily="34" charset="0"/>
            </a:endParaRPr>
          </a:p>
          <a:p>
            <a:pPr marL="804862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Euphemia" pitchFamily="34" charset="0"/>
              </a:rPr>
              <a:t> Assess the evidence</a:t>
            </a:r>
          </a:p>
          <a:p>
            <a:pPr marL="804862" lvl="1" indent="-457200">
              <a:buFont typeface="Arial" pitchFamily="34" charset="0"/>
              <a:buChar char="•"/>
            </a:pPr>
            <a:endParaRPr lang="en-US" sz="1200" dirty="0" smtClean="0">
              <a:solidFill>
                <a:schemeClr val="accent1">
                  <a:lumMod val="50000"/>
                </a:schemeClr>
              </a:solidFill>
              <a:latin typeface="Euphemia" pitchFamily="34" charset="0"/>
            </a:endParaRPr>
          </a:p>
          <a:p>
            <a:pPr marL="804862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Euphemia" pitchFamily="34" charset="0"/>
              </a:rPr>
              <a:t> Distinguish fact from opinion</a:t>
            </a:r>
          </a:p>
          <a:p>
            <a:pPr marL="804862" lvl="1" indent="-457200">
              <a:buFont typeface="Arial" pitchFamily="34" charset="0"/>
              <a:buChar char="•"/>
            </a:pPr>
            <a:endParaRPr lang="en-US" sz="1200" dirty="0" smtClean="0">
              <a:solidFill>
                <a:schemeClr val="accent1">
                  <a:lumMod val="50000"/>
                </a:schemeClr>
              </a:solidFill>
              <a:latin typeface="Euphemi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168" y="535222"/>
            <a:ext cx="1254832" cy="114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99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6073" y="500352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Euphemia" pitchFamily="34" charset="0"/>
              </a:rPr>
              <a:t>Assess the Evidence</a:t>
            </a:r>
            <a:endParaRPr lang="en-US" sz="1100" i="1" dirty="0" smtClean="0">
              <a:latin typeface="Euphemia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6" y="873116"/>
            <a:ext cx="4223645" cy="251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717" y="2590800"/>
            <a:ext cx="407850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454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6073" y="500352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Euphemia" pitchFamily="34" charset="0"/>
              </a:rPr>
              <a:t>Distinguish Fact from Opinion</a:t>
            </a:r>
            <a:endParaRPr lang="en-US" sz="1100" i="1" dirty="0" smtClean="0">
              <a:latin typeface="Euphemia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425" y="1485900"/>
            <a:ext cx="6560949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61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533400"/>
            <a:ext cx="81534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Analyze the Author’s Language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971550" indent="-288925">
              <a:buFont typeface="Euphemia" pitchFamily="34" charset="0"/>
              <a:buChar char="–"/>
            </a:pPr>
            <a:endParaRPr lang="en-US" sz="2800" dirty="0" smtClean="0">
              <a:latin typeface="Euphemia" pitchFamily="34" charset="0"/>
            </a:endParaRPr>
          </a:p>
          <a:p>
            <a:pPr marL="79375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Consider denotation </a:t>
            </a:r>
            <a:r>
              <a:rPr lang="en-US" sz="2400" dirty="0" smtClean="0">
                <a:latin typeface="Euphemia" pitchFamily="34" charset="0"/>
              </a:rPr>
              <a:t>(literal meaning)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versus connotation </a:t>
            </a:r>
            <a:r>
              <a:rPr lang="en-US" sz="2400" dirty="0" smtClean="0">
                <a:latin typeface="Euphemia" pitchFamily="34" charset="0"/>
              </a:rPr>
              <a:t>(associated meanings)</a:t>
            </a:r>
          </a:p>
          <a:p>
            <a:pPr marL="793750" indent="-457200">
              <a:buFont typeface="Arial" pitchFamily="34" charset="0"/>
              <a:buChar char="•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Euphemia" pitchFamily="34" charset="0"/>
            </a:endParaRPr>
          </a:p>
          <a:p>
            <a:pPr marL="79375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Assess figurative language</a:t>
            </a:r>
          </a:p>
          <a:p>
            <a:pPr marL="1314450" lvl="1" indent="-290513">
              <a:buFont typeface="Euphemia" pitchFamily="34" charset="0"/>
              <a:buChar char="–"/>
            </a:pPr>
            <a:r>
              <a:rPr lang="en-US" sz="2400" dirty="0" smtClean="0">
                <a:latin typeface="Euphemia" pitchFamily="34" charset="0"/>
              </a:rPr>
              <a:t>Personification</a:t>
            </a:r>
          </a:p>
          <a:p>
            <a:pPr marL="1314450" lvl="1" indent="-290513">
              <a:buFont typeface="Euphemia" pitchFamily="34" charset="0"/>
              <a:buChar char="–"/>
            </a:pPr>
            <a:r>
              <a:rPr lang="en-US" sz="2400" dirty="0" smtClean="0">
                <a:latin typeface="Euphemia" pitchFamily="34" charset="0"/>
              </a:rPr>
              <a:t>Symbolism</a:t>
            </a:r>
          </a:p>
          <a:p>
            <a:pPr marL="1314450" lvl="1" indent="-290513">
              <a:buFont typeface="Euphemia" pitchFamily="34" charset="0"/>
              <a:buChar char="–"/>
            </a:pPr>
            <a:r>
              <a:rPr lang="en-US" sz="2400" dirty="0" smtClean="0">
                <a:latin typeface="Euphemia" pitchFamily="34" charset="0"/>
              </a:rPr>
              <a:t>Simile</a:t>
            </a:r>
          </a:p>
          <a:p>
            <a:pPr marL="1314450" lvl="1" indent="-290513">
              <a:buFont typeface="Euphemia" pitchFamily="34" charset="0"/>
              <a:buChar char="–"/>
            </a:pPr>
            <a:r>
              <a:rPr lang="en-US" sz="2400" dirty="0" smtClean="0">
                <a:latin typeface="Euphemia" pitchFamily="34" charset="0"/>
              </a:rPr>
              <a:t>Metaphor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Euphemia" pitchFamily="34" charset="0"/>
            </a:endParaRPr>
          </a:p>
          <a:p>
            <a:pPr marL="336550"/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Euphemia" pitchFamily="34" charset="0"/>
            </a:endParaRPr>
          </a:p>
          <a:p>
            <a:pPr marL="79375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Identify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euphemisms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Euphemia" pitchFamily="34" charset="0"/>
              </a:rPr>
              <a:t>(Does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Euphemia" pitchFamily="34" charset="0"/>
              </a:rPr>
              <a:t>it use words and phrases that avoid the true words?)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and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douplespeak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Euphemia" pitchFamily="34" charset="0"/>
              </a:rPr>
              <a:t>(Does it sugar-coat reality?)</a:t>
            </a:r>
          </a:p>
          <a:p>
            <a:pPr marL="336550"/>
            <a:endParaRPr lang="en-US" sz="2400" dirty="0">
              <a:solidFill>
                <a:schemeClr val="accent1">
                  <a:lumMod val="50000"/>
                </a:schemeClr>
              </a:solidFill>
              <a:latin typeface="Euphemi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86600" y="5981045"/>
            <a:ext cx="1639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Euphemia" pitchFamily="34" charset="0"/>
              </a:rPr>
              <a:t>(continued)</a:t>
            </a:r>
            <a:endParaRPr lang="en-US" sz="1100" i="1" dirty="0" smtClean="0"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343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533400"/>
            <a:ext cx="8153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2625"/>
            <a:endParaRPr lang="en-US" sz="2800" dirty="0" smtClean="0">
              <a:latin typeface="Euphemia" pitchFamily="34" charset="0"/>
            </a:endParaRPr>
          </a:p>
          <a:p>
            <a:pPr marL="793750" indent="-457200">
              <a:buFont typeface="Arial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Analyze the author’s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tone</a:t>
            </a:r>
            <a:endParaRPr lang="en-US" sz="2400" dirty="0">
              <a:latin typeface="Euphemia" pitchFamily="34" charset="0"/>
            </a:endParaRPr>
          </a:p>
          <a:p>
            <a:pPr marL="336550"/>
            <a:endParaRPr lang="en-US" sz="2400" dirty="0">
              <a:solidFill>
                <a:schemeClr val="accent1">
                  <a:lumMod val="50000"/>
                </a:schemeClr>
              </a:solidFill>
              <a:latin typeface="Euphemia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2" y="2514600"/>
            <a:ext cx="8219618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017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762000"/>
            <a:ext cx="8153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Analyze the Author’s Assumptions, Generalizations, and Omissions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endParaRPr lang="en-US" sz="2800" b="1" dirty="0" smtClean="0">
              <a:latin typeface="Euphemia" pitchFamily="34" charset="0"/>
            </a:endParaRPr>
          </a:p>
          <a:p>
            <a:pPr marL="625475" indent="-277813">
              <a:buFont typeface="Euphemia" pitchFamily="34" charset="0"/>
              <a:buChar char="–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Recognize the author’s assumptions    </a:t>
            </a:r>
            <a:r>
              <a:rPr lang="en-US" sz="2800" dirty="0" smtClean="0">
                <a:latin typeface="Euphemia" pitchFamily="34" charset="0"/>
              </a:rPr>
              <a:t>(ideas or principles accepted as truth)</a:t>
            </a:r>
            <a:endParaRPr lang="en-US" sz="2800" dirty="0" smtClean="0">
              <a:solidFill>
                <a:srgbClr val="6E9DC8"/>
              </a:solidFill>
              <a:latin typeface="Euphemia" pitchFamily="34" charset="0"/>
            </a:endParaRPr>
          </a:p>
          <a:p>
            <a:endParaRPr lang="en-US" sz="2800" dirty="0" smtClean="0">
              <a:solidFill>
                <a:srgbClr val="6E9DC8"/>
              </a:solidFill>
              <a:latin typeface="Euphemia" pitchFamily="34" charset="0"/>
            </a:endParaRPr>
          </a:p>
          <a:p>
            <a:pPr marL="625475" indent="-277813">
              <a:buFont typeface="Euphemia" pitchFamily="34" charset="0"/>
              <a:buChar char="–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Assess the author’s generalizations </a:t>
            </a:r>
            <a:r>
              <a:rPr lang="en-US" sz="2800" dirty="0" smtClean="0">
                <a:latin typeface="Euphemia" pitchFamily="34" charset="0"/>
              </a:rPr>
              <a:t>(broad claims based on specific examples)</a:t>
            </a:r>
          </a:p>
          <a:p>
            <a:pPr marL="347662"/>
            <a:endParaRPr lang="en-US" sz="2800" dirty="0" smtClean="0">
              <a:solidFill>
                <a:srgbClr val="6E9DC8"/>
              </a:solidFill>
              <a:latin typeface="Euphemia" pitchFamily="34" charset="0"/>
            </a:endParaRPr>
          </a:p>
          <a:p>
            <a:pPr marL="625475" indent="-277813">
              <a:buFont typeface="Euphemia" pitchFamily="34" charset="0"/>
              <a:buChar char="–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Look for purposeful omissions</a:t>
            </a:r>
          </a:p>
          <a:p>
            <a:pPr marL="625475" indent="-277813">
              <a:buFont typeface="Euphemia" pitchFamily="34" charset="0"/>
              <a:buChar char="–"/>
            </a:pPr>
            <a:endParaRPr lang="en-US" sz="2800" dirty="0"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364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533400"/>
            <a:ext cx="8153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Use the Patterns of Development to Think and Read Critically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347662"/>
            <a:endParaRPr lang="en-US" sz="2800" dirty="0">
              <a:latin typeface="Euphemi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62800" y="5981045"/>
            <a:ext cx="1563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Euphemia" pitchFamily="34" charset="0"/>
              </a:rPr>
              <a:t>(continued)</a:t>
            </a:r>
            <a:endParaRPr lang="en-US" sz="1100" i="1" dirty="0" smtClean="0">
              <a:latin typeface="Euphemia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51" y="1752600"/>
            <a:ext cx="6961098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638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269</Words>
  <Application>Microsoft Office PowerPoint</Application>
  <PresentationFormat>On-screen Show (4:3)</PresentationFormat>
  <Paragraphs>66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chapter 4</vt:lpstr>
      <vt:lpstr>Contents for Chapter 4</vt:lpstr>
      <vt:lpstr>Thinking and Reading Critically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Reading Visuals Critically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Macmillan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Rang</dc:creator>
  <cp:lastModifiedBy>Leah Rang</cp:lastModifiedBy>
  <cp:revision>3</cp:revision>
  <dcterms:created xsi:type="dcterms:W3CDTF">2014-12-08T15:29:53Z</dcterms:created>
  <dcterms:modified xsi:type="dcterms:W3CDTF">2014-12-08T20:36:24Z</dcterms:modified>
</cp:coreProperties>
</file>