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7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 an Essay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0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41" y="409575"/>
            <a:ext cx="7191317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36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Writing Your Introduction, </a:t>
            </a:r>
            <a:b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Conclusion, and Title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905000"/>
            <a:ext cx="8001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Writing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Strong Introduction</a:t>
            </a:r>
          </a:p>
          <a:p>
            <a:pPr marL="857250" indent="-290513"/>
            <a:r>
              <a:rPr lang="en-US" sz="2400" b="1" dirty="0">
                <a:latin typeface="Euphemia" pitchFamily="34" charset="0"/>
              </a:rPr>
              <a:t>	</a:t>
            </a:r>
          </a:p>
          <a:p>
            <a:pPr marL="857250" indent="-290513"/>
            <a:r>
              <a:rPr lang="en-US" sz="2400" b="1" dirty="0">
                <a:latin typeface="Euphemia" pitchFamily="34" charset="0"/>
              </a:rPr>
              <a:t>	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introduction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should</a:t>
            </a:r>
          </a:p>
          <a:p>
            <a:pPr marL="857250" indent="-290513"/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Establish your topic and your focus, approach, and point of view</a:t>
            </a:r>
          </a:p>
          <a:p>
            <a:pPr marL="1366837" lvl="1" indent="-342900">
              <a:buFont typeface="Arial" pitchFamily="34" charset="0"/>
              <a:buChar char="•"/>
            </a:pPr>
            <a:endParaRPr lang="en-US" sz="2200" dirty="0" smtClean="0"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Set the tone of your essay</a:t>
            </a:r>
          </a:p>
          <a:p>
            <a:pPr marL="1366837" lvl="1" indent="-342900">
              <a:buFont typeface="Arial" pitchFamily="34" charset="0"/>
              <a:buChar char="•"/>
            </a:pPr>
            <a:endParaRPr lang="en-US" sz="2200" dirty="0" smtClean="0"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Interest </a:t>
            </a:r>
            <a:r>
              <a:rPr lang="en-US" sz="2200" dirty="0">
                <a:latin typeface="Euphemia" pitchFamily="34" charset="0"/>
              </a:rPr>
              <a:t>your </a:t>
            </a:r>
            <a:r>
              <a:rPr lang="en-US" sz="2200" dirty="0" smtClean="0">
                <a:latin typeface="Euphemia" pitchFamily="34" charset="0"/>
              </a:rPr>
              <a:t>reader</a:t>
            </a:r>
          </a:p>
          <a:p>
            <a:pPr marL="1366837" lvl="1" indent="-342900">
              <a:buFont typeface="Arial" pitchFamily="34" charset="0"/>
              <a:buChar char="•"/>
            </a:pPr>
            <a:endParaRPr lang="en-US" sz="2200" dirty="0"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Present your thesis statement</a:t>
            </a:r>
            <a:endParaRPr lang="en-US" sz="2200" dirty="0">
              <a:latin typeface="Euphemia" pitchFamily="34" charset="0"/>
            </a:endParaRPr>
          </a:p>
          <a:p>
            <a:pPr marL="566737"/>
            <a:endParaRPr lang="en-US" sz="2400" b="1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9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928687"/>
            <a:ext cx="7620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Suggestions for a Strong Introduction</a:t>
            </a:r>
          </a:p>
          <a:p>
            <a:pPr marL="1771650" lvl="2" indent="-290513"/>
            <a:endParaRPr lang="en-US" sz="2200" dirty="0" smtClean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Ask a provocative or disturbing question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Begin with a story or anecdote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Offer a quotation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>
                <a:latin typeface="Euphemia" pitchFamily="34" charset="0"/>
              </a:rPr>
              <a:t>Cite a little-known or shocking fact or statistic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State </a:t>
            </a:r>
            <a:r>
              <a:rPr lang="en-US" sz="2400" dirty="0">
                <a:latin typeface="Euphemia" pitchFamily="34" charset="0"/>
              </a:rPr>
              <a:t>a commonly held misconception or a position that you oppose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Describe </a:t>
            </a:r>
            <a:r>
              <a:rPr lang="en-US" sz="2400" dirty="0">
                <a:latin typeface="Euphemia" pitchFamily="34" charset="0"/>
              </a:rPr>
              <a:t>a hypothetical situation</a:t>
            </a: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Make </a:t>
            </a:r>
            <a:r>
              <a:rPr lang="en-US" sz="2400" dirty="0">
                <a:latin typeface="Euphemia" pitchFamily="34" charset="0"/>
              </a:rPr>
              <a:t>a </a:t>
            </a:r>
            <a:r>
              <a:rPr lang="en-US" sz="2400" dirty="0" smtClean="0">
                <a:latin typeface="Euphemia" pitchFamily="34" charset="0"/>
              </a:rPr>
              <a:t>comparison to a familiar or interesting topic</a:t>
            </a:r>
            <a:endParaRPr lang="en-US" sz="2400" dirty="0">
              <a:latin typeface="Euphemia" pitchFamily="34" charset="0"/>
            </a:endParaRPr>
          </a:p>
          <a:p>
            <a:pPr marL="1938337" lvl="3"/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1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1713517"/>
            <a:ext cx="7620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Writing an Effective Conclusion</a:t>
            </a:r>
          </a:p>
          <a:p>
            <a:pPr marL="1771650" lvl="2" indent="-290513"/>
            <a:endParaRPr lang="en-US" sz="2200" dirty="0" smtClean="0">
              <a:latin typeface="Euphemia" pitchFamily="34" charset="0"/>
            </a:endParaRPr>
          </a:p>
          <a:p>
            <a:pPr marL="857250" indent="-290513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conclusion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should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/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Reiterate (without directly restating) the importance of the thesis </a:t>
            </a:r>
          </a:p>
          <a:p>
            <a:pPr marL="1366837" lvl="1" indent="-342900">
              <a:buFont typeface="Arial" pitchFamily="34" charset="0"/>
              <a:buChar char="•"/>
            </a:pPr>
            <a:endParaRPr lang="en-US" sz="2200" dirty="0">
              <a:latin typeface="Euphemia" pitchFamily="34" charset="0"/>
            </a:endParaRPr>
          </a:p>
          <a:p>
            <a:pPr marL="1366837" lvl="1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Bring the essay to a satisfying close</a:t>
            </a:r>
          </a:p>
          <a:p>
            <a:pPr marL="1938337" lvl="3"/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928687"/>
            <a:ext cx="7620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737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Suggestions for a Strong Conclusion</a:t>
            </a:r>
          </a:p>
          <a:p>
            <a:pPr marL="1771650" lvl="2" indent="-290513"/>
            <a:endParaRPr lang="en-US" sz="2200" dirty="0" smtClean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Take your readers beyond the scope of your essay</a:t>
            </a:r>
            <a:endParaRPr lang="en-US" sz="2400" dirty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>
                <a:latin typeface="Euphemia" pitchFamily="34" charset="0"/>
              </a:rPr>
              <a:t>Remind readers of the relevance of the issue</a:t>
            </a:r>
            <a:r>
              <a:rPr lang="en-US" sz="2400" dirty="0" smtClean="0">
                <a:latin typeface="Euphemia" pitchFamily="34" charset="0"/>
              </a:rPr>
              <a:t>.</a:t>
            </a:r>
            <a:endParaRPr lang="en-US" sz="2400" dirty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>
                <a:latin typeface="Euphemia" pitchFamily="34" charset="0"/>
              </a:rPr>
              <a:t>Offer a recommendation or make a call to action</a:t>
            </a:r>
            <a:r>
              <a:rPr lang="en-US" sz="2400" dirty="0" smtClean="0">
                <a:latin typeface="Euphemia" pitchFamily="34" charset="0"/>
              </a:rPr>
              <a:t>.</a:t>
            </a:r>
            <a:endParaRPr lang="en-US" sz="2400" dirty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>
                <a:latin typeface="Euphemia" pitchFamily="34" charset="0"/>
              </a:rPr>
              <a:t>Discuss broader implications</a:t>
            </a:r>
            <a:r>
              <a:rPr lang="en-US" sz="2400" dirty="0" smtClean="0">
                <a:latin typeface="Euphemia" pitchFamily="34" charset="0"/>
              </a:rPr>
              <a:t>.</a:t>
            </a:r>
            <a:endParaRPr lang="en-US" sz="2400" dirty="0">
              <a:latin typeface="Euphemia" pitchFamily="34" charset="0"/>
            </a:endParaRPr>
          </a:p>
          <a:p>
            <a:pPr marL="1481137" lvl="1" indent="-457200">
              <a:buFont typeface="+mj-lt"/>
              <a:buAutoNum type="arabicPeriod"/>
            </a:pPr>
            <a:r>
              <a:rPr lang="en-US" sz="2400" dirty="0">
                <a:latin typeface="Euphemia" pitchFamily="34" charset="0"/>
              </a:rPr>
              <a:t>Conclude with a fact, a quotation, an anecdote, or an example that emphasizes your thesis. </a:t>
            </a:r>
          </a:p>
          <a:p>
            <a:pPr marL="1938337" lvl="3"/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46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298361"/>
            <a:ext cx="5610225" cy="610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37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00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3937" lvl="1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Writing a Good Title</a:t>
            </a:r>
          </a:p>
          <a:p>
            <a:pPr marL="1771650" lvl="2" indent="-290513"/>
            <a:r>
              <a:rPr lang="en-US" sz="2400" b="1" dirty="0" smtClean="0">
                <a:latin typeface="Euphemia" pitchFamily="34" charset="0"/>
              </a:rPr>
              <a:t>	</a:t>
            </a:r>
          </a:p>
          <a:p>
            <a:pPr marL="1314450" lvl="1" indent="-290513"/>
            <a:r>
              <a:rPr lang="en-US" sz="2400" dirty="0" smtClean="0">
                <a:latin typeface="Euphemia" pitchFamily="34" charset="0"/>
              </a:rPr>
              <a:t>	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title should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Suggest your topic </a:t>
            </a: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 smtClean="0">
                <a:latin typeface="Euphemia" pitchFamily="34" charset="0"/>
              </a:rPr>
              <a:t>Spark readers’ interest</a:t>
            </a:r>
          </a:p>
          <a:p>
            <a:pPr marL="1481137" lvl="2"/>
            <a:endParaRPr lang="en-US" sz="2200" dirty="0" smtClean="0">
              <a:latin typeface="Euphemia" pitchFamily="34" charset="0"/>
            </a:endParaRPr>
          </a:p>
          <a:p>
            <a:pPr marL="1023937" lvl="1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Suggestions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for a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Good Title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481137" lvl="2"/>
            <a:endParaRPr lang="en-US" sz="2200" dirty="0" smtClean="0"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Write straightforward, descriptive titles for most academic essays</a:t>
            </a:r>
            <a:r>
              <a:rPr lang="en-US" sz="2200" dirty="0" smtClean="0">
                <a:latin typeface="Euphemia" pitchFamily="34" charset="0"/>
              </a:rPr>
              <a:t>.</a:t>
            </a:r>
            <a:endParaRPr lang="en-US" sz="2200" dirty="0"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Ask a question that your essay answers</a:t>
            </a:r>
            <a:r>
              <a:rPr lang="en-US" sz="2200" dirty="0" smtClean="0">
                <a:latin typeface="Euphemia" pitchFamily="34" charset="0"/>
              </a:rPr>
              <a:t>.</a:t>
            </a:r>
            <a:endParaRPr lang="en-US" sz="2200" dirty="0"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Use alliteration</a:t>
            </a:r>
            <a:r>
              <a:rPr lang="en-US" sz="2200" dirty="0" smtClean="0">
                <a:latin typeface="Euphemia" pitchFamily="34" charset="0"/>
              </a:rPr>
              <a:t>.</a:t>
            </a:r>
            <a:endParaRPr lang="en-US" sz="2200" dirty="0"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Use a play on words or a catchy or humorous expression for less formal essays</a:t>
            </a:r>
            <a:r>
              <a:rPr lang="en-US" sz="2200" dirty="0" smtClean="0">
                <a:latin typeface="Euphemia" pitchFamily="34" charset="0"/>
              </a:rPr>
              <a:t>.</a:t>
            </a:r>
            <a:endParaRPr lang="en-US" sz="2200" dirty="0">
              <a:latin typeface="Euphemia" pitchFamily="34" charset="0"/>
            </a:endParaRPr>
          </a:p>
          <a:p>
            <a:pPr marL="1824037" lvl="2" indent="-342900">
              <a:buFont typeface="Arial" pitchFamily="34" charset="0"/>
              <a:buChar char="•"/>
            </a:pPr>
            <a:r>
              <a:rPr lang="en-US" sz="2200" dirty="0">
                <a:latin typeface="Euphemia" pitchFamily="34" charset="0"/>
              </a:rPr>
              <a:t>Avoid broad, vague titles that sound like labels (such as “Baseball Fans” or “Gun Control”).</a:t>
            </a:r>
          </a:p>
          <a:p>
            <a:pPr marL="1771650" lvl="2" indent="-290513"/>
            <a:endParaRPr lang="en-US" sz="2200" dirty="0" smtClean="0">
              <a:latin typeface="Euphemia" pitchFamily="34" charset="0"/>
            </a:endParaRPr>
          </a:p>
          <a:p>
            <a:pPr marL="1771650" lvl="2" indent="-290513"/>
            <a:r>
              <a:rPr lang="en-US" sz="2200" dirty="0" smtClean="0">
                <a:latin typeface="Euphemia" pitchFamily="34" charset="0"/>
              </a:rPr>
              <a:t>	</a:t>
            </a:r>
            <a:endParaRPr lang="en-US" sz="2400" b="1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The Structure of an Essay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49" y="1828800"/>
            <a:ext cx="56197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63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342900"/>
            <a:ext cx="56483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31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1143000"/>
          </a:xfrm>
          <a:solidFill>
            <a:srgbClr val="6E9DC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Organizing Your</a:t>
            </a:r>
            <a:b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Euphemia" pitchFamily="34" charset="0"/>
              </a:rPr>
              <a:t>Supporting Details</a:t>
            </a:r>
            <a:endParaRPr lang="en-US" sz="40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20574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Select a method of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organization: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Most-to-least or least-to-most important order</a:t>
            </a:r>
          </a:p>
          <a:p>
            <a:pPr marL="909637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Chronological (time) order</a:t>
            </a:r>
          </a:p>
          <a:p>
            <a:pPr marL="909637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Spatial order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6737"/>
            <a:endParaRPr lang="en-US" sz="2400" b="1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7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609601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1137" lvl="2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Most-to-Least (or Least-to-Most) order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62" y="1040488"/>
            <a:ext cx="5591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35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1137" lvl="2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	    Chronological Order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218" y="1219200"/>
            <a:ext cx="6399764" cy="474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50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617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1137" lvl="2" algn="ctr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Spatial Order</a:t>
            </a:r>
          </a:p>
          <a:p>
            <a:pPr marL="1314450" lvl="1" indent="-290513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7014738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90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7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Prepare an Outline or a Graphic Organizer</a:t>
            </a:r>
          </a:p>
          <a:p>
            <a:pPr marL="1771650" lvl="2" indent="-290513">
              <a:buFont typeface="Euphemia" pitchFamily="34" charset="0"/>
              <a:buChar char="–"/>
            </a:pPr>
            <a:endParaRPr lang="en-US" sz="2400" b="1" dirty="0" smtClean="0">
              <a:latin typeface="Euphemia" pitchFamily="34" charset="0"/>
            </a:endParaRPr>
          </a:p>
          <a:p>
            <a:pPr marL="909637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Informal outline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lang="en-US" sz="2400" dirty="0" smtClean="0">
                <a:latin typeface="Euphemia" pitchFamily="34" charset="0"/>
              </a:rPr>
              <a:t>Use key words and phrases to list main points and </a:t>
            </a:r>
            <a:r>
              <a:rPr lang="en-US" sz="2400" dirty="0" err="1" smtClean="0">
                <a:latin typeface="Euphemia" pitchFamily="34" charset="0"/>
              </a:rPr>
              <a:t>subpoints</a:t>
            </a:r>
            <a:endParaRPr lang="en-US" sz="2400" b="1" dirty="0" smtClean="0">
              <a:latin typeface="Euphemia" pitchFamily="34" charset="0"/>
            </a:endParaRPr>
          </a:p>
          <a:p>
            <a:pPr marL="1771650" lvl="2" indent="-290513">
              <a:buFont typeface="Euphemia" pitchFamily="34" charset="0"/>
              <a:buChar char="–"/>
            </a:pPr>
            <a:endParaRPr lang="en-US" sz="2400" b="1" dirty="0" smtClean="0">
              <a:latin typeface="Euphemia" pitchFamily="34" charset="0"/>
            </a:endParaRPr>
          </a:p>
          <a:p>
            <a:pPr marL="1314450" lvl="1" indent="-290513">
              <a:buFont typeface="Arial" pitchFamily="34" charset="0"/>
              <a:buChar char="•"/>
            </a:pPr>
            <a:endParaRPr lang="en-US" sz="2400" b="1" dirty="0" smtClean="0">
              <a:latin typeface="Euphemi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732421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05" y="3601105"/>
            <a:ext cx="4753216" cy="287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05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9637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ormal outline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lang="en-US" sz="2400" dirty="0" smtClean="0">
                <a:latin typeface="Euphemia" pitchFamily="34" charset="0"/>
              </a:rPr>
              <a:t>Use key words and phrases to list main points and </a:t>
            </a:r>
            <a:r>
              <a:rPr lang="en-US" sz="2400" dirty="0" err="1" smtClean="0">
                <a:latin typeface="Euphemia" pitchFamily="34" charset="0"/>
              </a:rPr>
              <a:t>subpoints</a:t>
            </a:r>
            <a:endParaRPr lang="en-US" sz="2400" b="1" dirty="0" smtClean="0">
              <a:latin typeface="Euphemia" pitchFamily="34" charset="0"/>
            </a:endParaRPr>
          </a:p>
          <a:p>
            <a:pPr marL="1771650" lvl="2" indent="-290513">
              <a:buFont typeface="Euphemia" pitchFamily="34" charset="0"/>
              <a:buChar char="–"/>
            </a:pPr>
            <a:endParaRPr lang="en-US" sz="2400" b="1" dirty="0" smtClean="0">
              <a:latin typeface="Euphemia" pitchFamily="34" charset="0"/>
            </a:endParaRPr>
          </a:p>
          <a:p>
            <a:pPr marL="1314450" lvl="1" indent="-290513">
              <a:buFont typeface="Arial" pitchFamily="34" charset="0"/>
              <a:buChar char="•"/>
            </a:pPr>
            <a:endParaRPr lang="en-US" sz="2400" b="1" dirty="0" smtClean="0">
              <a:latin typeface="Euphemi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32" y="1543318"/>
            <a:ext cx="580313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" y="49530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9637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Graphic Organizer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lang="en-US" sz="2400" dirty="0">
                <a:latin typeface="Euphemia" pitchFamily="34" charset="0"/>
              </a:rPr>
              <a:t>Sketch a visual outline of your essay using lines and brackets to show different elements and levels of importance</a:t>
            </a:r>
            <a:endParaRPr lang="en-US" sz="2400" b="1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7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238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The Structure of an Essay</vt:lpstr>
      <vt:lpstr>PowerPoint Presentation</vt:lpstr>
      <vt:lpstr>Organizing Your Supporting Details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Your Introduction,  Conclusion, and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6</cp:revision>
  <dcterms:created xsi:type="dcterms:W3CDTF">2014-12-08T15:29:53Z</dcterms:created>
  <dcterms:modified xsi:type="dcterms:W3CDTF">2014-12-08T20:37:43Z</dcterms:modified>
</cp:coreProperties>
</file>