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9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Revising Content and Organization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78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85800"/>
            <a:ext cx="8001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7850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Your Introduction, Conclusion, and Title</a:t>
            </a:r>
          </a:p>
          <a:p>
            <a:pPr marL="577850"/>
            <a:endParaRPr lang="en-US" sz="1600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Will your introduction interest your reader and provide needed background information?</a:t>
            </a:r>
          </a:p>
          <a:p>
            <a:pPr marL="920750" indent="-342900">
              <a:buFont typeface="Arial" pitchFamily="34" charset="0"/>
              <a:buChar char="•"/>
            </a:pP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Will your conclusion draw your essay to a satisfactory close and reinforce your thesis statement?</a:t>
            </a:r>
          </a:p>
          <a:p>
            <a:pPr marL="920750" indent="-342900">
              <a:buFont typeface="Arial" pitchFamily="34" charset="0"/>
              <a:buChar char="•"/>
            </a:pP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Does your title accurately reflect the content of your essay?</a:t>
            </a:r>
          </a:p>
        </p:txBody>
      </p:sp>
    </p:spTree>
    <p:extLst>
      <p:ext uri="{BB962C8B-B14F-4D97-AF65-F5344CB8AC3E}">
        <p14:creationId xmlns:p14="http://schemas.microsoft.com/office/powerpoint/2010/main" val="97124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559355"/>
            <a:ext cx="8001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7850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Your Paragraph Development</a:t>
            </a:r>
          </a:p>
          <a:p>
            <a:pPr marL="577850"/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828800" lvl="2" indent="-336550">
              <a:buFont typeface="Euphemia" pitchFamily="34" charset="0"/>
              <a:buChar char="–"/>
            </a:pPr>
            <a:endParaRPr lang="en-US" sz="1200" dirty="0" smtClean="0"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Study each paragraph separately in conjunction with your thesis statement. Does each paragraph clearly support your thesis?</a:t>
            </a:r>
          </a:p>
          <a:p>
            <a:pPr marL="1035050" indent="-457200"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 any of your paragraphs contain irrelevant information or lack a clearly focused topic sentence?</a:t>
            </a:r>
          </a:p>
          <a:p>
            <a:pPr marL="1828800" lvl="2" indent="-336550"/>
            <a:endParaRPr lang="en-US" sz="2600" dirty="0" smtClean="0">
              <a:latin typeface="Euphemia" pitchFamily="34" charset="0"/>
            </a:endParaRPr>
          </a:p>
          <a:p>
            <a:pPr marL="1828800" lvl="2" indent="-336550">
              <a:buFont typeface="Euphemia" pitchFamily="34" charset="0"/>
              <a:buChar char="–"/>
            </a:pPr>
            <a:endParaRPr lang="en-US" sz="2600" dirty="0" smtClean="0">
              <a:latin typeface="Euphemia" pitchFamily="34" charset="0"/>
            </a:endParaRPr>
          </a:p>
          <a:p>
            <a:pPr marL="1828800" lvl="2" indent="-336550"/>
            <a:endParaRPr lang="en-US" sz="26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93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7193"/>
            <a:ext cx="6001080" cy="596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07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7775"/>
            <a:ext cx="8001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630238" lvl="1"/>
            <a:endParaRPr lang="en-US" sz="1200" dirty="0">
              <a:latin typeface="Euphemia" pitchFamily="34" charset="0"/>
            </a:endParaRPr>
          </a:p>
          <a:p>
            <a:pPr marL="630238" lvl="1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/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Find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 Good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Reviewer</a:t>
            </a:r>
          </a:p>
          <a:p>
            <a:pPr marL="173038"/>
            <a:endParaRPr lang="en-US" sz="3200" b="1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087438" lvl="1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Classmates who know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material</a:t>
            </a:r>
          </a:p>
          <a:p>
            <a:pPr marL="1087438" lvl="1" indent="-457200">
              <a:buFont typeface="Arial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87438" lvl="1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Someone outside of the class who has taken and done well in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class</a:t>
            </a:r>
          </a:p>
          <a:p>
            <a:pPr marL="1087438" lvl="1" indent="-457200">
              <a:buFont typeface="Arial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87438" lvl="1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Writing center tutors 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696200" cy="11430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Working with Classmates</a:t>
            </a:r>
          </a:p>
          <a:p>
            <a:pPr algn="l"/>
            <a:r>
              <a:rPr lang="en-US" sz="4000" b="1" dirty="0">
                <a:solidFill>
                  <a:schemeClr val="bg1"/>
                </a:solidFill>
                <a:latin typeface="Euphemia" pitchFamily="34" charset="0"/>
              </a:rPr>
              <a:t>t</a:t>
            </a:r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o Revise Your Essay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47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001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Suggestions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for the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Writer</a:t>
            </a:r>
          </a:p>
          <a:p>
            <a:pPr marL="173038"/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423988" lvl="2" indent="-336550">
              <a:buFont typeface="Euphemia" pitchFamily="34" charset="0"/>
              <a:buChar char="–"/>
            </a:pPr>
            <a:endParaRPr lang="en-US" sz="1200" dirty="0" smtClean="0">
              <a:latin typeface="Euphemia" pitchFamily="34" charset="0"/>
            </a:endParaRPr>
          </a:p>
          <a:p>
            <a:pPr marL="1087438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Be sure to provide a readable copy.</a:t>
            </a:r>
          </a:p>
          <a:p>
            <a:pPr marL="966788" lvl="1" indent="-336550">
              <a:buFont typeface="Arial" pitchFamily="34" charset="0"/>
              <a:buChar char="•"/>
            </a:pPr>
            <a:endParaRPr lang="en-US" sz="11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87438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 some revision yourself first.</a:t>
            </a:r>
          </a:p>
          <a:p>
            <a:pPr marL="966788" lvl="1" indent="-336550">
              <a:buFont typeface="Arial" pitchFamily="34" charset="0"/>
              <a:buChar char="•"/>
            </a:pPr>
            <a:endParaRPr lang="en-US" sz="11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87438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Offer specific questions or guidelines to your reviewer.</a:t>
            </a:r>
          </a:p>
          <a:p>
            <a:pPr marL="966788" lvl="1" indent="-336550">
              <a:buFont typeface="Arial" pitchFamily="34" charset="0"/>
              <a:buChar char="•"/>
            </a:pPr>
            <a:endParaRPr lang="en-US" sz="11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87438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Be open to criticism and new ideas.</a:t>
            </a:r>
          </a:p>
          <a:p>
            <a:pPr marL="966788" lvl="1" indent="-336550">
              <a:buFont typeface="Arial" pitchFamily="34" charset="0"/>
              <a:buChar char="•"/>
            </a:pPr>
            <a:endParaRPr lang="en-US" sz="11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87438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Don’t feel obliged to accept all of the advice you are given.</a:t>
            </a:r>
          </a:p>
          <a:p>
            <a:pPr marL="1881188" lvl="3" indent="-336550">
              <a:buFont typeface="Arial" pitchFamily="34" charset="0"/>
              <a:buChar char="•"/>
            </a:pPr>
            <a:endParaRPr lang="en-US" sz="3200" b="1" dirty="0" smtClean="0">
              <a:latin typeface="Euphemia" pitchFamily="34" charset="0"/>
            </a:endParaRPr>
          </a:p>
          <a:p>
            <a:pPr marL="1881188" lvl="3" indent="-336550">
              <a:buFont typeface="Arial" pitchFamily="34" charset="0"/>
              <a:buChar char="•"/>
            </a:pPr>
            <a:endParaRPr lang="en-US" sz="3200" b="1" dirty="0" smtClean="0"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07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92" y="838200"/>
            <a:ext cx="7802215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201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001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1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Suggestions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for the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Reviewer</a:t>
            </a:r>
          </a:p>
          <a:p>
            <a:pPr marL="1881188" lvl="3" indent="-336550">
              <a:buFont typeface="Euphemia" pitchFamily="34" charset="0"/>
              <a:buChar char="–"/>
            </a:pPr>
            <a:endParaRPr lang="en-US" sz="1200" dirty="0" smtClean="0">
              <a:latin typeface="Euphemia" pitchFamily="34" charset="0"/>
            </a:endParaRPr>
          </a:p>
          <a:p>
            <a:pPr marL="1144588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 the draft through completely before making any judgments or comments.</a:t>
            </a:r>
          </a:p>
          <a:p>
            <a:pPr marL="966788" lvl="1" indent="-336550">
              <a:buFont typeface="+mj-lt"/>
              <a:buAutoNum type="arabicPeriod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8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Concentrate on content; pay attention to what the paper says.</a:t>
            </a:r>
          </a:p>
          <a:p>
            <a:pPr marL="966788" lvl="1" indent="-336550">
              <a:buFont typeface="+mj-lt"/>
              <a:buAutoNum type="arabicPeriod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8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Offer some positive comments.</a:t>
            </a:r>
          </a:p>
          <a:p>
            <a:pPr marL="966788" lvl="1" indent="-336550">
              <a:buFont typeface="+mj-lt"/>
              <a:buAutoNum type="arabicPeriod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8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Be specific.</a:t>
            </a:r>
          </a:p>
          <a:p>
            <a:pPr marL="966788" lvl="1" indent="-336550">
              <a:buFont typeface="+mj-lt"/>
              <a:buAutoNum type="arabicPeriod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8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questions from the writer (and Questions for Peer Reviewers) to guide your review.</a:t>
            </a:r>
          </a:p>
          <a:p>
            <a:pPr marL="1881188" lvl="3" indent="-336550">
              <a:buFont typeface="Euphemia" pitchFamily="34" charset="0"/>
              <a:buChar char="–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894648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78486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4588" lvl="1" indent="-514350">
              <a:buFont typeface="+mj-lt"/>
              <a:buAutoNum type="arabicPeriod" startAt="6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Write notes and comments directly on the draft. At the end, write a note that summarizes your overall reaction, pointing out both strengths and weaknesses.</a:t>
            </a:r>
          </a:p>
          <a:p>
            <a:pPr marL="1144588" lvl="1" indent="-514350">
              <a:buFont typeface="+mj-lt"/>
              <a:buAutoNum type="arabicPeriod" startAt="6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8" lvl="1" indent="-514350">
              <a:buFont typeface="+mj-lt"/>
              <a:buAutoNum type="arabicPeriod" startAt="6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If you are reviewing a draft on a computer, use the software’s Comment feature, type your comments in brackets following the appropriate passage, or highlight them in some other way.</a:t>
            </a:r>
          </a:p>
          <a:p>
            <a:pPr marL="1144588" lvl="1" indent="-514350">
              <a:buFont typeface="+mj-lt"/>
              <a:buAutoNum type="arabicPeriod" startAt="6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66788" lvl="1" indent="-336550">
              <a:buFont typeface="+mj-lt"/>
              <a:buAutoNum type="arabicPeriod" startAt="6"/>
            </a:pPr>
            <a:endParaRPr lang="en-US" sz="11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8" lvl="1" indent="-514350">
              <a:buFont typeface="+mj-lt"/>
              <a:buAutoNum type="arabicPeriod" startAt="6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 not rewrite paragraphs or sections of the paper.</a:t>
            </a:r>
          </a:p>
          <a:p>
            <a:pPr marL="1881188" lvl="3" indent="-336550">
              <a:buFont typeface="Euphemia" pitchFamily="34" charset="0"/>
              <a:buChar char="–"/>
            </a:pPr>
            <a:endParaRPr lang="en-US" sz="2800" dirty="0" smtClean="0">
              <a:latin typeface="Euphemia" pitchFamily="34" charset="0"/>
            </a:endParaRPr>
          </a:p>
          <a:p>
            <a:pPr marL="1881188" lvl="3" indent="-336550">
              <a:buFont typeface="Arial" pitchFamily="34" charset="0"/>
              <a:buChar char="•"/>
            </a:pPr>
            <a:endParaRPr lang="en-US" sz="2800" b="1" dirty="0" smtClean="0">
              <a:latin typeface="Euphemia" pitchFamily="34" charset="0"/>
            </a:endParaRPr>
          </a:p>
          <a:p>
            <a:pPr marL="1881188" lvl="3" indent="-336550">
              <a:buFont typeface="Arial" pitchFamily="34" charset="0"/>
              <a:buChar char="•"/>
            </a:pPr>
            <a:endParaRPr lang="en-US" sz="2800" b="1" dirty="0" smtClean="0"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69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Using Your Instructor’s </a:t>
            </a:r>
            <a:b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Comments</a:t>
            </a:r>
            <a:endParaRPr lang="en-US" sz="40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1905000"/>
            <a:ext cx="8001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Revising an Essay Using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Your Instructor’s Comments</a:t>
            </a:r>
          </a:p>
          <a:p>
            <a:pPr marL="630238" lvl="1"/>
            <a:endParaRPr lang="en-US" sz="1100" dirty="0">
              <a:latin typeface="Euphemia" pitchFamily="34" charset="0"/>
            </a:endParaRPr>
          </a:p>
          <a:p>
            <a:pPr marL="630238"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 your instructor’s comments carefully. They can provide a roadmap for revision. Consider the example below:</a:t>
            </a:r>
          </a:p>
          <a:p>
            <a:pPr marL="566737"/>
            <a:endParaRPr lang="en-US" sz="2400" b="1" dirty="0" smtClean="0">
              <a:latin typeface="Euphemia" pitchFamily="34" charset="0"/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13" y="3357630"/>
            <a:ext cx="7197573" cy="293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648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2359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Using Your Instructor’s Comments to Improve Future Essays</a:t>
            </a:r>
          </a:p>
          <a:p>
            <a:pPr marL="1881188" lvl="3" indent="-336550">
              <a:buFont typeface="Euphemia" pitchFamily="34" charset="0"/>
              <a:buChar char="–"/>
            </a:pPr>
            <a:endParaRPr lang="en-US" sz="1200" dirty="0" smtClean="0">
              <a:latin typeface="Euphemia" pitchFamily="34" charset="0"/>
            </a:endParaRPr>
          </a:p>
          <a:p>
            <a:pPr marL="515938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Reread your essay more than once.</a:t>
            </a:r>
          </a:p>
          <a:p>
            <a:pPr marL="509588" indent="-33655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15938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If you did not get a high grade, try to determine why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73038"/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15938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For grammar errors, make sure you understand (and can correct) the error.</a:t>
            </a:r>
          </a:p>
          <a:p>
            <a:pPr marL="509588" indent="-33655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15938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Record grammar errors in your error log.</a:t>
            </a:r>
          </a:p>
          <a:p>
            <a:pPr marL="509588" indent="-33655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09588" indent="-33655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15938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Highlight or mark weaknesses that your instructor identified.</a:t>
            </a:r>
          </a:p>
          <a:p>
            <a:pPr marL="509588" indent="-33655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15938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If any of your instructor’s comments are unclear, first ask a classmate if he or she understands them.</a:t>
            </a:r>
          </a:p>
          <a:p>
            <a:pPr marL="1881188" lvl="3" indent="-336550">
              <a:buFont typeface="Euphemia" pitchFamily="34" charset="0"/>
              <a:buChar char="–"/>
            </a:pPr>
            <a:endParaRPr lang="en-US" sz="2800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36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Why Revise?</a:t>
            </a:r>
            <a:endParaRPr lang="en-US" sz="40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1905000"/>
            <a:ext cx="8001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Revision</a:t>
            </a:r>
            <a:r>
              <a:rPr lang="en-US" sz="2800" dirty="0">
                <a:latin typeface="Euphemia" pitchFamily="34" charset="0"/>
              </a:rPr>
              <a:t> is a process of making changes to improve both what your essay says and how it is said.</a:t>
            </a:r>
          </a:p>
          <a:p>
            <a:pPr marL="173038">
              <a:tabLst>
                <a:tab pos="115888" algn="l"/>
              </a:tabLst>
            </a:pPr>
            <a:endParaRPr lang="en-US" sz="28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Why Revise?</a:t>
            </a: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Revision can make the difference between a C and an A paper.</a:t>
            </a: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It will help you streamline and clarify your ideas.</a:t>
            </a: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It can bring to light organizational or structural issues in your essay.</a:t>
            </a:r>
          </a:p>
          <a:p>
            <a:pPr marL="566737"/>
            <a:endParaRPr lang="en-US" sz="2400" b="1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677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Considering Your Learning</a:t>
            </a:r>
            <a:b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Style When You Revise</a:t>
            </a:r>
            <a:endParaRPr lang="en-US" sz="40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1676401"/>
            <a:ext cx="7924800" cy="480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Tips for Various Learning Styles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881188" lvl="3" indent="-336550">
              <a:buFont typeface="Euphemia" pitchFamily="34" charset="0"/>
              <a:buChar char="–"/>
            </a:pPr>
            <a:endParaRPr lang="en-US" sz="1200" dirty="0">
              <a:latin typeface="Euphemia" pitchFamily="34" charset="0"/>
            </a:endParaRPr>
          </a:p>
          <a:p>
            <a:pPr marL="966788" lvl="1" indent="-336550">
              <a:buFont typeface="Euphemia" pitchFamily="34" charset="0"/>
              <a:buChar char="–"/>
            </a:pPr>
            <a:r>
              <a:rPr lang="en-US" sz="2400" dirty="0">
                <a:latin typeface="Euphemia" pitchFamily="34" charset="0"/>
              </a:rPr>
              <a:t>If you are an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independent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learner,</a:t>
            </a:r>
            <a:r>
              <a:rPr lang="en-US" sz="2400" dirty="0" smtClean="0">
                <a:latin typeface="Euphemia" pitchFamily="34" charset="0"/>
              </a:rPr>
              <a:t> </a:t>
            </a:r>
            <a:r>
              <a:rPr lang="en-US" sz="2400" dirty="0">
                <a:latin typeface="Euphemia" pitchFamily="34" charset="0"/>
              </a:rPr>
              <a:t>you may need extra time for reflection between drafting and revising. </a:t>
            </a:r>
          </a:p>
          <a:p>
            <a:pPr marL="966788" lvl="1" indent="-336550">
              <a:buFont typeface="Euphemia" pitchFamily="34" charset="0"/>
              <a:buChar char="–"/>
            </a:pPr>
            <a:endParaRPr lang="en-US" sz="1400" dirty="0">
              <a:latin typeface="Euphemia" pitchFamily="34" charset="0"/>
            </a:endParaRPr>
          </a:p>
          <a:p>
            <a:pPr marL="966788" lvl="1" indent="-336550">
              <a:buFont typeface="Euphemia" pitchFamily="34" charset="0"/>
              <a:buChar char="–"/>
            </a:pPr>
            <a:r>
              <a:rPr lang="en-US" sz="2400" dirty="0">
                <a:latin typeface="Euphemia" pitchFamily="34" charset="0"/>
              </a:rPr>
              <a:t>If you are a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social learner</a:t>
            </a:r>
            <a:r>
              <a:rPr lang="en-US" sz="2400" dirty="0">
                <a:latin typeface="Euphemia" pitchFamily="34" charset="0"/>
              </a:rPr>
              <a:t>, discuss your revision plan with classmates.</a:t>
            </a:r>
          </a:p>
          <a:p>
            <a:pPr marL="966788" lvl="1" indent="-336550">
              <a:buFont typeface="Euphemia" pitchFamily="34" charset="0"/>
              <a:buChar char="–"/>
            </a:pPr>
            <a:endParaRPr lang="en-US" sz="1400" dirty="0">
              <a:latin typeface="Euphemia" pitchFamily="34" charset="0"/>
            </a:endParaRPr>
          </a:p>
          <a:p>
            <a:pPr marL="966788" lvl="1" indent="-336550">
              <a:buFont typeface="Euphemia" pitchFamily="34" charset="0"/>
              <a:buChar char="–"/>
            </a:pPr>
            <a:r>
              <a:rPr lang="en-US" sz="2400" dirty="0">
                <a:latin typeface="Euphemia" pitchFamily="34" charset="0"/>
              </a:rPr>
              <a:t>If you are a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verbal learner</a:t>
            </a:r>
            <a:r>
              <a:rPr lang="en-US" sz="2400" dirty="0">
                <a:latin typeface="Euphemia" pitchFamily="34" charset="0"/>
              </a:rPr>
              <a:t>, use outlining to evaluate your paper’s organization. </a:t>
            </a:r>
          </a:p>
          <a:p>
            <a:pPr marL="966788" lvl="1" indent="-336550">
              <a:buFont typeface="Euphemia" pitchFamily="34" charset="0"/>
              <a:buChar char="–"/>
            </a:pPr>
            <a:endParaRPr lang="en-US" sz="1400" dirty="0">
              <a:latin typeface="Euphemia" pitchFamily="34" charset="0"/>
            </a:endParaRPr>
          </a:p>
          <a:p>
            <a:pPr marL="966788" lvl="1" indent="-336550">
              <a:buFont typeface="Euphemia" pitchFamily="34" charset="0"/>
              <a:buChar char="–"/>
            </a:pPr>
            <a:r>
              <a:rPr lang="en-US" sz="2400" dirty="0">
                <a:latin typeface="Euphemia" pitchFamily="34" charset="0"/>
              </a:rPr>
              <a:t>If you are a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spatial learner</a:t>
            </a:r>
            <a:r>
              <a:rPr lang="en-US" sz="2400" dirty="0">
                <a:latin typeface="Euphemia" pitchFamily="34" charset="0"/>
              </a:rPr>
              <a:t>, a graphic organizer is a better bet.</a:t>
            </a:r>
          </a:p>
        </p:txBody>
      </p:sp>
    </p:spTree>
    <p:extLst>
      <p:ext uri="{BB962C8B-B14F-4D97-AF65-F5344CB8AC3E}">
        <p14:creationId xmlns:p14="http://schemas.microsoft.com/office/powerpoint/2010/main" val="23409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6962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6788" lvl="1" indent="-336550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If you are 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rational learner</a:t>
            </a:r>
            <a:r>
              <a:rPr lang="en-US" sz="2400" dirty="0" smtClean="0">
                <a:latin typeface="Euphemia" pitchFamily="34" charset="0"/>
              </a:rPr>
              <a:t>, focus on livening your essay with vivid descriptions and personal examples where appropriate.</a:t>
            </a:r>
          </a:p>
          <a:p>
            <a:pPr marL="966788" lvl="1" indent="-336550">
              <a:buFont typeface="Euphemia" pitchFamily="34" charset="0"/>
              <a:buChar char="–"/>
            </a:pPr>
            <a:endParaRPr lang="en-US" sz="1400" dirty="0" smtClean="0">
              <a:latin typeface="Euphemia" pitchFamily="34" charset="0"/>
            </a:endParaRPr>
          </a:p>
          <a:p>
            <a:pPr marL="966788" lvl="1" indent="-336550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If you are an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emotional learner</a:t>
            </a:r>
            <a:r>
              <a:rPr lang="en-US" sz="2400" dirty="0" smtClean="0">
                <a:latin typeface="Euphemia" pitchFamily="34" charset="0"/>
              </a:rPr>
              <a:t>, though, make sure you state your ideas directly.</a:t>
            </a:r>
          </a:p>
          <a:p>
            <a:pPr marL="966788" lvl="1" indent="-336550">
              <a:buFont typeface="Euphemia" pitchFamily="34" charset="0"/>
              <a:buChar char="–"/>
            </a:pPr>
            <a:endParaRPr lang="en-US" sz="1400" dirty="0" smtClean="0">
              <a:latin typeface="Euphemia" pitchFamily="34" charset="0"/>
            </a:endParaRPr>
          </a:p>
          <a:p>
            <a:pPr marL="966788" lvl="1" indent="-336550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If you are 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concrete learner</a:t>
            </a:r>
            <a:r>
              <a:rPr lang="en-US" sz="2400" dirty="0" smtClean="0">
                <a:latin typeface="Euphemia" pitchFamily="34" charset="0"/>
              </a:rPr>
              <a:t>, make sure the big picture elements—the thesis and topic sentences—are clearly stated.</a:t>
            </a:r>
          </a:p>
          <a:p>
            <a:pPr marL="966788" lvl="1" indent="-336550">
              <a:buFont typeface="Euphemia" pitchFamily="34" charset="0"/>
              <a:buChar char="–"/>
            </a:pPr>
            <a:endParaRPr lang="en-US" sz="1400" dirty="0">
              <a:latin typeface="Euphemia" pitchFamily="34" charset="0"/>
            </a:endParaRPr>
          </a:p>
          <a:p>
            <a:pPr marL="966788" lvl="1" indent="-336550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If you are an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abstract learner</a:t>
            </a:r>
            <a:r>
              <a:rPr lang="en-US" sz="2400" dirty="0" smtClean="0">
                <a:latin typeface="Euphemia" pitchFamily="34" charset="0"/>
              </a:rPr>
              <a:t>, make sure you have enough supporting details.</a:t>
            </a:r>
          </a:p>
          <a:p>
            <a:pPr marL="1881188" lvl="3" indent="-336550">
              <a:buFont typeface="Euphemia" pitchFamily="34" charset="0"/>
              <a:buChar char="–"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0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485775"/>
            <a:ext cx="6438900" cy="588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32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7775"/>
            <a:ext cx="8001000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Allow time between drafting and revising.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105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 your draft aloud.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105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Ask a friend to read your draft aloud to you.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105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Seek the opinions of classmates.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105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Look for consistent problem areas.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105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a typed and printed copy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.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11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Draw a graphic organizer or an outline.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696200" cy="11430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Useful Techniques </a:t>
            </a:r>
          </a:p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for Revision</a:t>
            </a:r>
            <a:endParaRPr lang="en-US" sz="40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83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8636"/>
            <a:ext cx="5629275" cy="586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42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7775"/>
            <a:ext cx="8001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Does your essay clearly convey a purpose, address an appropriate audience, and state a thesis?</a:t>
            </a:r>
          </a:p>
          <a:p>
            <a:pPr marL="1035050" indent="-457200">
              <a:buFont typeface="+mj-lt"/>
              <a:buAutoNum type="arabicPeriod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 you have enough reasons and evidence to support your thesis?</a:t>
            </a:r>
          </a:p>
          <a:p>
            <a:pPr marL="1035050" indent="-457200">
              <a:buFont typeface="+mj-lt"/>
              <a:buAutoNum type="arabicPeriod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 the ideas in your essay fit together?</a:t>
            </a:r>
          </a:p>
          <a:p>
            <a:pPr marL="1035050" indent="-457200">
              <a:buFont typeface="+mj-lt"/>
              <a:buAutoNum type="arabicPeriod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Is each paragraph well developed?</a:t>
            </a:r>
          </a:p>
          <a:p>
            <a:pPr marL="1035050" indent="-457200">
              <a:buFont typeface="+mj-lt"/>
              <a:buAutoNum type="arabicPeriod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Does your essay have a strong introduction and conclusion?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696200" cy="11430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Key </a:t>
            </a:r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Questions for Revision</a:t>
            </a:r>
            <a:endParaRPr lang="en-US" sz="4000" b="1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l"/>
            <a:endParaRPr lang="en-US" sz="40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3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237" y="609599"/>
            <a:ext cx="8001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7850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Your Purpose and Audience</a:t>
            </a:r>
          </a:p>
          <a:p>
            <a:pPr marL="1828800" lvl="2" indent="-336550">
              <a:buFont typeface="Euphemia" pitchFamily="34" charset="0"/>
              <a:buChar char="–"/>
            </a:pPr>
            <a:endParaRPr lang="en-US" sz="1200" dirty="0" smtClean="0"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Write a sentence stating what your paper is supposed to accomplish. If you can’t write such a sentence, do some brainstorming to find a clear purpose.</a:t>
            </a:r>
          </a:p>
          <a:p>
            <a:pPr marL="1035050" indent="-457200"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Write a sentence or two describing your intended readers. If you are unable to do so, imagine a particular audience and revise your essay with them in mind.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2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551645"/>
            <a:ext cx="274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7850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Your Thesis, Topic Sentences, and Evidence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3200" b="1" dirty="0" smtClean="0">
              <a:latin typeface="Euphemia" pitchFamily="34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966" y="340216"/>
            <a:ext cx="4991100" cy="604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286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7850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Your Organization</a:t>
            </a:r>
          </a:p>
          <a:p>
            <a:pPr marL="577850"/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828800" lvl="2" indent="-336550">
              <a:buFont typeface="Euphemia" pitchFamily="34" charset="0"/>
              <a:buChar char="–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your graphic organizer or an outline of your draft to analyze the draft’s organization and discover any flaws.</a:t>
            </a:r>
          </a:p>
          <a:p>
            <a:pPr marL="1035050" indent="-457200"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505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Ask a classmate to read your draft and explain to you how your essay is organized. If he/she can’t describe your essay’s organization, you have work to do.</a:t>
            </a:r>
          </a:p>
        </p:txBody>
      </p:sp>
    </p:spTree>
    <p:extLst>
      <p:ext uri="{BB962C8B-B14F-4D97-AF65-F5344CB8AC3E}">
        <p14:creationId xmlns:p14="http://schemas.microsoft.com/office/powerpoint/2010/main" val="54666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858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Why Revise?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Your Instructor’s  Comments</vt:lpstr>
      <vt:lpstr>PowerPoint Presentation</vt:lpstr>
      <vt:lpstr>Considering Your Learning Style When You Revise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8</cp:revision>
  <dcterms:created xsi:type="dcterms:W3CDTF">2014-12-08T15:29:53Z</dcterms:created>
  <dcterms:modified xsi:type="dcterms:W3CDTF">2014-12-08T20:38:21Z</dcterms:modified>
</cp:coreProperties>
</file>