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9" r:id="rId27"/>
    <p:sldId id="270" r:id="rId28"/>
    <p:sldId id="274" r:id="rId29"/>
    <p:sldId id="275" r:id="rId30"/>
    <p:sldId id="276" r:id="rId31"/>
    <p:sldId id="278" r:id="rId32"/>
    <p:sldId id="279" r:id="rId33"/>
    <p:sldId id="280" r:id="rId34"/>
    <p:sldId id="282" r:id="rId35"/>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Gill Sans" pitchFamily="-84" charset="0"/>
        <a:ea typeface="ヒラギノ角ゴ ProN W3" pitchFamily="-84" charset="-128"/>
        <a:cs typeface="+mn-cs"/>
        <a:sym typeface="Gill Sans" pitchFamily="-84" charset="0"/>
      </a:defRPr>
    </a:lvl1pPr>
    <a:lvl2pPr marL="457200" algn="ctr" rtl="0" fontAlgn="base">
      <a:spcBef>
        <a:spcPct val="0"/>
      </a:spcBef>
      <a:spcAft>
        <a:spcPct val="0"/>
      </a:spcAft>
      <a:defRPr sz="4200" kern="1200">
        <a:solidFill>
          <a:srgbClr val="FFFFFF"/>
        </a:solidFill>
        <a:latin typeface="Gill Sans" pitchFamily="-84" charset="0"/>
        <a:ea typeface="ヒラギノ角ゴ ProN W3" pitchFamily="-84" charset="-128"/>
        <a:cs typeface="+mn-cs"/>
        <a:sym typeface="Gill Sans" pitchFamily="-84" charset="0"/>
      </a:defRPr>
    </a:lvl2pPr>
    <a:lvl3pPr marL="914400" algn="ctr" rtl="0" fontAlgn="base">
      <a:spcBef>
        <a:spcPct val="0"/>
      </a:spcBef>
      <a:spcAft>
        <a:spcPct val="0"/>
      </a:spcAft>
      <a:defRPr sz="4200" kern="1200">
        <a:solidFill>
          <a:srgbClr val="FFFFFF"/>
        </a:solidFill>
        <a:latin typeface="Gill Sans" pitchFamily="-84" charset="0"/>
        <a:ea typeface="ヒラギノ角ゴ ProN W3" pitchFamily="-84" charset="-128"/>
        <a:cs typeface="+mn-cs"/>
        <a:sym typeface="Gill Sans" pitchFamily="-84" charset="0"/>
      </a:defRPr>
    </a:lvl3pPr>
    <a:lvl4pPr marL="1371600" algn="ctr" rtl="0" fontAlgn="base">
      <a:spcBef>
        <a:spcPct val="0"/>
      </a:spcBef>
      <a:spcAft>
        <a:spcPct val="0"/>
      </a:spcAft>
      <a:defRPr sz="4200" kern="1200">
        <a:solidFill>
          <a:srgbClr val="FFFFFF"/>
        </a:solidFill>
        <a:latin typeface="Gill Sans" pitchFamily="-84" charset="0"/>
        <a:ea typeface="ヒラギノ角ゴ ProN W3" pitchFamily="-84" charset="-128"/>
        <a:cs typeface="+mn-cs"/>
        <a:sym typeface="Gill Sans" pitchFamily="-84" charset="0"/>
      </a:defRPr>
    </a:lvl4pPr>
    <a:lvl5pPr marL="1828800" algn="ctr" rtl="0" fontAlgn="base">
      <a:spcBef>
        <a:spcPct val="0"/>
      </a:spcBef>
      <a:spcAft>
        <a:spcPct val="0"/>
      </a:spcAft>
      <a:defRPr sz="4200" kern="1200">
        <a:solidFill>
          <a:srgbClr val="FFFFFF"/>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4200" kern="1200">
        <a:solidFill>
          <a:srgbClr val="FFFFFF"/>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4200" kern="1200">
        <a:solidFill>
          <a:srgbClr val="FFFFFF"/>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4200" kern="1200">
        <a:solidFill>
          <a:srgbClr val="FFFFFF"/>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4200" kern="1200">
        <a:solidFill>
          <a:srgbClr val="FFFFFF"/>
        </a:solidFill>
        <a:latin typeface="Gill Sans" pitchFamily="-84" charset="0"/>
        <a:ea typeface="ヒラギノ角ゴ ProN W3" pitchFamily="-84" charset="-128"/>
        <a:cs typeface="+mn-cs"/>
        <a:sym typeface="Gill Sans" pitchFamily="-84"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Johnson" initials="AJ" lastIdx="96" clrIdx="0"/>
  <p:cmAuthor id="2" name="Sarah Macomber" initials="SGM" lastIdx="2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3006" y="-9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204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599288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962214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801538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2404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04585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73930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2055487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5368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82336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841783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3042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766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719983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4518236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20833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6127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71893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08510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04568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29694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872154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05555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651649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76713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422121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522491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8123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337015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906750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02823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277513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1093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216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59566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263754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84977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25038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300735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26515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751828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49622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24857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530443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1615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261892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655930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087196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96512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76766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3319651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966841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375116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128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12529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59303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03680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00466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487547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803137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89262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39226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7286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22750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5231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0420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54731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287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7036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8994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761291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402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39758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6264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1327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90787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6535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10600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31218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17294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4739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65191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716317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59865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32865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553551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8007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818360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8798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0638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84356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750033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3426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22234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682259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73457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615103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66163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7206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5265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549493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40848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912839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38233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8101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89986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21601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5367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811824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18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445588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821583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337204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70270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455377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851866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23559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57726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673660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01637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0001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85268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392574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10864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708010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53085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873610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870283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31196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047911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818122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0858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538421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570002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059913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74421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144794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08957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894563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582680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32198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81846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831288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017576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97141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633016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663182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484704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622735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07980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47925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825681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07374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2794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1638300"/>
            <a:ext cx="1046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smtClean="0">
                <a:sym typeface="Gill Sans" pitchFamily="-84" charset="0"/>
              </a:rPr>
              <a:t>Click to edit Master title style</a:t>
            </a:r>
          </a:p>
        </p:txBody>
      </p:sp>
      <p:sp>
        <p:nvSpPr>
          <p:cNvPr id="1027" name="Rectangle 2"/>
          <p:cNvSpPr>
            <a:spLocks noGrp="1" noChangeArrowheads="1"/>
          </p:cNvSpPr>
          <p:nvPr>
            <p:ph type="body" idx="1"/>
          </p:nvPr>
        </p:nvSpPr>
        <p:spPr bwMode="auto">
          <a:xfrm>
            <a:off x="1270000" y="50292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333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78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222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67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
        <p:nvSpPr>
          <p:cNvPr id="11267" name="Rectangle 2"/>
          <p:cNvSpPr>
            <a:spLocks noGrp="1" noChangeArrowheads="1"/>
          </p:cNvSpPr>
          <p:nvPr>
            <p:ph type="body" idx="1"/>
          </p:nvPr>
        </p:nvSpPr>
        <p:spPr bwMode="auto">
          <a:xfrm>
            <a:off x="1270000" y="2768600"/>
            <a:ext cx="5041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
        <p:nvSpPr>
          <p:cNvPr id="12291" name="Rectangle 2"/>
          <p:cNvSpPr>
            <a:spLocks noGrp="1" noChangeArrowheads="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
        <p:nvSpPr>
          <p:cNvPr id="13315" name="Rectangle 2"/>
          <p:cNvSpPr>
            <a:spLocks noGrp="1" noChangeArrowheads="1"/>
          </p:cNvSpPr>
          <p:nvPr>
            <p:ph type="body" idx="1"/>
          </p:nvPr>
        </p:nvSpPr>
        <p:spPr bwMode="auto">
          <a:xfrm>
            <a:off x="7772400" y="2768600"/>
            <a:ext cx="3962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
        <p:nvSpPr>
          <p:cNvPr id="14339" name="Rectangle 2"/>
          <p:cNvSpPr>
            <a:spLocks noGrp="1" noChangeArrowheads="1"/>
          </p:cNvSpPr>
          <p:nvPr>
            <p:ph type="body" idx="1"/>
          </p:nvPr>
        </p:nvSpPr>
        <p:spPr bwMode="auto">
          <a:xfrm>
            <a:off x="1270000" y="2768600"/>
            <a:ext cx="5041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
        <p:nvSpPr>
          <p:cNvPr id="2051" name="Rectangle 2"/>
          <p:cNvSpPr>
            <a:spLocks noGrp="1" noChangeArrowheads="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2827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272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1717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162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971800"/>
            <a:ext cx="1046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2827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272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1717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162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635000" y="1524000"/>
            <a:ext cx="5867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smtClean="0">
                <a:sym typeface="Gill Sans" pitchFamily="-84" charset="0"/>
              </a:rPr>
              <a:t>Click to edit Master title style</a:t>
            </a:r>
          </a:p>
        </p:txBody>
      </p:sp>
      <p:sp>
        <p:nvSpPr>
          <p:cNvPr id="7171" name="Rectangle 2"/>
          <p:cNvSpPr>
            <a:spLocks noGrp="1" noChangeArrowheads="1"/>
          </p:cNvSpPr>
          <p:nvPr>
            <p:ph type="body" idx="1"/>
          </p:nvPr>
        </p:nvSpPr>
        <p:spPr bwMode="auto">
          <a:xfrm>
            <a:off x="635000" y="4902200"/>
            <a:ext cx="5867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635000" y="1524000"/>
            <a:ext cx="5867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smtClean="0">
                <a:sym typeface="Gill Sans" pitchFamily="-84" charset="0"/>
              </a:rPr>
              <a:t>Click to edit Master title style</a:t>
            </a:r>
          </a:p>
        </p:txBody>
      </p:sp>
      <p:sp>
        <p:nvSpPr>
          <p:cNvPr id="8195" name="Rectangle 2"/>
          <p:cNvSpPr>
            <a:spLocks noGrp="1" noChangeArrowheads="1"/>
          </p:cNvSpPr>
          <p:nvPr>
            <p:ph type="body" idx="1"/>
          </p:nvPr>
        </p:nvSpPr>
        <p:spPr bwMode="auto">
          <a:xfrm>
            <a:off x="635000" y="4902200"/>
            <a:ext cx="5867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smtClean="0">
                <a:sym typeface="Gill Sans" pitchFamily="-84" charset="0"/>
              </a:rPr>
              <a:t>Click to edit Master text styles</a:t>
            </a:r>
          </a:p>
          <a:p>
            <a:pPr lvl="1"/>
            <a:r>
              <a:rPr lang="en-US" altLang="en-US" smtClean="0">
                <a:sym typeface="Gill Sans" pitchFamily="-84" charset="0"/>
              </a:rPr>
              <a:t>Second level</a:t>
            </a:r>
          </a:p>
          <a:p>
            <a:pPr lvl="2"/>
            <a:r>
              <a:rPr lang="en-US" altLang="en-US" smtClean="0">
                <a:sym typeface="Gill Sans" pitchFamily="-84" charset="0"/>
              </a:rPr>
              <a:t>Third level</a:t>
            </a:r>
          </a:p>
          <a:p>
            <a:pPr lvl="3"/>
            <a:r>
              <a:rPr lang="en-US" altLang="en-US" smtClean="0">
                <a:sym typeface="Gill Sans" pitchFamily="-84" charset="0"/>
              </a:rPr>
              <a:t>Fourth level</a:t>
            </a:r>
          </a:p>
          <a:p>
            <a:pPr lvl="4"/>
            <a:r>
              <a:rPr lang="en-US" altLang="en-US" smtClean="0">
                <a:sym typeface="Gill Sans" pitchFamily="-84" charset="0"/>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pitchFamily="-84" charset="0"/>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333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78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222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67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acintosh%20HD:Users:Lauren:Documents:coral%20reef%20powerpoint.ppt_media:otk_0004_marinedebr" TargetMode="External"/><Relationship Id="rId1" Type="http://schemas.microsoft.com/office/2007/relationships/media" Target="\Macintosh%20HD:Users:Lauren:Documents:coral%20reef%20powerpoint.ppt_media:otk_0004_marinedebr" TargetMode="External"/><Relationship Id="rId5" Type="http://schemas.openxmlformats.org/officeDocument/2006/relationships/image" Target="../media/image20.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www.coris.noaa.gov/about/diseases" TargetMode="External"/><Relationship Id="rId3" Type="http://schemas.openxmlformats.org/officeDocument/2006/relationships/hyperlink" Target="http://marinebio.org/oceanscoralreefs.asp" TargetMode="External"/><Relationship Id="rId7" Type="http://schemas.openxmlformats.org/officeDocument/2006/relationships/hyperlink" Target="http://coralreef.noaa.gov/" TargetMode="External"/><Relationship Id="rId2" Type="http://schemas.openxmlformats.org/officeDocument/2006/relationships/hyperlink" Target="http://livepage.apple.com/" TargetMode="External"/><Relationship Id="rId1" Type="http://schemas.openxmlformats.org/officeDocument/2006/relationships/slideLayout" Target="../slideLayouts/slideLayout13.xml"/><Relationship Id="rId6" Type="http://schemas.openxmlformats.org/officeDocument/2006/relationships/hyperlink" Target="http://www.unesco.org/new/en/natural-sciences/ioc-oceans/priority-areas/rio-20-ocean/blueprint-for-the-future-we-want/ocean-acidification/facts-and-figures-on-ocean-acidification/" TargetMode="External"/><Relationship Id="rId11" Type="http://schemas.openxmlformats.org/officeDocument/2006/relationships/hyperlink" Target="http://www.coralrestoration.org/" TargetMode="External"/><Relationship Id="rId5" Type="http://schemas.openxmlformats.org/officeDocument/2006/relationships/hyperlink" Target="http://oceanservice.noaa.gov/education/tutorial_corals/coral11_protecting.html" TargetMode="External"/><Relationship Id="rId10" Type="http://schemas.openxmlformats.org/officeDocument/2006/relationships/hyperlink" Target="http://www.youtube.com/watch?v=MgdlAt4CR-4&amp;feature=youtu.be" TargetMode="External"/><Relationship Id="rId4" Type="http://schemas.openxmlformats.org/officeDocument/2006/relationships/hyperlink" Target="http://ocean.si.edu/corals-and-coral-reefs" TargetMode="External"/><Relationship Id="rId9" Type="http://schemas.openxmlformats.org/officeDocument/2006/relationships/hyperlink" Target="file:///\\localhos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mithsonianmag.com/videos/%20category/3play_processed_94/saving-the-coral-reef-one-stitch-at-a-time/%3e." TargetMode="External"/><Relationship Id="rId7" Type="http://schemas.openxmlformats.org/officeDocument/2006/relationships/hyperlink" Target="http://ocean.nationalgeographic.com/ocean/critical-issues-ocean-acidification/?source=A-to-Z" TargetMode="External"/><Relationship Id="rId2" Type="http://schemas.openxmlformats.org/officeDocument/2006/relationships/hyperlink" Target="http://www.noaa.gov/features/resources_0109/coralreefs.html" TargetMode="External"/><Relationship Id="rId1" Type="http://schemas.openxmlformats.org/officeDocument/2006/relationships/slideLayout" Target="../slideLayouts/slideLayout13.xml"/><Relationship Id="rId6" Type="http://schemas.openxmlformats.org/officeDocument/2006/relationships/hyperlink" Target="http://www.coral.org/resources/about_coral_reefs/threats_to_coral_reefs" TargetMode="External"/><Relationship Id="rId5" Type="http://schemas.openxmlformats.org/officeDocument/2006/relationships/hyperlink" Target="file:///\\localhost\" TargetMode="External"/><Relationship Id="rId4" Type="http://schemas.openxmlformats.org/officeDocument/2006/relationships/hyperlink" Target="Coral%20Restoration%20Foundation%20RS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71500" y="1714500"/>
            <a:ext cx="11430000" cy="2667000"/>
          </a:xfrm>
          <a:effectLst>
            <a:outerShdw dist="76199" dir="2700000" algn="ctr" rotWithShape="0">
              <a:schemeClr val="bg2">
                <a:alpha val="75000"/>
              </a:schemeClr>
            </a:outerShdw>
          </a:effectLst>
        </p:spPr>
        <p:txBody>
          <a:bodyPr/>
          <a:lstStyle/>
          <a:p>
            <a:pPr algn="r" eaLnBrk="1" hangingPunct="1"/>
            <a:r>
              <a:rPr lang="en-US" altLang="en-US" sz="14400" b="1" smtClean="0">
                <a:solidFill>
                  <a:srgbClr val="A0FEFB"/>
                </a:solidFill>
              </a:rPr>
              <a:t>Coral Reefs</a:t>
            </a:r>
            <a:endParaRPr lang="en-US" altLang="en-US" sz="14400" b="1" smtClean="0">
              <a:solidFill>
                <a:srgbClr val="A0FEFB"/>
              </a:solidFill>
              <a:ea typeface="ヒラギノ角ゴ ProN W6" pitchFamily="-84" charset="-128"/>
            </a:endParaRPr>
          </a:p>
        </p:txBody>
      </p:sp>
      <p:sp>
        <p:nvSpPr>
          <p:cNvPr id="15363" name="Rectangle 2"/>
          <p:cNvSpPr>
            <a:spLocks noGrp="1" noChangeArrowheads="1"/>
          </p:cNvSpPr>
          <p:nvPr>
            <p:ph type="body" idx="1"/>
          </p:nvPr>
        </p:nvSpPr>
        <p:spPr>
          <a:xfrm>
            <a:off x="1270000" y="7353300"/>
            <a:ext cx="10464800" cy="1308100"/>
          </a:xfrm>
          <a:effectLst>
            <a:outerShdw dist="76199" dir="2700000" algn="ctr" rotWithShape="0">
              <a:schemeClr val="bg2">
                <a:alpha val="75000"/>
              </a:schemeClr>
            </a:outerShdw>
          </a:effectLst>
        </p:spPr>
        <p:txBody>
          <a:bodyPr/>
          <a:lstStyle/>
          <a:p>
            <a:pPr marL="0" indent="0" eaLnBrk="1" hangingPunct="1"/>
            <a:r>
              <a:rPr lang="en-US" altLang="en-US" smtClean="0">
                <a:solidFill>
                  <a:srgbClr val="A0FEFB"/>
                </a:solidFill>
              </a:rPr>
              <a:t>A Presentation by Lauren Mack</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320800" y="228600"/>
            <a:ext cx="10464800" cy="1651000"/>
          </a:xfrm>
        </p:spPr>
        <p:txBody>
          <a:bodyPr/>
          <a:lstStyle/>
          <a:p>
            <a:pPr eaLnBrk="1" hangingPunct="1"/>
            <a:r>
              <a:rPr lang="en-US" altLang="en-US" sz="7200" smtClean="0"/>
              <a:t>Coral Bleaching</a:t>
            </a:r>
            <a:r>
              <a:rPr lang="en-US" altLang="en-US" sz="6000" smtClean="0"/>
              <a:t> (Cont.)</a:t>
            </a:r>
          </a:p>
        </p:txBody>
      </p:sp>
      <p:sp>
        <p:nvSpPr>
          <p:cNvPr id="24579" name="Rectangle 2"/>
          <p:cNvSpPr>
            <a:spLocks/>
          </p:cNvSpPr>
          <p:nvPr/>
        </p:nvSpPr>
        <p:spPr bwMode="auto">
          <a:xfrm>
            <a:off x="939800" y="1752600"/>
            <a:ext cx="11201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While bleaching does not necessarily kill corals, it leaves them in a vulnerable position that can seriously damage an </a:t>
            </a:r>
            <a:r>
              <a:rPr lang="en-US" altLang="en-US" sz="2400" dirty="0" smtClean="0">
                <a:solidFill>
                  <a:schemeClr val="tx1"/>
                </a:solidFill>
              </a:rPr>
              <a:t>ecosystem; </a:t>
            </a:r>
            <a:r>
              <a:rPr lang="en-US" altLang="en-US" sz="2400" dirty="0">
                <a:solidFill>
                  <a:schemeClr val="tx1"/>
                </a:solidFill>
              </a:rPr>
              <a:t>for </a:t>
            </a:r>
            <a:r>
              <a:rPr lang="en-US" altLang="en-US" sz="2400" dirty="0" smtClean="0">
                <a:solidFill>
                  <a:schemeClr val="tx1"/>
                </a:solidFill>
              </a:rPr>
              <a:t>example, </a:t>
            </a:r>
            <a:r>
              <a:rPr lang="en-US" altLang="en-US" sz="2400" dirty="0">
                <a:solidFill>
                  <a:schemeClr val="tx1"/>
                </a:solidFill>
              </a:rPr>
              <a:t>NOAA mentions a huge bleaching event in the Caribbean in 2005: </a:t>
            </a:r>
          </a:p>
        </p:txBody>
      </p:sp>
      <p:sp>
        <p:nvSpPr>
          <p:cNvPr id="24580" name="Rectangle 3"/>
          <p:cNvSpPr>
            <a:spLocks/>
          </p:cNvSpPr>
          <p:nvPr/>
        </p:nvSpPr>
        <p:spPr bwMode="auto">
          <a:xfrm>
            <a:off x="1016000" y="3733800"/>
            <a:ext cx="98044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ja-JP" altLang="en-US" sz="2000" i="1" dirty="0">
                <a:solidFill>
                  <a:schemeClr val="tx1"/>
                </a:solidFill>
              </a:rPr>
              <a:t>“</a:t>
            </a:r>
            <a:r>
              <a:rPr lang="en-US" altLang="ja-JP" sz="2000" i="1" dirty="0">
                <a:solidFill>
                  <a:schemeClr val="tx1"/>
                </a:solidFill>
              </a:rPr>
              <a:t>In 2005, the U.S. lost half of its coral reefs in the Caribbean in one year due to a massive bleaching event. The warm waters centered around the northern Antilles near the Virgin Islands and Puerto Rico expanded southward. Comparison of satellite data from the previous 20 years confirmed that thermal stress from the 2005 event was greater than the previous 20 years </a:t>
            </a:r>
            <a:r>
              <a:rPr lang="en-US" altLang="ja-JP" sz="2000" i="1" dirty="0" smtClean="0">
                <a:solidFill>
                  <a:schemeClr val="tx1"/>
                </a:solidFill>
              </a:rPr>
              <a:t>combined” </a:t>
            </a:r>
            <a:r>
              <a:rPr lang="en-US" altLang="ja-JP" sz="2000" i="1" dirty="0">
                <a:solidFill>
                  <a:schemeClr val="tx1"/>
                </a:solidFill>
              </a:rPr>
              <a:t>[8</a:t>
            </a:r>
            <a:r>
              <a:rPr lang="en-US" altLang="ja-JP" sz="2000" i="1" dirty="0" smtClean="0">
                <a:solidFill>
                  <a:schemeClr val="tx1"/>
                </a:solidFill>
              </a:rPr>
              <a:t>].</a:t>
            </a:r>
            <a:endParaRPr lang="ja-JP" altLang="en-US" sz="2000" i="1" dirty="0" smtClean="0">
              <a:solidFill>
                <a:schemeClr val="tx1"/>
              </a:solidFill>
            </a:endParaRPr>
          </a:p>
          <a:p>
            <a:pPr algn="l" eaLnBrk="1" hangingPunct="1"/>
            <a:endParaRPr lang="en-US" altLang="en-US" sz="2000" i="1" dirty="0">
              <a:solidFill>
                <a:schemeClr val="tx1"/>
              </a:solidFill>
            </a:endParaRP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5410200"/>
            <a:ext cx="5846763" cy="3444875"/>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Rectangle 5"/>
          <p:cNvSpPr>
            <a:spLocks/>
          </p:cNvSpPr>
          <p:nvPr/>
        </p:nvSpPr>
        <p:spPr bwMode="auto">
          <a:xfrm>
            <a:off x="939800" y="5410200"/>
            <a:ext cx="431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If the stressful conditions that caused the bleaching </a:t>
            </a:r>
            <a:r>
              <a:rPr lang="en-US" altLang="en-US" sz="2400" dirty="0" smtClean="0">
                <a:solidFill>
                  <a:schemeClr val="tx1"/>
                </a:solidFill>
              </a:rPr>
              <a:t>subside, </a:t>
            </a:r>
            <a:r>
              <a:rPr lang="en-US" altLang="en-US" sz="2400" dirty="0">
                <a:solidFill>
                  <a:schemeClr val="tx1"/>
                </a:solidFill>
              </a:rPr>
              <a:t>then the </a:t>
            </a:r>
            <a:r>
              <a:rPr lang="en-US" altLang="en-US" sz="2400" dirty="0" err="1">
                <a:solidFill>
                  <a:schemeClr val="tx1"/>
                </a:solidFill>
              </a:rPr>
              <a:t>zooxanthellae</a:t>
            </a:r>
            <a:r>
              <a:rPr lang="en-US" altLang="en-US" sz="2400" dirty="0">
                <a:solidFill>
                  <a:schemeClr val="tx1"/>
                </a:solidFill>
              </a:rPr>
              <a:t> will return and the colony will continue to grow, but if other pressures are present then the reef will suffer, as shown in Fig. 10 [10].</a:t>
            </a:r>
          </a:p>
        </p:txBody>
      </p:sp>
      <p:sp>
        <p:nvSpPr>
          <p:cNvPr id="24583" name="Rectangle 6"/>
          <p:cNvSpPr>
            <a:spLocks/>
          </p:cNvSpPr>
          <p:nvPr/>
        </p:nvSpPr>
        <p:spPr bwMode="auto">
          <a:xfrm>
            <a:off x="5816600" y="8915400"/>
            <a:ext cx="7099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9</a:t>
            </a:r>
            <a:r>
              <a:rPr lang="en-US" altLang="en-US" sz="1200" dirty="0" smtClean="0">
                <a:solidFill>
                  <a:schemeClr val="tx1"/>
                </a:solidFill>
              </a:rPr>
              <a:t>: </a:t>
            </a:r>
            <a:r>
              <a:rPr lang="en-US" altLang="en-US" sz="1200" dirty="0">
                <a:solidFill>
                  <a:schemeClr val="tx1"/>
                </a:solidFill>
              </a:rPr>
              <a:t>This graphic illustrates the timeline of coral bleaching. Note how the coral can recover from becoming bleached. Source: http://ecosystemsatrisk.wikispaces.com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1244600" y="228600"/>
            <a:ext cx="10464800" cy="2082800"/>
          </a:xfrm>
        </p:spPr>
        <p:txBody>
          <a:bodyPr/>
          <a:lstStyle/>
          <a:p>
            <a:pPr eaLnBrk="1" hangingPunct="1"/>
            <a:r>
              <a:rPr lang="en-US" altLang="en-US" sz="7200" smtClean="0"/>
              <a:t>Ocean Acidification</a:t>
            </a:r>
          </a:p>
        </p:txBody>
      </p:sp>
      <p:sp>
        <p:nvSpPr>
          <p:cNvPr id="25603" name="Rectangle 2"/>
          <p:cNvSpPr>
            <a:spLocks/>
          </p:cNvSpPr>
          <p:nvPr/>
        </p:nvSpPr>
        <p:spPr bwMode="auto">
          <a:xfrm>
            <a:off x="711200" y="1981200"/>
            <a:ext cx="11468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b="1" dirty="0">
                <a:solidFill>
                  <a:schemeClr val="tx1"/>
                </a:solidFill>
              </a:rPr>
              <a:t>Ocean acidification</a:t>
            </a:r>
            <a:r>
              <a:rPr lang="en-US" altLang="en-US" sz="2400" dirty="0">
                <a:solidFill>
                  <a:schemeClr val="tx1"/>
                </a:solidFill>
              </a:rPr>
              <a:t> is caused by the absorption of carbon dioxide into the world</a:t>
            </a:r>
            <a:r>
              <a:rPr lang="ja-JP" altLang="en-US" sz="2400" dirty="0">
                <a:solidFill>
                  <a:schemeClr val="tx1"/>
                </a:solidFill>
              </a:rPr>
              <a:t>’</a:t>
            </a:r>
            <a:r>
              <a:rPr lang="en-US" altLang="ja-JP" sz="2400" dirty="0">
                <a:solidFill>
                  <a:schemeClr val="tx1"/>
                </a:solidFill>
              </a:rPr>
              <a:t>s oceans, causing the </a:t>
            </a:r>
            <a:r>
              <a:rPr lang="en-US" altLang="ja-JP" sz="2400" dirty="0" smtClean="0">
                <a:solidFill>
                  <a:schemeClr val="tx1"/>
                </a:solidFill>
              </a:rPr>
              <a:t>oceans’ pH </a:t>
            </a:r>
            <a:r>
              <a:rPr lang="en-US" altLang="ja-JP" sz="2400" dirty="0">
                <a:solidFill>
                  <a:schemeClr val="tx1"/>
                </a:solidFill>
              </a:rPr>
              <a:t>to steadily decrease. This poses a severe threat to </a:t>
            </a:r>
            <a:r>
              <a:rPr lang="en-US" altLang="ja-JP" sz="2400" dirty="0" smtClean="0">
                <a:solidFill>
                  <a:schemeClr val="tx1"/>
                </a:solidFill>
              </a:rPr>
              <a:t>any calcifying organism, </a:t>
            </a:r>
            <a:r>
              <a:rPr lang="en-US" altLang="ja-JP" sz="2400" dirty="0">
                <a:solidFill>
                  <a:schemeClr val="tx1"/>
                </a:solidFill>
              </a:rPr>
              <a:t>since a low pH can dissolve the bonds that binds </a:t>
            </a:r>
            <a:r>
              <a:rPr lang="en-US" altLang="ja-JP" sz="2400" dirty="0" smtClean="0">
                <a:solidFill>
                  <a:schemeClr val="tx1"/>
                </a:solidFill>
              </a:rPr>
              <a:t>its </a:t>
            </a:r>
            <a:r>
              <a:rPr lang="en-US" altLang="ja-JP" sz="2400" dirty="0">
                <a:solidFill>
                  <a:schemeClr val="tx1"/>
                </a:solidFill>
              </a:rPr>
              <a:t>calcium carbonate </a:t>
            </a:r>
            <a:r>
              <a:rPr lang="en-US" altLang="ja-JP" sz="2400" dirty="0" smtClean="0">
                <a:solidFill>
                  <a:schemeClr val="tx1"/>
                </a:solidFill>
              </a:rPr>
              <a:t>shell </a:t>
            </a:r>
            <a:r>
              <a:rPr lang="en-US" altLang="ja-JP" sz="2400" dirty="0">
                <a:solidFill>
                  <a:schemeClr val="tx1"/>
                </a:solidFill>
              </a:rPr>
              <a:t>or </a:t>
            </a:r>
            <a:r>
              <a:rPr lang="en-US" altLang="ja-JP" sz="2400" dirty="0" smtClean="0">
                <a:solidFill>
                  <a:schemeClr val="tx1"/>
                </a:solidFill>
              </a:rPr>
              <a:t>exoskeleton </a:t>
            </a:r>
            <a:r>
              <a:rPr lang="en-US" altLang="ja-JP" sz="2400" dirty="0">
                <a:solidFill>
                  <a:schemeClr val="tx1"/>
                </a:solidFill>
              </a:rPr>
              <a:t>together and prevent the animal from building any further [17].</a:t>
            </a:r>
          </a:p>
          <a:p>
            <a:pPr algn="l" eaLnBrk="1" hangingPunct="1"/>
            <a:endParaRPr lang="en-US" altLang="en-US" sz="2400" dirty="0">
              <a:solidFill>
                <a:schemeClr val="tx1"/>
              </a:solidFill>
            </a:endParaRPr>
          </a:p>
          <a:p>
            <a:pPr eaLnBrk="1" hangingPunct="1"/>
            <a:endParaRPr lang="en-US" altLang="en-US" sz="3000" dirty="0">
              <a:solidFill>
                <a:schemeClr val="tx1"/>
              </a:solidFill>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3886200"/>
            <a:ext cx="5176838" cy="44323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5" name="Rectangle 5"/>
          <p:cNvSpPr>
            <a:spLocks/>
          </p:cNvSpPr>
          <p:nvPr/>
        </p:nvSpPr>
        <p:spPr bwMode="auto">
          <a:xfrm>
            <a:off x="635000" y="5943600"/>
            <a:ext cx="5638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a:solidFill>
                  <a:schemeClr val="tx1"/>
                </a:solidFill>
              </a:rPr>
              <a:t>In simpler terms, the more CO2 that is released into the atmosphere, the higher the rate at which the ocean becomes more acidic due to carbonic acid.</a:t>
            </a:r>
          </a:p>
        </p:txBody>
      </p:sp>
      <p:sp>
        <p:nvSpPr>
          <p:cNvPr id="25606" name="Rectangle 6"/>
          <p:cNvSpPr>
            <a:spLocks/>
          </p:cNvSpPr>
          <p:nvPr/>
        </p:nvSpPr>
        <p:spPr bwMode="auto">
          <a:xfrm>
            <a:off x="7035800" y="8686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10: </a:t>
            </a:r>
            <a:r>
              <a:rPr lang="en-US" altLang="en-US" sz="1200" dirty="0">
                <a:solidFill>
                  <a:schemeClr val="tx1"/>
                </a:solidFill>
              </a:rPr>
              <a:t>This picture depicts the carbon cycle and outlines the issues associated with too much CO2 in the air. Source: earthjustice.org</a:t>
            </a:r>
          </a:p>
        </p:txBody>
      </p:sp>
      <p:sp>
        <p:nvSpPr>
          <p:cNvPr id="25607" name="Rectangle 7"/>
          <p:cNvSpPr>
            <a:spLocks/>
          </p:cNvSpPr>
          <p:nvPr/>
        </p:nvSpPr>
        <p:spPr bwMode="auto">
          <a:xfrm>
            <a:off x="558800" y="3810000"/>
            <a:ext cx="62992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a:solidFill>
                  <a:schemeClr val="tx1"/>
                </a:solidFill>
              </a:rPr>
              <a:t>Corals build their skeletons out of calcium carbonate, making them one of the animals vulnerable to acidic oceans [5][10].</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35000" y="-12700"/>
            <a:ext cx="11722100" cy="2438400"/>
          </a:xfrm>
        </p:spPr>
        <p:txBody>
          <a:bodyPr/>
          <a:lstStyle/>
          <a:p>
            <a:pPr eaLnBrk="1" hangingPunct="1"/>
            <a:r>
              <a:rPr lang="en-US" altLang="en-US" sz="7200" dirty="0" smtClean="0"/>
              <a:t>Ocean Acidification </a:t>
            </a:r>
            <a:r>
              <a:rPr lang="en-US" altLang="en-US" sz="6000" dirty="0" smtClean="0"/>
              <a:t>(cont.)</a:t>
            </a:r>
          </a:p>
        </p:txBody>
      </p:sp>
      <p:sp>
        <p:nvSpPr>
          <p:cNvPr id="26627" name="Rectangle 2"/>
          <p:cNvSpPr>
            <a:spLocks/>
          </p:cNvSpPr>
          <p:nvPr/>
        </p:nvSpPr>
        <p:spPr bwMode="auto">
          <a:xfrm>
            <a:off x="7645400" y="3657600"/>
            <a:ext cx="482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ja-JP" altLang="en-US" sz="2400" b="1">
                <a:solidFill>
                  <a:schemeClr val="tx1"/>
                </a:solidFill>
              </a:rPr>
              <a:t>“</a:t>
            </a:r>
            <a:r>
              <a:rPr lang="en-US" altLang="ja-JP" sz="2400" i="1">
                <a:solidFill>
                  <a:schemeClr val="tx1"/>
                </a:solidFill>
              </a:rPr>
              <a:t>Ocean acidity has increased by 30% since the beginning of the Industrial Revolution. This increase is </a:t>
            </a:r>
            <a:r>
              <a:rPr lang="en-US" altLang="ja-JP" sz="2400" b="1" i="1">
                <a:solidFill>
                  <a:schemeClr val="tx1"/>
                </a:solidFill>
              </a:rPr>
              <a:t>100 times faster</a:t>
            </a:r>
            <a:r>
              <a:rPr lang="en-US" altLang="ja-JP" sz="2400" i="1">
                <a:solidFill>
                  <a:schemeClr val="tx1"/>
                </a:solidFill>
              </a:rPr>
              <a:t> than any change in acidity experienced by marine organisms for at least the last 20 million years</a:t>
            </a:r>
            <a:r>
              <a:rPr lang="ja-JP" altLang="en-US" sz="2400">
                <a:solidFill>
                  <a:schemeClr val="tx1"/>
                </a:solidFill>
              </a:rPr>
              <a:t>”</a:t>
            </a:r>
            <a:r>
              <a:rPr lang="en-US" altLang="ja-JP" sz="2400">
                <a:solidFill>
                  <a:schemeClr val="tx1"/>
                </a:solidFill>
              </a:rPr>
              <a:t> [5].</a:t>
            </a:r>
            <a:endParaRPr lang="en-US" altLang="en-US" sz="2400">
              <a:solidFill>
                <a:schemeClr val="tx1"/>
              </a:solidFill>
            </a:endParaRPr>
          </a:p>
        </p:txBody>
      </p:sp>
      <p:sp>
        <p:nvSpPr>
          <p:cNvPr id="26628" name="Rectangle 3"/>
          <p:cNvSpPr>
            <a:spLocks/>
          </p:cNvSpPr>
          <p:nvPr/>
        </p:nvSpPr>
        <p:spPr bwMode="auto">
          <a:xfrm>
            <a:off x="1016000" y="7724775"/>
            <a:ext cx="5486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11: </a:t>
            </a:r>
            <a:r>
              <a:rPr lang="en-US" altLang="en-US" sz="1200" dirty="0">
                <a:solidFill>
                  <a:schemeClr val="tx1"/>
                </a:solidFill>
              </a:rPr>
              <a:t>This image shows how much the average surface pH has gone down since the pre-industrial era. </a:t>
            </a:r>
          </a:p>
          <a:p>
            <a:pPr eaLnBrk="1" hangingPunct="1"/>
            <a:r>
              <a:rPr lang="en-US" altLang="en-US" sz="1200" dirty="0" smtClean="0">
                <a:solidFill>
                  <a:schemeClr val="tx1"/>
                </a:solidFill>
              </a:rPr>
              <a:t>Source: </a:t>
            </a:r>
            <a:r>
              <a:rPr lang="en-US" altLang="en-US" sz="1200" dirty="0">
                <a:solidFill>
                  <a:schemeClr val="tx1"/>
                </a:solidFill>
              </a:rPr>
              <a:t>insideclimatenews.org</a:t>
            </a:r>
          </a:p>
        </p:txBody>
      </p:sp>
      <p:sp>
        <p:nvSpPr>
          <p:cNvPr id="26629" name="Rectangle 4"/>
          <p:cNvSpPr>
            <a:spLocks/>
          </p:cNvSpPr>
          <p:nvPr/>
        </p:nvSpPr>
        <p:spPr bwMode="auto">
          <a:xfrm>
            <a:off x="838200" y="1866900"/>
            <a:ext cx="113157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Studies show that such high levels of CO2 are actually changing the chemistry of the ocean. It is estimated that the oceans absorb a third of all CO2 </a:t>
            </a:r>
            <a:r>
              <a:rPr lang="en-US" altLang="en-US" sz="2400" dirty="0" smtClean="0">
                <a:solidFill>
                  <a:schemeClr val="tx1"/>
                </a:solidFill>
              </a:rPr>
              <a:t>emissions— that</a:t>
            </a:r>
            <a:r>
              <a:rPr lang="ja-JP" altLang="en-US" sz="2400" dirty="0">
                <a:solidFill>
                  <a:schemeClr val="tx1"/>
                </a:solidFill>
              </a:rPr>
              <a:t>’</a:t>
            </a:r>
            <a:r>
              <a:rPr lang="en-US" altLang="ja-JP" sz="2400" dirty="0">
                <a:solidFill>
                  <a:schemeClr val="tx1"/>
                </a:solidFill>
              </a:rPr>
              <a:t>s roughly</a:t>
            </a:r>
            <a:r>
              <a:rPr lang="en-US" altLang="ja-JP" sz="2400" i="1" dirty="0">
                <a:solidFill>
                  <a:schemeClr val="tx1"/>
                </a:solidFill>
              </a:rPr>
              <a:t> </a:t>
            </a:r>
            <a:r>
              <a:rPr lang="en-US" altLang="ja-JP" sz="2400" b="1" dirty="0">
                <a:solidFill>
                  <a:schemeClr val="tx1"/>
                </a:solidFill>
              </a:rPr>
              <a:t>22 million tons</a:t>
            </a:r>
            <a:r>
              <a:rPr lang="en-US" altLang="ja-JP" sz="2400" dirty="0">
                <a:solidFill>
                  <a:schemeClr val="tx1"/>
                </a:solidFill>
              </a:rPr>
              <a:t> a day! [17] Regarding ocean acidification, UNESCO states: </a:t>
            </a:r>
            <a:endParaRPr lang="en-US" altLang="en-US" sz="2400" dirty="0">
              <a:solidFill>
                <a:schemeClr val="tx1"/>
              </a:solidFill>
            </a:endParaRPr>
          </a:p>
        </p:txBody>
      </p:sp>
      <p:pic>
        <p:nvPicPr>
          <p:cNvPr id="266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886200"/>
            <a:ext cx="5526088" cy="3621088"/>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1" name="Rectangle 6"/>
          <p:cNvSpPr>
            <a:spLocks/>
          </p:cNvSpPr>
          <p:nvPr/>
        </p:nvSpPr>
        <p:spPr bwMode="auto">
          <a:xfrm>
            <a:off x="1193800" y="8553450"/>
            <a:ext cx="1160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a:solidFill>
                  <a:schemeClr val="tx1"/>
                </a:solidFill>
              </a:rPr>
              <a:t>We have yet to learn how to reverse the process of ocean acidification, but scientists and lawmakers are working to at least slow it down.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1270000" y="114300"/>
            <a:ext cx="10464800" cy="1638300"/>
          </a:xfrm>
        </p:spPr>
        <p:txBody>
          <a:bodyPr/>
          <a:lstStyle/>
          <a:p>
            <a:pPr eaLnBrk="1" hangingPunct="1"/>
            <a:r>
              <a:rPr lang="en-US" altLang="en-US" sz="7200" smtClean="0"/>
              <a:t>Marine Debris</a:t>
            </a:r>
          </a:p>
        </p:txBody>
      </p:sp>
      <p:sp>
        <p:nvSpPr>
          <p:cNvPr id="27651" name="Rectangle 2"/>
          <p:cNvSpPr>
            <a:spLocks/>
          </p:cNvSpPr>
          <p:nvPr/>
        </p:nvSpPr>
        <p:spPr bwMode="auto">
          <a:xfrm>
            <a:off x="241300" y="1778000"/>
            <a:ext cx="12522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a:solidFill>
                  <a:schemeClr val="tx1"/>
                </a:solidFill>
              </a:rPr>
              <a:t>Another form of pollution that is impacting coral reefs is marine debris. Marine debris is man-made trash bits that can range from a huge abandoned fishing net to a forgotten plastic bag and many things in between.</a:t>
            </a:r>
          </a:p>
        </p:txBody>
      </p:sp>
      <p:pic>
        <p:nvPicPr>
          <p:cNvPr id="276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200" y="3657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3" name="Rectangle 4"/>
          <p:cNvSpPr>
            <a:spLocks/>
          </p:cNvSpPr>
          <p:nvPr/>
        </p:nvSpPr>
        <p:spPr bwMode="auto">
          <a:xfrm>
            <a:off x="330200" y="7626350"/>
            <a:ext cx="123317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Marine debris can harm reefs in many different ways. Plastic bags can smother corals, large pieces of debris such as tires or plywood can crush or break corals, and the animals that live in reef ecosystems can become entangled or die from ingesting bits of trash [14]. </a:t>
            </a:r>
          </a:p>
        </p:txBody>
      </p:sp>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657600"/>
            <a:ext cx="2936204"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3657600"/>
            <a:ext cx="4191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6" name="Rectangle 7"/>
          <p:cNvSpPr>
            <a:spLocks/>
          </p:cNvSpPr>
          <p:nvPr/>
        </p:nvSpPr>
        <p:spPr bwMode="auto">
          <a:xfrm>
            <a:off x="863600" y="6934200"/>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12: </a:t>
            </a:r>
            <a:r>
              <a:rPr lang="en-US" altLang="en-US" sz="1200" dirty="0">
                <a:solidFill>
                  <a:schemeClr val="tx1"/>
                </a:solidFill>
              </a:rPr>
              <a:t>A plastic bag wrapped around a coral. </a:t>
            </a:r>
            <a:r>
              <a:rPr lang="en-US" altLang="en-US" sz="1200" dirty="0" smtClean="0">
                <a:solidFill>
                  <a:schemeClr val="tx1"/>
                </a:solidFill>
              </a:rPr>
              <a:t>Source: </a:t>
            </a:r>
            <a:r>
              <a:rPr lang="en-US" altLang="en-US" sz="1200" dirty="0">
                <a:solidFill>
                  <a:schemeClr val="tx1"/>
                </a:solidFill>
              </a:rPr>
              <a:t>noaa.gov</a:t>
            </a:r>
          </a:p>
        </p:txBody>
      </p:sp>
      <p:sp>
        <p:nvSpPr>
          <p:cNvPr id="27657" name="Rectangle 8"/>
          <p:cNvSpPr>
            <a:spLocks/>
          </p:cNvSpPr>
          <p:nvPr/>
        </p:nvSpPr>
        <p:spPr bwMode="auto">
          <a:xfrm>
            <a:off x="8712200" y="6934200"/>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14: </a:t>
            </a:r>
            <a:r>
              <a:rPr lang="en-US" altLang="en-US" sz="1200" dirty="0">
                <a:solidFill>
                  <a:schemeClr val="tx1"/>
                </a:solidFill>
              </a:rPr>
              <a:t>Abandoned car tires are </a:t>
            </a:r>
            <a:r>
              <a:rPr lang="en-US" altLang="en-US" sz="1200" dirty="0" smtClean="0">
                <a:solidFill>
                  <a:schemeClr val="tx1"/>
                </a:solidFill>
              </a:rPr>
              <a:t>among </a:t>
            </a:r>
            <a:r>
              <a:rPr lang="en-US" altLang="en-US" sz="1200" dirty="0">
                <a:solidFill>
                  <a:schemeClr val="tx1"/>
                </a:solidFill>
              </a:rPr>
              <a:t>the many trash objects found on reefs. </a:t>
            </a:r>
            <a:r>
              <a:rPr lang="en-US" altLang="en-US" sz="1200" dirty="0" smtClean="0">
                <a:solidFill>
                  <a:schemeClr val="tx1"/>
                </a:solidFill>
              </a:rPr>
              <a:t>Source: </a:t>
            </a:r>
            <a:r>
              <a:rPr lang="en-US" altLang="en-US" sz="1200" dirty="0">
                <a:solidFill>
                  <a:schemeClr val="tx1"/>
                </a:solidFill>
              </a:rPr>
              <a:t>noaa.gov</a:t>
            </a:r>
          </a:p>
        </p:txBody>
      </p:sp>
      <p:sp>
        <p:nvSpPr>
          <p:cNvPr id="27658" name="Rectangle 9"/>
          <p:cNvSpPr>
            <a:spLocks/>
          </p:cNvSpPr>
          <p:nvPr/>
        </p:nvSpPr>
        <p:spPr bwMode="auto">
          <a:xfrm>
            <a:off x="4140200" y="68580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13: </a:t>
            </a:r>
            <a:r>
              <a:rPr lang="en-US" altLang="en-US" sz="1200" dirty="0">
                <a:solidFill>
                  <a:schemeClr val="tx1"/>
                </a:solidFill>
              </a:rPr>
              <a:t>Sea turtles are especially susceptible to entanglement. </a:t>
            </a:r>
            <a:r>
              <a:rPr lang="en-US" altLang="en-US" sz="1200" dirty="0" smtClean="0">
                <a:solidFill>
                  <a:schemeClr val="tx1"/>
                </a:solidFill>
              </a:rPr>
              <a:t>Source: ghostfishing.org</a:t>
            </a:r>
            <a:endParaRPr lang="en-US" altLang="en-US" sz="1200" dirty="0">
              <a:solidFill>
                <a:schemeClr val="tx1"/>
              </a:solidFill>
            </a:endParaRPr>
          </a:p>
          <a:p>
            <a:pPr eaLnBrk="1" hangingPunct="1"/>
            <a:endParaRPr lang="en-US" altLang="en-US" sz="1200" dirty="0">
              <a:solidFill>
                <a:schemeClr val="tx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r>
              <a:rPr lang="en-US" altLang="en-US" sz="7200" dirty="0" smtClean="0"/>
              <a:t>Marine Debris (cont.)</a:t>
            </a:r>
          </a:p>
        </p:txBody>
      </p:sp>
      <p:sp>
        <p:nvSpPr>
          <p:cNvPr id="28675" name="Rectangle 2"/>
          <p:cNvSpPr>
            <a:spLocks/>
          </p:cNvSpPr>
          <p:nvPr/>
        </p:nvSpPr>
        <p:spPr bwMode="auto">
          <a:xfrm>
            <a:off x="508000" y="7886700"/>
            <a:ext cx="12306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Sometimes the destructive force of storms and floods will contribute to the amount of marine debris in the water, but the majority of trash in the water comes from the negligence of humans such as fishermen and </a:t>
            </a:r>
            <a:r>
              <a:rPr lang="en-US" altLang="en-US" sz="2400" dirty="0" smtClean="0">
                <a:solidFill>
                  <a:schemeClr val="tx1"/>
                </a:solidFill>
              </a:rPr>
              <a:t>beachgoers </a:t>
            </a:r>
            <a:r>
              <a:rPr lang="en-US" altLang="en-US" sz="2400" dirty="0">
                <a:solidFill>
                  <a:schemeClr val="tx1"/>
                </a:solidFill>
              </a:rPr>
              <a:t>[17].  </a:t>
            </a:r>
          </a:p>
        </p:txBody>
      </p:sp>
      <p:pic>
        <p:nvPicPr>
          <p:cNvPr id="2" name="otk_0004_marinedebr" descr="coral reef powerpoint.ppt_media/otk_0004_marinedebrissm.mov-1.mo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879600" y="2387600"/>
            <a:ext cx="9232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
          <p:cNvSpPr>
            <a:spLocks/>
          </p:cNvSpPr>
          <p:nvPr/>
        </p:nvSpPr>
        <p:spPr bwMode="auto">
          <a:xfrm>
            <a:off x="4433728" y="7562334"/>
            <a:ext cx="432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smtClean="0">
                <a:solidFill>
                  <a:schemeClr val="tx1"/>
                </a:solidFill>
              </a:rPr>
              <a:t>Fig. 15 Marine Debris</a:t>
            </a:r>
          </a:p>
          <a:p>
            <a:pPr eaLnBrk="1" hangingPunct="1"/>
            <a:r>
              <a:rPr lang="en-US" altLang="en-US" sz="1200" dirty="0" smtClean="0">
                <a:solidFill>
                  <a:schemeClr val="tx1"/>
                </a:solidFill>
              </a:rPr>
              <a:t>Source</a:t>
            </a:r>
            <a:r>
              <a:rPr lang="en-US" altLang="en-US" sz="1200" dirty="0">
                <a:solidFill>
                  <a:schemeClr val="tx1"/>
                </a:solidFill>
              </a:rPr>
              <a:t>: http://oceantoday.noaa.gov/marinedebris/welcome.html</a:t>
            </a:r>
          </a:p>
        </p:txBody>
      </p:sp>
      <p:pic>
        <p:nvPicPr>
          <p:cNvPr id="6" name="Picture 6" descr="P:\EngPub\books (in progress)\Palmquist, The Bedford Researcher 5e\Turnover\slide 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629" y="2286000"/>
            <a:ext cx="7588250" cy="519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altLang="en-US" sz="8000" smtClean="0"/>
              <a:t>Pollution Solutions</a:t>
            </a:r>
          </a:p>
        </p:txBody>
      </p:sp>
      <p:sp>
        <p:nvSpPr>
          <p:cNvPr id="29699" name="Rectangle 2"/>
          <p:cNvSpPr>
            <a:spLocks/>
          </p:cNvSpPr>
          <p:nvPr/>
        </p:nvSpPr>
        <p:spPr bwMode="auto">
          <a:xfrm>
            <a:off x="508000" y="2355850"/>
            <a:ext cx="119761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600">
                <a:solidFill>
                  <a:schemeClr val="tx1"/>
                </a:solidFill>
              </a:rPr>
              <a:t>Yes, the future seems grim for coral reefs, but there are people who are making great efforts to rehabilitate degraded reefs back to their magnificent glory. </a:t>
            </a:r>
          </a:p>
          <a:p>
            <a:pPr algn="l" eaLnBrk="1" hangingPunct="1"/>
            <a:endParaRPr lang="en-US" altLang="en-US" sz="3600">
              <a:solidFill>
                <a:schemeClr val="tx1"/>
              </a:solidFill>
            </a:endParaRPr>
          </a:p>
          <a:p>
            <a:pPr algn="l" eaLnBrk="1" hangingPunct="1"/>
            <a:r>
              <a:rPr lang="en-US" altLang="en-US" sz="3600">
                <a:solidFill>
                  <a:schemeClr val="tx1"/>
                </a:solidFill>
              </a:rPr>
              <a:t>Among them is Ken Nedimyer and his team at the Coral Restoration Foundation.</a:t>
            </a: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6248400"/>
            <a:ext cx="4862513" cy="25400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1" name="Rectangle 4"/>
          <p:cNvSpPr>
            <a:spLocks/>
          </p:cNvSpPr>
          <p:nvPr/>
        </p:nvSpPr>
        <p:spPr bwMode="auto">
          <a:xfrm flipH="1">
            <a:off x="3486150" y="9012535"/>
            <a:ext cx="601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t>Fig. </a:t>
            </a:r>
            <a:r>
              <a:rPr lang="en-US" altLang="en-US" sz="1200" dirty="0" smtClean="0"/>
              <a:t>16: </a:t>
            </a:r>
            <a:r>
              <a:rPr lang="en-US" altLang="en-US" sz="1200" dirty="0"/>
              <a:t>The logo for the Coral Restoration Foundation™. Source: coralrestoration.org Trademarked logo of the Coral Restoration Foundation (coralrestoration.org).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066800" y="254000"/>
            <a:ext cx="10858500" cy="2438400"/>
          </a:xfrm>
        </p:spPr>
        <p:txBody>
          <a:bodyPr/>
          <a:lstStyle/>
          <a:p>
            <a:pPr eaLnBrk="1" hangingPunct="1"/>
            <a:r>
              <a:rPr lang="en-US" altLang="en-US" sz="7200" smtClean="0"/>
              <a:t>The Coral Restoration Foundation</a:t>
            </a:r>
          </a:p>
        </p:txBody>
      </p:sp>
      <p:sp>
        <p:nvSpPr>
          <p:cNvPr id="30723" name="Rectangle 2"/>
          <p:cNvSpPr>
            <a:spLocks/>
          </p:cNvSpPr>
          <p:nvPr/>
        </p:nvSpPr>
        <p:spPr bwMode="auto">
          <a:xfrm>
            <a:off x="1447800" y="3448050"/>
            <a:ext cx="57531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This </a:t>
            </a:r>
            <a:r>
              <a:rPr lang="en-US" altLang="en-US" sz="2400" dirty="0" smtClean="0">
                <a:solidFill>
                  <a:schemeClr val="tx1"/>
                </a:solidFill>
              </a:rPr>
              <a:t>nonprofit </a:t>
            </a:r>
            <a:r>
              <a:rPr lang="en-US" altLang="en-US" sz="2400" dirty="0">
                <a:solidFill>
                  <a:schemeClr val="tx1"/>
                </a:solidFill>
              </a:rPr>
              <a:t>group based in the Florida Keys works to grow two kinds of hard, fast-growing, branching corals, Staghorn (</a:t>
            </a:r>
            <a:r>
              <a:rPr lang="en-US" altLang="en-US" sz="2400" i="1" dirty="0" err="1">
                <a:solidFill>
                  <a:schemeClr val="tx1"/>
                </a:solidFill>
              </a:rPr>
              <a:t>Acropora</a:t>
            </a:r>
            <a:r>
              <a:rPr lang="en-US" altLang="en-US" sz="2400" i="1" dirty="0">
                <a:solidFill>
                  <a:schemeClr val="tx1"/>
                </a:solidFill>
              </a:rPr>
              <a:t> </a:t>
            </a:r>
            <a:r>
              <a:rPr lang="en-US" altLang="en-US" sz="2400" i="1" dirty="0" err="1">
                <a:solidFill>
                  <a:schemeClr val="tx1"/>
                </a:solidFill>
              </a:rPr>
              <a:t>cervicornis</a:t>
            </a:r>
            <a:r>
              <a:rPr lang="en-US" altLang="en-US" sz="2400" dirty="0">
                <a:solidFill>
                  <a:schemeClr val="tx1"/>
                </a:solidFill>
              </a:rPr>
              <a:t>) and Elkhorn (</a:t>
            </a:r>
            <a:r>
              <a:rPr lang="en-US" altLang="en-US" sz="2400" i="1" dirty="0" err="1">
                <a:solidFill>
                  <a:schemeClr val="tx1"/>
                </a:solidFill>
              </a:rPr>
              <a:t>Acropora</a:t>
            </a:r>
            <a:r>
              <a:rPr lang="en-US" altLang="en-US" sz="2400" i="1" dirty="0">
                <a:solidFill>
                  <a:schemeClr val="tx1"/>
                </a:solidFill>
              </a:rPr>
              <a:t> </a:t>
            </a:r>
            <a:r>
              <a:rPr lang="en-US" altLang="en-US" sz="2400" i="1" dirty="0" err="1" smtClean="0">
                <a:solidFill>
                  <a:schemeClr val="tx1"/>
                </a:solidFill>
              </a:rPr>
              <a:t>palmata</a:t>
            </a:r>
            <a:r>
              <a:rPr lang="en-US" altLang="en-US" sz="2400" dirty="0">
                <a:solidFill>
                  <a:schemeClr val="tx1"/>
                </a:solidFill>
              </a:rPr>
              <a:t>), in their offshore nurseries. They then take the young corals and </a:t>
            </a:r>
            <a:r>
              <a:rPr lang="ja-JP" altLang="en-US" sz="2400" dirty="0">
                <a:solidFill>
                  <a:schemeClr val="tx1"/>
                </a:solidFill>
              </a:rPr>
              <a:t>“</a:t>
            </a:r>
            <a:r>
              <a:rPr lang="en-US" altLang="ja-JP" sz="2400" dirty="0">
                <a:solidFill>
                  <a:schemeClr val="tx1"/>
                </a:solidFill>
              </a:rPr>
              <a:t>plant</a:t>
            </a:r>
            <a:r>
              <a:rPr lang="ja-JP" altLang="en-US" sz="2400" dirty="0">
                <a:solidFill>
                  <a:schemeClr val="tx1"/>
                </a:solidFill>
              </a:rPr>
              <a:t>”</a:t>
            </a:r>
            <a:r>
              <a:rPr lang="en-US" altLang="ja-JP" sz="2400" dirty="0">
                <a:solidFill>
                  <a:schemeClr val="tx1"/>
                </a:solidFill>
              </a:rPr>
              <a:t> them on local, often deteriorating reefs in hopes of restoring the threatened coral populations [11]. </a:t>
            </a:r>
            <a:endParaRPr lang="en-US" altLang="en-US" sz="2400" dirty="0">
              <a:solidFill>
                <a:schemeClr val="tx1"/>
              </a:solidFill>
            </a:endParaRPr>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2832100"/>
            <a:ext cx="3656013" cy="548005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5" name="Rectangle 4"/>
          <p:cNvSpPr>
            <a:spLocks/>
          </p:cNvSpPr>
          <p:nvPr/>
        </p:nvSpPr>
        <p:spPr bwMode="auto">
          <a:xfrm>
            <a:off x="8255000" y="8610600"/>
            <a:ext cx="361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17: </a:t>
            </a:r>
            <a:r>
              <a:rPr lang="en-US" altLang="en-US" sz="1200" dirty="0">
                <a:solidFill>
                  <a:schemeClr val="tx1"/>
                </a:solidFill>
              </a:rPr>
              <a:t>A diver attends to the coral nursery </a:t>
            </a:r>
            <a:r>
              <a:rPr lang="ja-JP" altLang="en-US" sz="1200" dirty="0">
                <a:solidFill>
                  <a:schemeClr val="tx1"/>
                </a:solidFill>
              </a:rPr>
              <a:t>“</a:t>
            </a:r>
            <a:r>
              <a:rPr lang="en-US" altLang="ja-JP" sz="1200" dirty="0">
                <a:solidFill>
                  <a:schemeClr val="tx1"/>
                </a:solidFill>
              </a:rPr>
              <a:t>trees.</a:t>
            </a:r>
            <a:r>
              <a:rPr lang="ja-JP" altLang="en-US" sz="1200" dirty="0">
                <a:solidFill>
                  <a:schemeClr val="tx1"/>
                </a:solidFill>
              </a:rPr>
              <a:t>”</a:t>
            </a:r>
            <a:r>
              <a:rPr lang="en-US" altLang="ja-JP" sz="1200" dirty="0">
                <a:solidFill>
                  <a:schemeClr val="tx1"/>
                </a:solidFill>
              </a:rPr>
              <a:t> Source: floridasportsman.com</a:t>
            </a:r>
            <a:endParaRPr lang="en-US" altLang="en-US" sz="1200" dirty="0">
              <a:solidFill>
                <a:schemeClr val="tx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r>
              <a:rPr lang="en-US" altLang="en-US" sz="8000" smtClean="0"/>
              <a:t>Pollution Solutions</a:t>
            </a:r>
          </a:p>
        </p:txBody>
      </p:sp>
      <p:sp>
        <p:nvSpPr>
          <p:cNvPr id="31747" name="Rectangle 2"/>
          <p:cNvSpPr>
            <a:spLocks/>
          </p:cNvSpPr>
          <p:nvPr/>
        </p:nvSpPr>
        <p:spPr bwMode="auto">
          <a:xfrm>
            <a:off x="6502400" y="2374900"/>
            <a:ext cx="61722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200" dirty="0">
                <a:solidFill>
                  <a:schemeClr val="tx1"/>
                </a:solidFill>
              </a:rPr>
              <a:t>The Coral Restoration Foundation is only one of many organizations trying to save what</a:t>
            </a:r>
            <a:r>
              <a:rPr lang="ja-JP" altLang="en-US" sz="3200" dirty="0">
                <a:solidFill>
                  <a:schemeClr val="tx1"/>
                </a:solidFill>
              </a:rPr>
              <a:t>’</a:t>
            </a:r>
            <a:r>
              <a:rPr lang="en-US" altLang="ja-JP" sz="3200" dirty="0">
                <a:solidFill>
                  <a:schemeClr val="tx1"/>
                </a:solidFill>
              </a:rPr>
              <a:t>s left of our coral reefs. While people like Ken are making great progress in the preservation of coral reefs, ordinary people are making choices </a:t>
            </a:r>
            <a:r>
              <a:rPr lang="en-US" altLang="ja-JP" sz="3200" dirty="0" smtClean="0">
                <a:solidFill>
                  <a:schemeClr val="tx1"/>
                </a:solidFill>
              </a:rPr>
              <a:t>every day </a:t>
            </a:r>
            <a:r>
              <a:rPr lang="en-US" altLang="ja-JP" sz="3200" dirty="0">
                <a:solidFill>
                  <a:schemeClr val="tx1"/>
                </a:solidFill>
              </a:rPr>
              <a:t>to help clean up the oceans and save these beautiful ecosystems.</a:t>
            </a:r>
            <a:endParaRPr lang="en-US" altLang="en-US" sz="3200" dirty="0">
              <a:solidFill>
                <a:schemeClr val="tx1"/>
              </a:solidFill>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2362200"/>
            <a:ext cx="44323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49" name="Rectangle 5"/>
          <p:cNvSpPr>
            <a:spLocks/>
          </p:cNvSpPr>
          <p:nvPr/>
        </p:nvSpPr>
        <p:spPr bwMode="auto">
          <a:xfrm>
            <a:off x="1244600" y="8534400"/>
            <a:ext cx="431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18: </a:t>
            </a:r>
            <a:r>
              <a:rPr lang="en-US" altLang="en-US" sz="1200" dirty="0">
                <a:solidFill>
                  <a:schemeClr val="tx1"/>
                </a:solidFill>
              </a:rPr>
              <a:t>Some things you can do to keep the oceans clean, even if you don</a:t>
            </a:r>
            <a:r>
              <a:rPr lang="ja-JP" altLang="en-US" sz="1200" dirty="0">
                <a:solidFill>
                  <a:schemeClr val="tx1"/>
                </a:solidFill>
              </a:rPr>
              <a:t>’</a:t>
            </a:r>
            <a:r>
              <a:rPr lang="en-US" altLang="ja-JP" sz="1200" dirty="0">
                <a:solidFill>
                  <a:schemeClr val="tx1"/>
                </a:solidFill>
              </a:rPr>
              <a:t>t </a:t>
            </a:r>
            <a:r>
              <a:rPr lang="en-US" altLang="ja-JP" sz="1200" dirty="0" smtClean="0">
                <a:solidFill>
                  <a:schemeClr val="tx1"/>
                </a:solidFill>
              </a:rPr>
              <a:t>live </a:t>
            </a:r>
            <a:r>
              <a:rPr lang="en-US" altLang="ja-JP" sz="1200" dirty="0">
                <a:solidFill>
                  <a:schemeClr val="tx1"/>
                </a:solidFill>
              </a:rPr>
              <a:t>near the coast</a:t>
            </a:r>
            <a:r>
              <a:rPr lang="en-US" altLang="ja-JP" sz="1200" dirty="0" smtClean="0">
                <a:solidFill>
                  <a:schemeClr val="tx1"/>
                </a:solidFill>
              </a:rPr>
              <a:t>! </a:t>
            </a:r>
          </a:p>
          <a:p>
            <a:pPr eaLnBrk="1" hangingPunct="1"/>
            <a:r>
              <a:rPr lang="en-US" altLang="ja-JP" sz="1200" dirty="0" smtClean="0">
                <a:solidFill>
                  <a:schemeClr val="tx1"/>
                </a:solidFill>
              </a:rPr>
              <a:t> </a:t>
            </a:r>
            <a:r>
              <a:rPr lang="en-US" altLang="ja-JP" sz="1200" dirty="0">
                <a:solidFill>
                  <a:schemeClr val="tx1"/>
                </a:solidFill>
              </a:rPr>
              <a:t>Source: oceanconservancy.org</a:t>
            </a:r>
            <a:endParaRPr lang="en-US" altLang="en-US" sz="1200" dirty="0">
              <a:solidFill>
                <a:schemeClr val="tx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1270000" y="0"/>
            <a:ext cx="10464800" cy="2438400"/>
          </a:xfrm>
        </p:spPr>
        <p:txBody>
          <a:bodyPr/>
          <a:lstStyle/>
          <a:p>
            <a:pPr eaLnBrk="1" hangingPunct="1"/>
            <a:r>
              <a:rPr lang="en-US" altLang="en-US" sz="8000" smtClean="0"/>
              <a:t>You Can Help, Too!</a:t>
            </a:r>
          </a:p>
        </p:txBody>
      </p:sp>
      <p:sp>
        <p:nvSpPr>
          <p:cNvPr id="32771" name="Rectangle 2"/>
          <p:cNvSpPr>
            <a:spLocks/>
          </p:cNvSpPr>
          <p:nvPr/>
        </p:nvSpPr>
        <p:spPr bwMode="auto">
          <a:xfrm>
            <a:off x="533400" y="2501900"/>
            <a:ext cx="11938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indent="-342900"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371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1371600" eaLnBrk="0" hangingPunct="0">
              <a:defRPr sz="4200">
                <a:solidFill>
                  <a:srgbClr val="FFFFFF"/>
                </a:solidFill>
                <a:latin typeface="Gill Sans" pitchFamily="-84" charset="0"/>
                <a:ea typeface="ヒラギノ角ゴ ProN W3" pitchFamily="-84" charset="-128"/>
                <a:sym typeface="Gill Sans" pitchFamily="-84" charset="0"/>
              </a:defRPr>
            </a:lvl5pPr>
            <a:lvl6pPr marL="18288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2860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27432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2004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lvl="2" algn="l" eaLnBrk="1" hangingPunct="1">
              <a:lnSpc>
                <a:spcPct val="150000"/>
              </a:lnSpc>
              <a:buSzPct val="89000"/>
              <a:buFont typeface="Arial" panose="020B0604020202020204" pitchFamily="34" charset="0"/>
              <a:buChar char="•"/>
            </a:pPr>
            <a:r>
              <a:rPr lang="en-US" altLang="en-US" sz="3600" dirty="0" smtClean="0">
                <a:solidFill>
                  <a:schemeClr val="tx1"/>
                </a:solidFill>
              </a:rPr>
              <a:t> Responsibly </a:t>
            </a:r>
            <a:r>
              <a:rPr lang="en-US" altLang="en-US" sz="3600" dirty="0">
                <a:solidFill>
                  <a:schemeClr val="tx1"/>
                </a:solidFill>
              </a:rPr>
              <a:t>recycling </a:t>
            </a:r>
            <a:r>
              <a:rPr lang="en-US" altLang="en-US" sz="3600" dirty="0" smtClean="0">
                <a:solidFill>
                  <a:schemeClr val="tx1"/>
                </a:solidFill>
              </a:rPr>
              <a:t>and </a:t>
            </a:r>
            <a:r>
              <a:rPr lang="en-US" altLang="en-US" sz="3600" dirty="0">
                <a:solidFill>
                  <a:schemeClr val="tx1"/>
                </a:solidFill>
              </a:rPr>
              <a:t>disposing of trash</a:t>
            </a:r>
          </a:p>
          <a:p>
            <a:pPr lvl="4" algn="l" eaLnBrk="1" hangingPunct="1">
              <a:lnSpc>
                <a:spcPct val="150000"/>
              </a:lnSpc>
              <a:buSzPct val="77000"/>
              <a:buFont typeface="Arial" panose="020B0604020202020204" pitchFamily="34" charset="0"/>
              <a:buChar char="•"/>
            </a:pPr>
            <a:r>
              <a:rPr lang="en-US" altLang="en-US" sz="3600" dirty="0" smtClean="0">
                <a:solidFill>
                  <a:schemeClr val="tx1"/>
                </a:solidFill>
              </a:rPr>
              <a:t> Using fewer </a:t>
            </a:r>
            <a:r>
              <a:rPr lang="en-US" altLang="en-US" sz="3600" dirty="0">
                <a:solidFill>
                  <a:schemeClr val="tx1"/>
                </a:solidFill>
              </a:rPr>
              <a:t>fossil fuels</a:t>
            </a:r>
          </a:p>
          <a:p>
            <a:pPr lvl="2" algn="l" eaLnBrk="1" hangingPunct="1">
              <a:lnSpc>
                <a:spcPct val="150000"/>
              </a:lnSpc>
              <a:buSzPct val="77000"/>
              <a:buFontTx/>
              <a:buChar char="•"/>
            </a:pPr>
            <a:r>
              <a:rPr lang="en-US" altLang="en-US" sz="3600" dirty="0" smtClean="0">
                <a:solidFill>
                  <a:schemeClr val="tx1"/>
                </a:solidFill>
              </a:rPr>
              <a:t> Conserving </a:t>
            </a:r>
            <a:r>
              <a:rPr lang="en-US" altLang="en-US" sz="3600" dirty="0">
                <a:solidFill>
                  <a:schemeClr val="tx1"/>
                </a:solidFill>
              </a:rPr>
              <a:t>water to reduce </a:t>
            </a:r>
            <a:r>
              <a:rPr lang="en-US" altLang="en-US" sz="3600" dirty="0" smtClean="0">
                <a:solidFill>
                  <a:schemeClr val="tx1"/>
                </a:solidFill>
              </a:rPr>
              <a:t>runoff </a:t>
            </a:r>
            <a:r>
              <a:rPr lang="en-US" altLang="en-US" sz="3600" dirty="0">
                <a:solidFill>
                  <a:schemeClr val="tx1"/>
                </a:solidFill>
              </a:rPr>
              <a:t>waste</a:t>
            </a:r>
          </a:p>
          <a:p>
            <a:pPr lvl="4" algn="l" eaLnBrk="1" hangingPunct="1">
              <a:lnSpc>
                <a:spcPct val="150000"/>
              </a:lnSpc>
              <a:buSzPct val="89000"/>
              <a:buFontTx/>
              <a:buChar char="•"/>
            </a:pPr>
            <a:r>
              <a:rPr lang="en-US" altLang="en-US" sz="3600" dirty="0" smtClean="0">
                <a:solidFill>
                  <a:schemeClr val="tx1"/>
                </a:solidFill>
              </a:rPr>
              <a:t> Contacting </a:t>
            </a:r>
            <a:r>
              <a:rPr lang="en-US" altLang="en-US" sz="3600" dirty="0">
                <a:solidFill>
                  <a:schemeClr val="tx1"/>
                </a:solidFill>
              </a:rPr>
              <a:t>policy makers about ocean health</a:t>
            </a:r>
          </a:p>
          <a:p>
            <a:pPr lvl="2" algn="l" eaLnBrk="1" hangingPunct="1">
              <a:lnSpc>
                <a:spcPct val="150000"/>
              </a:lnSpc>
              <a:buSzPct val="77000"/>
              <a:buFontTx/>
              <a:buChar char="•"/>
            </a:pPr>
            <a:r>
              <a:rPr lang="en-US" altLang="en-US" sz="3600" dirty="0" smtClean="0">
                <a:solidFill>
                  <a:schemeClr val="tx1"/>
                </a:solidFill>
              </a:rPr>
              <a:t> Educating </a:t>
            </a:r>
            <a:r>
              <a:rPr lang="en-US" altLang="en-US" sz="3600" dirty="0">
                <a:solidFill>
                  <a:schemeClr val="tx1"/>
                </a:solidFill>
              </a:rPr>
              <a:t>yourself and others</a:t>
            </a:r>
          </a:p>
        </p:txBody>
      </p:sp>
      <p:sp>
        <p:nvSpPr>
          <p:cNvPr id="32772" name="Rectangle 3"/>
          <p:cNvSpPr>
            <a:spLocks/>
          </p:cNvSpPr>
          <p:nvPr/>
        </p:nvSpPr>
        <p:spPr bwMode="auto">
          <a:xfrm>
            <a:off x="1701800" y="2514600"/>
            <a:ext cx="96964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4000">
                <a:solidFill>
                  <a:schemeClr val="tx1"/>
                </a:solidFill>
              </a:rPr>
              <a:t>Some everyday pollution solutions include:</a:t>
            </a:r>
          </a:p>
        </p:txBody>
      </p:sp>
      <p:sp>
        <p:nvSpPr>
          <p:cNvPr id="32773" name="Rectangle 4"/>
          <p:cNvSpPr>
            <a:spLocks/>
          </p:cNvSpPr>
          <p:nvPr/>
        </p:nvSpPr>
        <p:spPr bwMode="auto">
          <a:xfrm>
            <a:off x="558800" y="8686800"/>
            <a:ext cx="11798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3000" b="1" dirty="0">
                <a:solidFill>
                  <a:schemeClr val="tx1"/>
                </a:solidFill>
              </a:rPr>
              <a:t>Anyone can </a:t>
            </a:r>
            <a:r>
              <a:rPr lang="en-US" altLang="en-US" sz="3000" b="1" dirty="0" smtClean="0">
                <a:solidFill>
                  <a:schemeClr val="tx1"/>
                </a:solidFill>
              </a:rPr>
              <a:t>help, </a:t>
            </a:r>
            <a:r>
              <a:rPr lang="en-US" altLang="en-US" sz="3000" b="1" dirty="0">
                <a:solidFill>
                  <a:schemeClr val="tx1"/>
                </a:solidFill>
              </a:rPr>
              <a:t>and no act is too small or insignificant!</a:t>
            </a:r>
          </a:p>
        </p:txBody>
      </p:sp>
      <p:sp>
        <p:nvSpPr>
          <p:cNvPr id="32774" name="Rectangle 5"/>
          <p:cNvSpPr>
            <a:spLocks/>
          </p:cNvSpPr>
          <p:nvPr/>
        </p:nvSpPr>
        <p:spPr bwMode="auto">
          <a:xfrm>
            <a:off x="7795341" y="7895967"/>
            <a:ext cx="41197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Source: http://coralreef.noaa.gov/getinvolved/whatyoucando</a:t>
            </a:r>
            <a:r>
              <a:rPr lang="en-US" altLang="en-US" sz="1200" u="sng" dirty="0">
                <a:solidFill>
                  <a:schemeClr val="tx1"/>
                </a:solidFill>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33794" name="Rectangle 1"/>
          <p:cNvSpPr>
            <a:spLocks/>
          </p:cNvSpPr>
          <p:nvPr/>
        </p:nvSpPr>
        <p:spPr bwMode="auto">
          <a:xfrm>
            <a:off x="685800" y="615950"/>
            <a:ext cx="116205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4800" dirty="0" smtClean="0">
                <a:solidFill>
                  <a:schemeClr val="tx1"/>
                </a:solidFill>
              </a:rPr>
              <a:t>. . . So </a:t>
            </a:r>
            <a:r>
              <a:rPr lang="en-US" altLang="en-US" sz="4800" dirty="0">
                <a:solidFill>
                  <a:schemeClr val="tx1"/>
                </a:solidFill>
              </a:rPr>
              <a:t>why </a:t>
            </a:r>
            <a:r>
              <a:rPr lang="en-US" altLang="en-US" sz="4800" u="sng" dirty="0">
                <a:solidFill>
                  <a:schemeClr val="tx1"/>
                </a:solidFill>
              </a:rPr>
              <a:t>is</a:t>
            </a:r>
            <a:r>
              <a:rPr lang="en-US" altLang="en-US" sz="4800" dirty="0">
                <a:solidFill>
                  <a:schemeClr val="tx1"/>
                </a:solidFill>
              </a:rPr>
              <a:t> the Giant Ocean Tank present at the New England Aquarium? </a:t>
            </a:r>
          </a:p>
        </p:txBody>
      </p:sp>
      <p:sp>
        <p:nvSpPr>
          <p:cNvPr id="33795" name="Rectangle 2"/>
          <p:cNvSpPr>
            <a:spLocks/>
          </p:cNvSpPr>
          <p:nvPr/>
        </p:nvSpPr>
        <p:spPr bwMode="auto">
          <a:xfrm>
            <a:off x="711200" y="5257800"/>
            <a:ext cx="5334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200" i="1" dirty="0" smtClean="0">
                <a:solidFill>
                  <a:schemeClr val="tx1"/>
                </a:solidFill>
              </a:rPr>
              <a:t>“I </a:t>
            </a:r>
            <a:r>
              <a:rPr lang="en-US" altLang="en-US" sz="3200" i="1" dirty="0">
                <a:solidFill>
                  <a:schemeClr val="tx1"/>
                </a:solidFill>
              </a:rPr>
              <a:t>think that puts [the </a:t>
            </a:r>
            <a:r>
              <a:rPr lang="en-US" altLang="en-US" sz="3200" i="1" dirty="0" err="1">
                <a:solidFill>
                  <a:schemeClr val="tx1"/>
                </a:solidFill>
              </a:rPr>
              <a:t>NEAq</a:t>
            </a:r>
            <a:r>
              <a:rPr lang="en-US" altLang="en-US" sz="3200" i="1" dirty="0">
                <a:solidFill>
                  <a:schemeClr val="tx1"/>
                </a:solidFill>
              </a:rPr>
              <a:t>] in a unique position where we can educate, inspire, and conserve all at the same time</a:t>
            </a:r>
            <a:r>
              <a:rPr lang="en-US" altLang="en-US" sz="3200" i="1" dirty="0" smtClean="0">
                <a:solidFill>
                  <a:schemeClr val="tx1"/>
                </a:solidFill>
              </a:rPr>
              <a:t>.”</a:t>
            </a:r>
            <a:endParaRPr lang="en-US" altLang="en-US" sz="3200" i="1" dirty="0">
              <a:solidFill>
                <a:schemeClr val="tx1"/>
              </a:solidFill>
            </a:endParaRPr>
          </a:p>
        </p:txBody>
      </p:sp>
      <p:sp>
        <p:nvSpPr>
          <p:cNvPr id="33796" name="Rectangle 3"/>
          <p:cNvSpPr>
            <a:spLocks/>
          </p:cNvSpPr>
          <p:nvPr/>
        </p:nvSpPr>
        <p:spPr bwMode="auto">
          <a:xfrm>
            <a:off x="550863" y="2527300"/>
            <a:ext cx="1189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Chris </a:t>
            </a:r>
            <a:r>
              <a:rPr lang="en-US" altLang="en-US" sz="2400" dirty="0" err="1">
                <a:solidFill>
                  <a:schemeClr val="tx1"/>
                </a:solidFill>
              </a:rPr>
              <a:t>Bauernfeind</a:t>
            </a:r>
            <a:r>
              <a:rPr lang="en-US" altLang="en-US" sz="2400" dirty="0">
                <a:solidFill>
                  <a:schemeClr val="tx1"/>
                </a:solidFill>
              </a:rPr>
              <a:t>, one of the Senior Aquarists at the </a:t>
            </a:r>
            <a:r>
              <a:rPr lang="en-US" altLang="en-US" sz="2400" dirty="0" err="1" smtClean="0">
                <a:solidFill>
                  <a:schemeClr val="tx1"/>
                </a:solidFill>
              </a:rPr>
              <a:t>NEAq</a:t>
            </a:r>
            <a:r>
              <a:rPr lang="en-US" altLang="en-US" sz="2400" dirty="0" smtClean="0">
                <a:solidFill>
                  <a:schemeClr val="tx1"/>
                </a:solidFill>
              </a:rPr>
              <a:t>, </a:t>
            </a:r>
            <a:r>
              <a:rPr lang="en-US" altLang="en-US" sz="2400" dirty="0">
                <a:solidFill>
                  <a:schemeClr val="tx1"/>
                </a:solidFill>
              </a:rPr>
              <a:t>explains: </a:t>
            </a:r>
          </a:p>
        </p:txBody>
      </p:sp>
      <p:sp>
        <p:nvSpPr>
          <p:cNvPr id="33798" name="Rectangle 5"/>
          <p:cNvSpPr>
            <a:spLocks/>
          </p:cNvSpPr>
          <p:nvPr/>
        </p:nvSpPr>
        <p:spPr bwMode="auto">
          <a:xfrm>
            <a:off x="725488" y="3295650"/>
            <a:ext cx="11125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ja-JP" sz="3200" i="1" dirty="0" smtClean="0">
                <a:solidFill>
                  <a:schemeClr val="tx1"/>
                </a:solidFill>
              </a:rPr>
              <a:t>“Having </a:t>
            </a:r>
            <a:r>
              <a:rPr lang="en-US" altLang="ja-JP" sz="3200" i="1" dirty="0">
                <a:solidFill>
                  <a:schemeClr val="tx1"/>
                </a:solidFill>
              </a:rPr>
              <a:t>this exhibit here in Boston gives people, some who may never see a real coral reef, the chance to experience a slice of nature that is not only magnificent, but also disappearing. </a:t>
            </a:r>
            <a:endParaRPr lang="en-US" altLang="en-US" sz="3200" i="1" dirty="0">
              <a:solidFill>
                <a:schemeClr val="tx1"/>
              </a:solidFill>
            </a:endParaRPr>
          </a:p>
        </p:txBody>
      </p:sp>
      <p:sp>
        <p:nvSpPr>
          <p:cNvPr id="33799" name="Rectangle 7"/>
          <p:cNvSpPr>
            <a:spLocks/>
          </p:cNvSpPr>
          <p:nvPr/>
        </p:nvSpPr>
        <p:spPr bwMode="auto">
          <a:xfrm>
            <a:off x="7627314" y="8413750"/>
            <a:ext cx="4223374"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ea typeface="Gill Sans" charset="0"/>
                <a:cs typeface="Gill Sans" charset="0"/>
              </a:rPr>
              <a:t>Fig </a:t>
            </a:r>
            <a:r>
              <a:rPr lang="en-US" altLang="en-US" sz="1200" dirty="0" smtClean="0">
                <a:ea typeface="Gill Sans" charset="0"/>
                <a:cs typeface="Gill Sans" charset="0"/>
              </a:rPr>
              <a:t>19. </a:t>
            </a:r>
            <a:r>
              <a:rPr lang="en-US" altLang="en-US" sz="1200" dirty="0">
                <a:ea typeface="Gill Sans" charset="0"/>
                <a:cs typeface="Gill Sans" charset="0"/>
              </a:rPr>
              <a:t>A young girl points to Myrtle, a green sea turtle, in the </a:t>
            </a:r>
            <a:r>
              <a:rPr lang="en-US" altLang="en-US" sz="1200" dirty="0" err="1">
                <a:ea typeface="Gill Sans" charset="0"/>
                <a:cs typeface="Gill Sans" charset="0"/>
              </a:rPr>
              <a:t>NEAq’s</a:t>
            </a:r>
            <a:r>
              <a:rPr lang="en-US" altLang="en-US" sz="1200" dirty="0">
                <a:ea typeface="Gill Sans" charset="0"/>
                <a:cs typeface="Gill Sans" charset="0"/>
              </a:rPr>
              <a:t> Giant Ocean Tank</a:t>
            </a:r>
            <a:r>
              <a:rPr lang="en-US" altLang="en-US" sz="1200" dirty="0" smtClean="0">
                <a:ea typeface="Gill Sans" charset="0"/>
                <a:cs typeface="Gill Sans" charset="0"/>
              </a:rPr>
              <a:t>.</a:t>
            </a:r>
          </a:p>
          <a:p>
            <a:pPr eaLnBrk="1" hangingPunct="1"/>
            <a:r>
              <a:rPr lang="en-US" altLang="en-US" sz="1200" dirty="0" smtClean="0">
                <a:ea typeface="Gill Sans" charset="0"/>
                <a:cs typeface="Gill Sans" charset="0"/>
              </a:rPr>
              <a:t> </a:t>
            </a:r>
            <a:r>
              <a:rPr lang="en-US" altLang="en-US" sz="1200" dirty="0">
                <a:ea typeface="Gill Sans" charset="0"/>
                <a:cs typeface="Gill Sans" charset="0"/>
              </a:rPr>
              <a:t>Photo: Marlon Flores</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314" y="4959350"/>
            <a:ext cx="4476750" cy="319405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16386" name="Rectangle 2"/>
          <p:cNvSpPr>
            <a:spLocks/>
          </p:cNvSpPr>
          <p:nvPr/>
        </p:nvSpPr>
        <p:spPr bwMode="auto">
          <a:xfrm>
            <a:off x="1153886" y="5900057"/>
            <a:ext cx="1051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spcBef>
                <a:spcPts val="2400"/>
              </a:spcBef>
            </a:pPr>
            <a:endParaRPr lang="en-US" altLang="en-US" sz="3000" dirty="0">
              <a:solidFill>
                <a:schemeClr val="tx1"/>
              </a:solidFill>
            </a:endParaRPr>
          </a:p>
          <a:p>
            <a:pPr algn="l" eaLnBrk="1" hangingPunct="1">
              <a:spcBef>
                <a:spcPts val="2400"/>
              </a:spcBef>
            </a:pPr>
            <a:r>
              <a:rPr lang="en-US" altLang="en-US" sz="3000" dirty="0">
                <a:solidFill>
                  <a:schemeClr val="tx1"/>
                </a:solidFill>
              </a:rPr>
              <a:t>My first instinct was to reply, </a:t>
            </a:r>
            <a:r>
              <a:rPr lang="ja-JP" altLang="en-US" sz="3000" dirty="0">
                <a:solidFill>
                  <a:schemeClr val="tx1"/>
                </a:solidFill>
              </a:rPr>
              <a:t>“</a:t>
            </a:r>
            <a:r>
              <a:rPr lang="en-US" altLang="ja-JP" sz="3000" dirty="0">
                <a:solidFill>
                  <a:schemeClr val="tx1"/>
                </a:solidFill>
              </a:rPr>
              <a:t>Why not</a:t>
            </a:r>
            <a:r>
              <a:rPr lang="en-US" altLang="ja-JP" sz="3000" dirty="0" smtClean="0">
                <a:solidFill>
                  <a:schemeClr val="tx1"/>
                </a:solidFill>
              </a:rPr>
              <a:t>?,</a:t>
            </a:r>
            <a:r>
              <a:rPr lang="ja-JP" altLang="en-US" sz="3000" dirty="0" smtClean="0">
                <a:solidFill>
                  <a:schemeClr val="tx1"/>
                </a:solidFill>
              </a:rPr>
              <a:t>”</a:t>
            </a:r>
            <a:r>
              <a:rPr lang="en-US" altLang="ja-JP" sz="3000" dirty="0" smtClean="0">
                <a:solidFill>
                  <a:schemeClr val="tx1"/>
                </a:solidFill>
              </a:rPr>
              <a:t> </a:t>
            </a:r>
            <a:r>
              <a:rPr lang="en-US" altLang="ja-JP" sz="3000" dirty="0">
                <a:solidFill>
                  <a:schemeClr val="tx1"/>
                </a:solidFill>
              </a:rPr>
              <a:t>but then I began to think: </a:t>
            </a:r>
            <a:r>
              <a:rPr lang="en-US" altLang="ja-JP" sz="3000" i="1" dirty="0" smtClean="0">
                <a:solidFill>
                  <a:schemeClr val="tx1"/>
                </a:solidFill>
              </a:rPr>
              <a:t>Why </a:t>
            </a:r>
            <a:r>
              <a:rPr lang="en-US" altLang="ja-JP" sz="3000" i="1" dirty="0">
                <a:solidFill>
                  <a:schemeClr val="tx1"/>
                </a:solidFill>
              </a:rPr>
              <a:t>IS it here</a:t>
            </a:r>
            <a:r>
              <a:rPr lang="en-US" altLang="ja-JP" sz="3000" dirty="0">
                <a:solidFill>
                  <a:schemeClr val="tx1"/>
                </a:solidFill>
              </a:rPr>
              <a:t>?  </a:t>
            </a:r>
            <a:endParaRPr lang="en-US" altLang="en-US" sz="3000" dirty="0">
              <a:solidFill>
                <a:schemeClr val="tx1"/>
              </a:solidFill>
            </a:endParaRPr>
          </a:p>
        </p:txBody>
      </p:sp>
      <p:sp>
        <p:nvSpPr>
          <p:cNvPr id="16388" name="Rectangle 4"/>
          <p:cNvSpPr>
            <a:spLocks/>
          </p:cNvSpPr>
          <p:nvPr/>
        </p:nvSpPr>
        <p:spPr bwMode="auto">
          <a:xfrm>
            <a:off x="711200" y="838200"/>
            <a:ext cx="1158240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spcBef>
                <a:spcPts val="2400"/>
              </a:spcBef>
            </a:pPr>
            <a:r>
              <a:rPr lang="en-US" altLang="en-US" sz="3000" dirty="0"/>
              <a:t>Standing in my staff shirt a</a:t>
            </a:r>
            <a:r>
              <a:rPr lang="en-US" altLang="en-US" sz="3000" dirty="0">
                <a:solidFill>
                  <a:schemeClr val="tx1"/>
                </a:solidFill>
              </a:rPr>
              <a:t>t the top of the Giant Ocean Tank at the New England Aquarium, I get asked plenty of questions. </a:t>
            </a:r>
            <a:r>
              <a:rPr lang="en-US" altLang="en-US" sz="3000" dirty="0" smtClean="0">
                <a:solidFill>
                  <a:schemeClr val="tx1"/>
                </a:solidFill>
              </a:rPr>
              <a:t>The answers to most of them are easy, </a:t>
            </a:r>
            <a:r>
              <a:rPr lang="en-US" altLang="en-US" sz="3000" dirty="0">
                <a:solidFill>
                  <a:schemeClr val="tx1"/>
                </a:solidFill>
              </a:rPr>
              <a:t>like the species of turtles found in the exhibit or </a:t>
            </a:r>
            <a:r>
              <a:rPr lang="en-US" altLang="en-US" sz="3000" dirty="0" smtClean="0">
                <a:solidFill>
                  <a:schemeClr val="tx1"/>
                </a:solidFill>
              </a:rPr>
              <a:t>the size </a:t>
            </a:r>
            <a:r>
              <a:rPr lang="en-US" altLang="en-US" sz="3000" dirty="0">
                <a:solidFill>
                  <a:schemeClr val="tx1"/>
                </a:solidFill>
              </a:rPr>
              <a:t>of the tank itself. Recently, though, I was asked a question that left me speechless</a:t>
            </a:r>
            <a:r>
              <a:rPr lang="en-US" altLang="en-US" sz="3000" dirty="0" smtClean="0">
                <a:solidFill>
                  <a:schemeClr val="tx1"/>
                </a:solidFill>
              </a:rPr>
              <a:t>:</a:t>
            </a:r>
          </a:p>
          <a:p>
            <a:pPr algn="l" eaLnBrk="1" hangingPunct="1">
              <a:spcBef>
                <a:spcPts val="2400"/>
              </a:spcBef>
            </a:pPr>
            <a:endParaRPr lang="en-US" altLang="en-US" sz="3000" dirty="0">
              <a:solidFill>
                <a:schemeClr val="tx1"/>
              </a:solidFill>
            </a:endParaRPr>
          </a:p>
          <a:p>
            <a:pPr algn="l" eaLnBrk="1" hangingPunct="1">
              <a:spcBef>
                <a:spcPts val="2400"/>
              </a:spcBef>
            </a:pPr>
            <a:r>
              <a:rPr lang="ja-JP" altLang="en-US" sz="8000" i="1" dirty="0">
                <a:solidFill>
                  <a:schemeClr val="tx1"/>
                </a:solidFill>
              </a:rPr>
              <a:t>“</a:t>
            </a:r>
            <a:r>
              <a:rPr lang="en-US" altLang="ja-JP" sz="8000" i="1" dirty="0">
                <a:solidFill>
                  <a:schemeClr val="tx1"/>
                </a:solidFill>
              </a:rPr>
              <a:t>Why is this tank </a:t>
            </a:r>
            <a:r>
              <a:rPr lang="en-US" altLang="ja-JP" sz="8000" i="1" dirty="0" smtClean="0">
                <a:solidFill>
                  <a:schemeClr val="tx1"/>
                </a:solidFill>
              </a:rPr>
              <a:t>here?”</a:t>
            </a:r>
            <a:endParaRPr lang="en-US" altLang="ja-JP" sz="8000" dirty="0" smtClean="0">
              <a:solidFill>
                <a:schemeClr val="tx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270000" y="533400"/>
            <a:ext cx="10464800" cy="838200"/>
          </a:xfrm>
        </p:spPr>
        <p:txBody>
          <a:bodyPr/>
          <a:lstStyle/>
          <a:p>
            <a:pPr eaLnBrk="1" hangingPunct="1"/>
            <a:r>
              <a:rPr lang="en-US" altLang="en-US" sz="2400" smtClean="0"/>
              <a:t>Works Cited</a:t>
            </a:r>
          </a:p>
        </p:txBody>
      </p:sp>
      <p:sp>
        <p:nvSpPr>
          <p:cNvPr id="2" name="Rectangle 2"/>
          <p:cNvSpPr>
            <a:spLocks/>
          </p:cNvSpPr>
          <p:nvPr/>
        </p:nvSpPr>
        <p:spPr bwMode="auto">
          <a:xfrm>
            <a:off x="558800" y="1905000"/>
            <a:ext cx="11442700" cy="6464300"/>
          </a:xfrm>
          <a:prstGeom prst="rect">
            <a:avLst/>
          </a:prstGeom>
          <a:noFill/>
          <a:ln w="12700" cap="flat">
            <a:noFill/>
            <a:miter lim="800000"/>
            <a:headEnd type="none" w="med" len="med"/>
            <a:tailEnd type="none" w="med" len="med"/>
          </a:ln>
        </p:spPr>
        <p:txBody>
          <a:bodyPr lIns="0" tIns="0" rIns="0" bIns="0" anchor="ctr"/>
          <a:lstStyle/>
          <a:p>
            <a:pPr marL="463550" lvl="1" indent="-463550" algn="l">
              <a:defRPr/>
            </a:pPr>
            <a:r>
              <a:rPr lang="en-US" sz="1800" dirty="0">
                <a:solidFill>
                  <a:schemeClr val="tx1"/>
                </a:solidFill>
                <a:latin typeface="Gill Sans" charset="0"/>
                <a:ea typeface="Gill Sans" charset="0"/>
                <a:cs typeface="Gill Sans" charset="0"/>
                <a:sym typeface="Gill Sans" charset="0"/>
              </a:rPr>
              <a:t>[1] "Coral Reef Protection: What Are Coral Reefs?" </a:t>
            </a:r>
            <a:r>
              <a:rPr lang="en-US" sz="1800" i="1" dirty="0">
                <a:solidFill>
                  <a:schemeClr val="tx1"/>
                </a:solidFill>
                <a:latin typeface="Gill Sans" charset="0"/>
                <a:ea typeface="Gill Sans" charset="0"/>
                <a:cs typeface="Gill Sans" charset="0"/>
                <a:sym typeface="Gill Sans" charset="0"/>
              </a:rPr>
              <a:t>Water.epa.gov</a:t>
            </a:r>
            <a:r>
              <a:rPr lang="en-US" sz="1800" dirty="0">
                <a:solidFill>
                  <a:schemeClr val="tx1"/>
                </a:solidFill>
                <a:latin typeface="Gill Sans" charset="0"/>
                <a:ea typeface="Gill Sans" charset="0"/>
                <a:cs typeface="Gill Sans" charset="0"/>
                <a:sym typeface="Gill Sans" charset="0"/>
              </a:rPr>
              <a:t>. United States Environmental Protection </a:t>
            </a:r>
            <a:r>
              <a:rPr lang="en-US" sz="1800" dirty="0" smtClean="0">
                <a:solidFill>
                  <a:schemeClr val="tx1"/>
                </a:solidFill>
                <a:latin typeface="Gill Sans" charset="0"/>
                <a:ea typeface="Gill Sans" charset="0"/>
                <a:cs typeface="Gill Sans" charset="0"/>
                <a:sym typeface="Gill Sans" charset="0"/>
              </a:rPr>
              <a:t>	Agency</a:t>
            </a:r>
            <a:r>
              <a:rPr lang="en-US" sz="1800" dirty="0">
                <a:solidFill>
                  <a:schemeClr val="tx1"/>
                </a:solidFill>
                <a:latin typeface="Gill Sans" charset="0"/>
                <a:ea typeface="Gill Sans" charset="0"/>
                <a:cs typeface="Gill Sans" charset="0"/>
                <a:sym typeface="Gill Sans" charset="0"/>
              </a:rPr>
              <a:t>, 14 May 2012. Web. 22 Jan. 2014. &lt;</a:t>
            </a:r>
            <a:r>
              <a:rPr lang="en-US" sz="1800" dirty="0">
                <a:solidFill>
                  <a:schemeClr val="tx1"/>
                </a:solidFill>
                <a:latin typeface="Gill Sans" charset="0"/>
                <a:ea typeface="Gill Sans" charset="0"/>
                <a:cs typeface="Gill Sans" charset="0"/>
                <a:sym typeface="Gill Sans" charset="0"/>
                <a:hlinkClick r:id="rId2"/>
              </a:rPr>
              <a:t>http://water.epa.gov/type/oceb/habitat/</a:t>
            </a:r>
            <a:r>
              <a:rPr lang="en-US" sz="1800" dirty="0">
                <a:solidFill>
                  <a:schemeClr val="tx1"/>
                </a:solidFill>
                <a:latin typeface="Gill Sans" charset="0"/>
                <a:ea typeface="Gill Sans" charset="0"/>
                <a:cs typeface="Gill Sans" charset="0"/>
                <a:sym typeface="Gill Sans" charset="0"/>
              </a:rPr>
              <a:t>	</a:t>
            </a:r>
            <a:r>
              <a:rPr lang="en-US" sz="1800" dirty="0">
                <a:solidFill>
                  <a:schemeClr val="tx1"/>
                </a:solidFill>
                <a:latin typeface="Gill Sans" charset="0"/>
                <a:ea typeface="Gill Sans" charset="0"/>
                <a:cs typeface="Gill Sans" charset="0"/>
                <a:sym typeface="Gill Sans" charset="0"/>
                <a:hlinkClick r:id="rId2"/>
              </a:rPr>
              <a:t>coral_index.cfm</a:t>
            </a:r>
            <a:r>
              <a:rPr lang="en-US" sz="1800" dirty="0">
                <a:solidFill>
                  <a:schemeClr val="tx1"/>
                </a:solidFill>
                <a:latin typeface="Gill Sans" charset="0"/>
                <a:ea typeface="Gill Sans" charset="0"/>
                <a:cs typeface="Gill Sans" charset="0"/>
                <a:sym typeface="Gill Sans" charset="0"/>
              </a:rPr>
              <a:t>&gt;. </a:t>
            </a:r>
          </a:p>
          <a:p>
            <a:pPr marL="463550" lvl="1" indent="-463550" algn="l">
              <a:defRPr/>
            </a:pPr>
            <a:r>
              <a:rPr lang="en-US" sz="1800" dirty="0">
                <a:solidFill>
                  <a:schemeClr val="tx1"/>
                </a:solidFill>
                <a:latin typeface="Gill Sans" charset="0"/>
                <a:ea typeface="Gill Sans" charset="0"/>
                <a:cs typeface="Gill Sans" charset="0"/>
                <a:sym typeface="Gill Sans" charset="0"/>
              </a:rPr>
              <a:t>[2] "Coral Reefs." </a:t>
            </a:r>
            <a:r>
              <a:rPr lang="en-US" sz="1800" i="1" dirty="0">
                <a:solidFill>
                  <a:schemeClr val="tx1"/>
                </a:solidFill>
                <a:latin typeface="Gill Sans" charset="0"/>
                <a:ea typeface="Gill Sans" charset="0"/>
                <a:cs typeface="Gill Sans" charset="0"/>
                <a:sym typeface="Gill Sans" charset="0"/>
              </a:rPr>
              <a:t>MarineBio.org</a:t>
            </a:r>
            <a:r>
              <a:rPr lang="en-US" sz="1800" dirty="0">
                <a:solidFill>
                  <a:schemeClr val="tx1"/>
                </a:solidFill>
                <a:latin typeface="Gill Sans" charset="0"/>
                <a:ea typeface="Gill Sans" charset="0"/>
                <a:cs typeface="Gill Sans" charset="0"/>
                <a:sym typeface="Gill Sans" charset="0"/>
              </a:rPr>
              <a:t>. </a:t>
            </a:r>
            <a:r>
              <a:rPr lang="en-US" sz="1800" dirty="0" err="1">
                <a:solidFill>
                  <a:schemeClr val="tx1"/>
                </a:solidFill>
                <a:latin typeface="Gill Sans" charset="0"/>
                <a:ea typeface="Gill Sans" charset="0"/>
                <a:cs typeface="Gill Sans" charset="0"/>
                <a:sym typeface="Gill Sans" charset="0"/>
              </a:rPr>
              <a:t>MarineBio</a:t>
            </a:r>
            <a:r>
              <a:rPr lang="en-US" sz="1800" dirty="0">
                <a:solidFill>
                  <a:schemeClr val="tx1"/>
                </a:solidFill>
                <a:latin typeface="Gill Sans" charset="0"/>
                <a:ea typeface="Gill Sans" charset="0"/>
                <a:cs typeface="Gill Sans" charset="0"/>
                <a:sym typeface="Gill Sans" charset="0"/>
              </a:rPr>
              <a:t> Conservation Society, </a:t>
            </a:r>
            <a:r>
              <a:rPr lang="en-US" sz="1800" dirty="0" err="1">
                <a:solidFill>
                  <a:schemeClr val="tx1"/>
                </a:solidFill>
                <a:latin typeface="Gill Sans" charset="0"/>
                <a:ea typeface="Gill Sans" charset="0"/>
                <a:cs typeface="Gill Sans" charset="0"/>
                <a:sym typeface="Gill Sans" charset="0"/>
              </a:rPr>
              <a:t>n.d</a:t>
            </a:r>
            <a:r>
              <a:rPr lang="en-US" sz="1800" dirty="0">
                <a:solidFill>
                  <a:schemeClr val="tx1"/>
                </a:solidFill>
                <a:latin typeface="Gill Sans" charset="0"/>
                <a:ea typeface="Gill Sans" charset="0"/>
                <a:cs typeface="Gill Sans" charset="0"/>
                <a:sym typeface="Gill Sans" charset="0"/>
              </a:rPr>
              <a:t>. Web. 11 Feb. 2014. </a:t>
            </a:r>
          </a:p>
          <a:p>
            <a:pPr marL="463550" lvl="2" indent="-463550" algn="l">
              <a:defRPr/>
            </a:pPr>
            <a:r>
              <a:rPr lang="en-US" sz="1800" dirty="0">
                <a:solidFill>
                  <a:schemeClr val="tx1"/>
                </a:solidFill>
                <a:latin typeface="Gill Sans" charset="0"/>
                <a:ea typeface="Gill Sans" charset="0"/>
                <a:cs typeface="Gill Sans" charset="0"/>
                <a:sym typeface="Gill Sans" charset="0"/>
              </a:rPr>
              <a:t>	</a:t>
            </a:r>
            <a:r>
              <a:rPr lang="en-US" sz="1800" dirty="0" smtClean="0">
                <a:solidFill>
                  <a:schemeClr val="tx1"/>
                </a:solidFill>
                <a:latin typeface="Gill Sans" charset="0"/>
                <a:ea typeface="Gill Sans" charset="0"/>
                <a:cs typeface="Gill Sans" charset="0"/>
                <a:sym typeface="Gill Sans" charset="0"/>
              </a:rPr>
              <a:t>	&lt;</a:t>
            </a:r>
            <a:r>
              <a:rPr lang="en-US" sz="1800" dirty="0">
                <a:solidFill>
                  <a:schemeClr val="tx1"/>
                </a:solidFill>
                <a:latin typeface="Gill Sans" charset="0"/>
                <a:ea typeface="Gill Sans" charset="0"/>
                <a:cs typeface="Gill Sans" charset="0"/>
                <a:sym typeface="Gill Sans" charset="0"/>
                <a:hlinkClick r:id="rId3"/>
              </a:rPr>
              <a:t>http://marinebio.org/oceanscoralreefs.asp</a:t>
            </a:r>
            <a:r>
              <a:rPr lang="en-US" sz="1800" dirty="0">
                <a:solidFill>
                  <a:schemeClr val="tx1"/>
                </a:solidFill>
                <a:latin typeface="Gill Sans" charset="0"/>
                <a:ea typeface="Gill Sans" charset="0"/>
                <a:cs typeface="Gill Sans" charset="0"/>
                <a:sym typeface="Gill Sans" charset="0"/>
              </a:rPr>
              <a:t>&gt;. </a:t>
            </a:r>
          </a:p>
          <a:p>
            <a:pPr marL="463550" indent="-463550" algn="l">
              <a:defRPr/>
            </a:pPr>
            <a:r>
              <a:rPr lang="en-US" sz="1800" dirty="0">
                <a:solidFill>
                  <a:schemeClr val="tx1">
                    <a:lumMod val="95000"/>
                  </a:schemeClr>
                </a:solidFill>
                <a:latin typeface="Gill Sans" charset="0"/>
                <a:ea typeface="Gill Sans" charset="0"/>
                <a:cs typeface="Gill Sans" charset="0"/>
                <a:sym typeface="Gill Sans" charset="0"/>
              </a:rPr>
              <a:t>[3] "Corals </a:t>
            </a:r>
            <a:r>
              <a:rPr lang="en-US" sz="1800" dirty="0">
                <a:solidFill>
                  <a:schemeClr val="tx1"/>
                </a:solidFill>
                <a:latin typeface="Gill Sans" charset="0"/>
                <a:ea typeface="Gill Sans" charset="0"/>
                <a:cs typeface="Gill Sans" charset="0"/>
                <a:sym typeface="Gill Sans" charset="0"/>
              </a:rPr>
              <a:t>and Coral Reefs." </a:t>
            </a:r>
            <a:r>
              <a:rPr lang="en-US" sz="1800" i="1" dirty="0">
                <a:solidFill>
                  <a:schemeClr val="tx1"/>
                </a:solidFill>
                <a:latin typeface="Gill Sans" charset="0"/>
                <a:ea typeface="Gill Sans" charset="0"/>
                <a:cs typeface="Gill Sans" charset="0"/>
                <a:sym typeface="Gill Sans" charset="0"/>
              </a:rPr>
              <a:t>Smithsonian Ocean Portal</a:t>
            </a:r>
            <a:r>
              <a:rPr lang="en-US" sz="1800" dirty="0">
                <a:solidFill>
                  <a:schemeClr val="tx1"/>
                </a:solidFill>
                <a:latin typeface="Gill Sans" charset="0"/>
                <a:ea typeface="Gill Sans" charset="0"/>
                <a:cs typeface="Gill Sans" charset="0"/>
                <a:sym typeface="Gill Sans" charset="0"/>
              </a:rPr>
              <a:t>. Smithsonian Museum of Natural History, 2013. Web. 23 </a:t>
            </a:r>
            <a:r>
              <a:rPr lang="en-US" sz="1800" dirty="0" smtClean="0">
                <a:solidFill>
                  <a:schemeClr val="tx1"/>
                </a:solidFill>
                <a:latin typeface="Gill Sans" charset="0"/>
                <a:ea typeface="Gill Sans" charset="0"/>
                <a:cs typeface="Gill Sans" charset="0"/>
                <a:sym typeface="Gill Sans" charset="0"/>
              </a:rPr>
              <a:t>	Jan</a:t>
            </a:r>
            <a:r>
              <a:rPr lang="en-US" sz="1800" dirty="0">
                <a:solidFill>
                  <a:schemeClr val="tx1"/>
                </a:solidFill>
                <a:latin typeface="Gill Sans" charset="0"/>
                <a:ea typeface="Gill Sans" charset="0"/>
                <a:cs typeface="Gill Sans" charset="0"/>
                <a:sym typeface="Gill Sans" charset="0"/>
              </a:rPr>
              <a:t>. 2014. &lt;</a:t>
            </a:r>
            <a:r>
              <a:rPr lang="en-US" sz="1800" dirty="0">
                <a:solidFill>
                  <a:schemeClr val="tx1"/>
                </a:solidFill>
                <a:latin typeface="Gill Sans" charset="0"/>
                <a:ea typeface="Gill Sans" charset="0"/>
                <a:cs typeface="Gill Sans" charset="0"/>
                <a:sym typeface="Gill Sans" charset="0"/>
                <a:hlinkClick r:id="rId4"/>
              </a:rPr>
              <a:t>http://ocean.si.edu/corals-and-coral-reefs</a:t>
            </a:r>
            <a:r>
              <a:rPr lang="en-US" sz="1800" dirty="0">
                <a:solidFill>
                  <a:schemeClr val="tx1"/>
                </a:solidFill>
                <a:latin typeface="Gill Sans" charset="0"/>
                <a:ea typeface="Gill Sans" charset="0"/>
                <a:cs typeface="Gill Sans" charset="0"/>
                <a:sym typeface="Gill Sans" charset="0"/>
              </a:rPr>
              <a:t>&gt;. </a:t>
            </a:r>
          </a:p>
          <a:p>
            <a:pPr marL="463550" indent="-463550" algn="l">
              <a:defRPr/>
            </a:pPr>
            <a:r>
              <a:rPr lang="en-US" sz="1800" dirty="0">
                <a:solidFill>
                  <a:schemeClr val="tx1"/>
                </a:solidFill>
                <a:latin typeface="Gill Sans" charset="0"/>
                <a:ea typeface="Gill Sans" charset="0"/>
                <a:cs typeface="Gill Sans" charset="0"/>
                <a:sym typeface="Gill Sans" charset="0"/>
              </a:rPr>
              <a:t>[4] "Corals: Protecting Coral Reefs." </a:t>
            </a:r>
            <a:r>
              <a:rPr lang="en-US" sz="1800" i="1" dirty="0">
                <a:solidFill>
                  <a:schemeClr val="tx1"/>
                </a:solidFill>
                <a:latin typeface="Gill Sans" charset="0"/>
                <a:ea typeface="Gill Sans" charset="0"/>
                <a:cs typeface="Gill Sans" charset="0"/>
                <a:sym typeface="Gill Sans" charset="0"/>
              </a:rPr>
              <a:t>NOAA National Ocean Service </a:t>
            </a:r>
            <a:r>
              <a:rPr lang="en-US" sz="1800" i="1" dirty="0" smtClean="0">
                <a:solidFill>
                  <a:schemeClr val="tx1"/>
                </a:solidFill>
                <a:latin typeface="Gill Sans" charset="0"/>
                <a:ea typeface="Gill Sans" charset="0"/>
                <a:cs typeface="Gill Sans" charset="0"/>
                <a:sym typeface="Gill Sans" charset="0"/>
              </a:rPr>
              <a:t>Education</a:t>
            </a:r>
            <a:r>
              <a:rPr lang="en-US" sz="1800" dirty="0" smtClean="0">
                <a:solidFill>
                  <a:schemeClr val="tx1"/>
                </a:solidFill>
                <a:latin typeface="Gill Sans" charset="0"/>
                <a:ea typeface="Gill Sans" charset="0"/>
                <a:cs typeface="Gill Sans" charset="0"/>
                <a:sym typeface="Gill Sans" charset="0"/>
              </a:rPr>
              <a:t>. </a:t>
            </a:r>
            <a:r>
              <a:rPr lang="en-US" sz="1800" dirty="0">
                <a:solidFill>
                  <a:schemeClr val="tx1"/>
                </a:solidFill>
                <a:latin typeface="Gill Sans" charset="0"/>
                <a:ea typeface="Gill Sans" charset="0"/>
                <a:cs typeface="Gill Sans" charset="0"/>
                <a:sym typeface="Gill Sans" charset="0"/>
              </a:rPr>
              <a:t>U.S. Department of Commerce, </a:t>
            </a:r>
            <a:r>
              <a:rPr lang="en-US" sz="1800" dirty="0" smtClean="0">
                <a:solidFill>
                  <a:schemeClr val="tx1"/>
                </a:solidFill>
                <a:latin typeface="Gill Sans" charset="0"/>
                <a:ea typeface="Gill Sans" charset="0"/>
                <a:cs typeface="Gill Sans" charset="0"/>
                <a:sym typeface="Gill Sans" charset="0"/>
              </a:rPr>
              <a:t>	11 </a:t>
            </a:r>
            <a:r>
              <a:rPr lang="en-US" sz="1800" dirty="0">
                <a:solidFill>
                  <a:schemeClr val="tx1"/>
                </a:solidFill>
                <a:latin typeface="Gill Sans" charset="0"/>
                <a:ea typeface="Gill Sans" charset="0"/>
                <a:cs typeface="Gill Sans" charset="0"/>
                <a:sym typeface="Gill Sans" charset="0"/>
              </a:rPr>
              <a:t>Dec. 2009. Web. 25 Jan. 2014. </a:t>
            </a:r>
            <a:r>
              <a:rPr lang="en-US" sz="1800" dirty="0" smtClean="0">
                <a:solidFill>
                  <a:schemeClr val="tx1"/>
                </a:solidFill>
                <a:latin typeface="Gill Sans" charset="0"/>
                <a:ea typeface="Gill Sans" charset="0"/>
                <a:cs typeface="Gill Sans" charset="0"/>
                <a:sym typeface="Gill Sans" charset="0"/>
              </a:rPr>
              <a:t>	&lt;</a:t>
            </a:r>
            <a:r>
              <a:rPr lang="en-US" sz="1800" dirty="0">
                <a:solidFill>
                  <a:schemeClr val="tx1"/>
                </a:solidFill>
                <a:latin typeface="Gill Sans" charset="0"/>
                <a:ea typeface="Gill Sans" charset="0"/>
                <a:cs typeface="Gill Sans" charset="0"/>
                <a:sym typeface="Gill Sans" charset="0"/>
                <a:hlinkClick r:id="rId5"/>
              </a:rPr>
              <a:t>http://oceanservice.noaa.gov/education/tutorial_corals/coral11_protecting.html</a:t>
            </a:r>
            <a:r>
              <a:rPr lang="en-US" sz="1800" dirty="0">
                <a:solidFill>
                  <a:schemeClr val="tx1"/>
                </a:solidFill>
                <a:latin typeface="Gill Sans" charset="0"/>
                <a:ea typeface="Gill Sans" charset="0"/>
                <a:cs typeface="Gill Sans" charset="0"/>
                <a:sym typeface="Gill Sans" charset="0"/>
              </a:rPr>
              <a:t>&gt;. </a:t>
            </a:r>
          </a:p>
          <a:p>
            <a:pPr marL="463550" indent="-463550" algn="l">
              <a:defRPr/>
            </a:pPr>
            <a:r>
              <a:rPr lang="en-US" sz="1800" dirty="0">
                <a:solidFill>
                  <a:schemeClr val="tx1"/>
                </a:solidFill>
                <a:latin typeface="Gill Sans" charset="0"/>
                <a:ea typeface="Gill Sans" charset="0"/>
                <a:cs typeface="Gill Sans" charset="0"/>
                <a:sym typeface="Gill Sans" charset="0"/>
              </a:rPr>
              <a:t>[5] "Facts and Figures on Ocean Acidification." </a:t>
            </a:r>
            <a:r>
              <a:rPr lang="en-US" sz="1800" i="1" dirty="0">
                <a:solidFill>
                  <a:schemeClr val="tx1"/>
                </a:solidFill>
                <a:latin typeface="Gill Sans" charset="0"/>
                <a:ea typeface="Gill Sans" charset="0"/>
                <a:cs typeface="Gill Sans" charset="0"/>
                <a:sym typeface="Gill Sans" charset="0"/>
              </a:rPr>
              <a:t>UNESCO.org</a:t>
            </a:r>
            <a:r>
              <a:rPr lang="en-US" sz="1800" dirty="0">
                <a:solidFill>
                  <a:schemeClr val="tx1"/>
                </a:solidFill>
                <a:latin typeface="Gill Sans" charset="0"/>
                <a:ea typeface="Gill Sans" charset="0"/>
                <a:cs typeface="Gill Sans" charset="0"/>
                <a:sym typeface="Gill Sans" charset="0"/>
              </a:rPr>
              <a:t>. United Nations Educational, Scientific, and Cultural </a:t>
            </a:r>
            <a:r>
              <a:rPr lang="en-US" sz="1800" dirty="0" smtClean="0">
                <a:solidFill>
                  <a:schemeClr val="tx1"/>
                </a:solidFill>
                <a:latin typeface="Gill Sans" charset="0"/>
                <a:ea typeface="Gill Sans" charset="0"/>
                <a:cs typeface="Gill Sans" charset="0"/>
                <a:sym typeface="Gill Sans" charset="0"/>
              </a:rPr>
              <a:t>	Organization</a:t>
            </a:r>
            <a:r>
              <a:rPr lang="en-US" sz="1800" dirty="0">
                <a:solidFill>
                  <a:schemeClr val="tx1"/>
                </a:solidFill>
                <a:latin typeface="Gill Sans" charset="0"/>
                <a:ea typeface="Gill Sans" charset="0"/>
                <a:cs typeface="Gill Sans" charset="0"/>
                <a:sym typeface="Gill Sans" charset="0"/>
              </a:rPr>
              <a:t>, </a:t>
            </a:r>
            <a:r>
              <a:rPr lang="en-US" sz="1800" dirty="0" err="1">
                <a:solidFill>
                  <a:schemeClr val="tx1"/>
                </a:solidFill>
                <a:latin typeface="Gill Sans" charset="0"/>
                <a:ea typeface="Gill Sans" charset="0"/>
                <a:cs typeface="Gill Sans" charset="0"/>
                <a:sym typeface="Gill Sans" charset="0"/>
              </a:rPr>
              <a:t>n.d.</a:t>
            </a:r>
            <a:r>
              <a:rPr lang="en-US" sz="1800" dirty="0">
                <a:solidFill>
                  <a:schemeClr val="tx1"/>
                </a:solidFill>
                <a:latin typeface="Gill Sans" charset="0"/>
                <a:ea typeface="Gill Sans" charset="0"/>
                <a:cs typeface="Gill Sans" charset="0"/>
                <a:sym typeface="Gill Sans" charset="0"/>
              </a:rPr>
              <a:t> Web. 11 Feb. 2014. &lt;</a:t>
            </a:r>
            <a:r>
              <a:rPr lang="en-US" sz="1800" dirty="0">
                <a:solidFill>
                  <a:schemeClr val="tx1"/>
                </a:solidFill>
                <a:latin typeface="Gill Sans" charset="0"/>
                <a:ea typeface="Gill Sans" charset="0"/>
                <a:cs typeface="Gill Sans" charset="0"/>
                <a:sym typeface="Gill Sans" charset="0"/>
                <a:hlinkClick r:id="rId6"/>
              </a:rPr>
              <a:t>http://</a:t>
            </a:r>
            <a:r>
              <a:rPr lang="en-US" sz="1800" dirty="0" smtClean="0">
                <a:solidFill>
                  <a:schemeClr val="tx1"/>
                </a:solidFill>
                <a:latin typeface="Gill Sans" charset="0"/>
                <a:ea typeface="Gill Sans" charset="0"/>
                <a:cs typeface="Gill Sans" charset="0"/>
                <a:sym typeface="Gill Sans" charset="0"/>
                <a:hlinkClick r:id="rId6"/>
              </a:rPr>
              <a:t>www.unesco.org/new/en/natural-sciences/ioc</a:t>
            </a:r>
          </a:p>
          <a:p>
            <a:pPr marL="463550" indent="-463550" algn="l">
              <a:defRPr/>
            </a:pPr>
            <a:r>
              <a:rPr lang="en-US" sz="1800" dirty="0">
                <a:solidFill>
                  <a:schemeClr val="tx1"/>
                </a:solidFill>
                <a:latin typeface="Gill Sans" charset="0"/>
                <a:ea typeface="Gill Sans" charset="0"/>
                <a:cs typeface="Gill Sans" charset="0"/>
                <a:sym typeface="Gill Sans" charset="0"/>
              </a:rPr>
              <a:t>	</a:t>
            </a:r>
            <a:r>
              <a:rPr lang="en-US" sz="1800" dirty="0" smtClean="0">
                <a:solidFill>
                  <a:schemeClr val="tx1"/>
                </a:solidFill>
                <a:latin typeface="Gill Sans" charset="0"/>
                <a:ea typeface="Gill Sans" charset="0"/>
                <a:cs typeface="Gill Sans" charset="0"/>
                <a:sym typeface="Gill Sans" charset="0"/>
              </a:rPr>
              <a:t>	</a:t>
            </a:r>
            <a:r>
              <a:rPr lang="en-US" sz="1800" dirty="0" smtClean="0">
                <a:solidFill>
                  <a:schemeClr val="tx1"/>
                </a:solidFill>
                <a:latin typeface="Gill Sans" charset="0"/>
                <a:ea typeface="Gill Sans" charset="0"/>
                <a:cs typeface="Gill Sans" charset="0"/>
                <a:sym typeface="Gill Sans" charset="0"/>
                <a:hlinkClick r:id="rId6"/>
              </a:rPr>
              <a:t>-oceans/priority-areas/rio-20-ocean/blueprint-for-the-future-we-want/ocean-acidification/facts-and-</a:t>
            </a:r>
            <a:r>
              <a:rPr lang="en-US" sz="1800" dirty="0" smtClean="0">
                <a:solidFill>
                  <a:schemeClr val="tx1"/>
                </a:solidFill>
                <a:latin typeface="Gill Sans" charset="0"/>
                <a:ea typeface="Gill Sans" charset="0"/>
                <a:cs typeface="Gill Sans" charset="0"/>
                <a:sym typeface="Gill Sans" charset="0"/>
              </a:rPr>
              <a:t>	</a:t>
            </a:r>
            <a:r>
              <a:rPr lang="en-US" sz="1800" dirty="0" smtClean="0">
                <a:solidFill>
                  <a:schemeClr val="tx1"/>
                </a:solidFill>
                <a:latin typeface="Gill Sans" charset="0"/>
                <a:ea typeface="Gill Sans" charset="0"/>
                <a:cs typeface="Gill Sans" charset="0"/>
                <a:sym typeface="Gill Sans" charset="0"/>
                <a:hlinkClick r:id="rId6"/>
              </a:rPr>
              <a:t>figures-on-ocean-acidification</a:t>
            </a:r>
            <a:r>
              <a:rPr lang="en-US" sz="1800" dirty="0">
                <a:solidFill>
                  <a:schemeClr val="tx1"/>
                </a:solidFill>
                <a:latin typeface="Gill Sans" charset="0"/>
                <a:ea typeface="Gill Sans" charset="0"/>
                <a:cs typeface="Gill Sans" charset="0"/>
                <a:sym typeface="Gill Sans" charset="0"/>
                <a:hlinkClick r:id="rId6"/>
              </a:rPr>
              <a:t>/</a:t>
            </a:r>
            <a:r>
              <a:rPr lang="en-US" sz="1800" dirty="0">
                <a:solidFill>
                  <a:schemeClr val="tx1"/>
                </a:solidFill>
                <a:latin typeface="Gill Sans" charset="0"/>
                <a:ea typeface="Gill Sans" charset="0"/>
                <a:cs typeface="Gill Sans" charset="0"/>
                <a:sym typeface="Gill Sans" charset="0"/>
              </a:rPr>
              <a:t>&gt;.</a:t>
            </a:r>
          </a:p>
          <a:p>
            <a:pPr marL="463550" indent="-463550" algn="l">
              <a:defRPr/>
            </a:pPr>
            <a:r>
              <a:rPr lang="en-US" sz="1800" dirty="0">
                <a:solidFill>
                  <a:schemeClr val="tx1"/>
                </a:solidFill>
                <a:latin typeface="Gill Sans" charset="0"/>
                <a:ea typeface="Gill Sans" charset="0"/>
                <a:cs typeface="Gill Sans" charset="0"/>
                <a:sym typeface="Gill Sans" charset="0"/>
              </a:rPr>
              <a:t>[6] </a:t>
            </a:r>
            <a:r>
              <a:rPr lang="en-US" sz="1800" dirty="0" err="1">
                <a:solidFill>
                  <a:schemeClr val="tx1"/>
                </a:solidFill>
                <a:latin typeface="Gill Sans" charset="0"/>
                <a:ea typeface="Gill Sans" charset="0"/>
                <a:cs typeface="Gill Sans" charset="0"/>
                <a:sym typeface="Gill Sans" charset="0"/>
              </a:rPr>
              <a:t>Harborne</a:t>
            </a:r>
            <a:r>
              <a:rPr lang="en-US" sz="1800" dirty="0">
                <a:solidFill>
                  <a:schemeClr val="tx1"/>
                </a:solidFill>
                <a:latin typeface="Gill Sans" charset="0"/>
                <a:ea typeface="Gill Sans" charset="0"/>
                <a:cs typeface="Gill Sans" charset="0"/>
                <a:sym typeface="Gill Sans" charset="0"/>
              </a:rPr>
              <a:t>, A. R., et al. "Reduced Density of the Herbivorous Urchin </a:t>
            </a:r>
            <a:r>
              <a:rPr lang="en-US" sz="1800" i="1" dirty="0" err="1">
                <a:solidFill>
                  <a:schemeClr val="tx1"/>
                </a:solidFill>
                <a:latin typeface="Gill Sans" charset="0"/>
                <a:ea typeface="Gill Sans" charset="0"/>
                <a:cs typeface="Gill Sans" charset="0"/>
                <a:sym typeface="Gill Sans" charset="0"/>
              </a:rPr>
              <a:t>Diadema</a:t>
            </a:r>
            <a:r>
              <a:rPr lang="en-US" sz="1800" i="1" dirty="0">
                <a:solidFill>
                  <a:schemeClr val="tx1"/>
                </a:solidFill>
                <a:latin typeface="Gill Sans" charset="0"/>
                <a:ea typeface="Gill Sans" charset="0"/>
                <a:cs typeface="Gill Sans" charset="0"/>
                <a:sym typeface="Gill Sans" charset="0"/>
              </a:rPr>
              <a:t> </a:t>
            </a:r>
            <a:r>
              <a:rPr lang="en-US" sz="1800" i="1" dirty="0" err="1" smtClean="0">
                <a:solidFill>
                  <a:schemeClr val="tx1"/>
                </a:solidFill>
                <a:latin typeface="Gill Sans" charset="0"/>
                <a:ea typeface="Gill Sans" charset="0"/>
                <a:cs typeface="Gill Sans" charset="0"/>
                <a:sym typeface="Gill Sans" charset="0"/>
              </a:rPr>
              <a:t>antillarum</a:t>
            </a:r>
            <a:r>
              <a:rPr lang="en-US" sz="1800" i="1" dirty="0" smtClean="0">
                <a:solidFill>
                  <a:schemeClr val="tx1"/>
                </a:solidFill>
                <a:latin typeface="Gill Sans" charset="0"/>
                <a:ea typeface="Gill Sans" charset="0"/>
                <a:cs typeface="Gill Sans" charset="0"/>
                <a:sym typeface="Gill Sans" charset="0"/>
              </a:rPr>
              <a:t> </a:t>
            </a:r>
            <a:r>
              <a:rPr lang="en-US" sz="1800" dirty="0">
                <a:solidFill>
                  <a:schemeClr val="tx1"/>
                </a:solidFill>
                <a:latin typeface="Gill Sans" charset="0"/>
                <a:ea typeface="Gill Sans" charset="0"/>
                <a:cs typeface="Gill Sans" charset="0"/>
                <a:sym typeface="Gill Sans" charset="0"/>
              </a:rPr>
              <a:t>Inside a Caribbean </a:t>
            </a:r>
            <a:r>
              <a:rPr lang="en-US" sz="1800" dirty="0" smtClean="0">
                <a:solidFill>
                  <a:schemeClr val="tx1"/>
                </a:solidFill>
                <a:latin typeface="Gill Sans" charset="0"/>
                <a:ea typeface="Gill Sans" charset="0"/>
                <a:cs typeface="Gill Sans" charset="0"/>
                <a:sym typeface="Gill Sans" charset="0"/>
              </a:rPr>
              <a:t>	Marine </a:t>
            </a:r>
            <a:r>
              <a:rPr lang="en-US" sz="1800" dirty="0">
                <a:solidFill>
                  <a:schemeClr val="tx1"/>
                </a:solidFill>
                <a:latin typeface="Gill Sans" charset="0"/>
                <a:ea typeface="Gill Sans" charset="0"/>
                <a:cs typeface="Gill Sans" charset="0"/>
                <a:sym typeface="Gill Sans" charset="0"/>
              </a:rPr>
              <a:t>Reserve Linked to Increased Predation Pressure by Fishes." </a:t>
            </a:r>
            <a:r>
              <a:rPr lang="en-US" sz="1800" i="1" dirty="0">
                <a:solidFill>
                  <a:schemeClr val="tx1"/>
                </a:solidFill>
                <a:latin typeface="Gill Sans" charset="0"/>
                <a:ea typeface="Gill Sans" charset="0"/>
                <a:cs typeface="Gill Sans" charset="0"/>
                <a:sym typeface="Gill Sans" charset="0"/>
              </a:rPr>
              <a:t>Coral Reefs</a:t>
            </a:r>
            <a:r>
              <a:rPr lang="en-US" sz="1800" dirty="0">
                <a:solidFill>
                  <a:schemeClr val="tx1"/>
                </a:solidFill>
                <a:latin typeface="Gill Sans" charset="0"/>
                <a:ea typeface="Gill Sans" charset="0"/>
                <a:cs typeface="Gill Sans" charset="0"/>
                <a:sym typeface="Gill Sans" charset="0"/>
              </a:rPr>
              <a:t> 28.3 (2009): 783-91. </a:t>
            </a:r>
            <a:r>
              <a:rPr lang="en-US" sz="1800" dirty="0" smtClean="0">
                <a:solidFill>
                  <a:schemeClr val="tx1"/>
                </a:solidFill>
                <a:latin typeface="Gill Sans" charset="0"/>
                <a:ea typeface="Gill Sans" charset="0"/>
                <a:cs typeface="Gill Sans" charset="0"/>
                <a:sym typeface="Gill Sans" charset="0"/>
              </a:rPr>
              <a:t>	</a:t>
            </a:r>
            <a:r>
              <a:rPr lang="en-US" sz="1800" i="1" dirty="0" smtClean="0">
                <a:solidFill>
                  <a:schemeClr val="tx1"/>
                </a:solidFill>
                <a:latin typeface="Gill Sans" charset="0"/>
                <a:ea typeface="Gill Sans" charset="0"/>
                <a:cs typeface="Gill Sans" charset="0"/>
                <a:sym typeface="Gill Sans" charset="0"/>
              </a:rPr>
              <a:t>ProQuest</a:t>
            </a:r>
            <a:r>
              <a:rPr lang="en-US" sz="1800" i="1" dirty="0">
                <a:solidFill>
                  <a:schemeClr val="tx1"/>
                </a:solidFill>
                <a:latin typeface="Gill Sans" charset="0"/>
                <a:ea typeface="Gill Sans" charset="0"/>
                <a:cs typeface="Gill Sans" charset="0"/>
                <a:sym typeface="Gill Sans" charset="0"/>
              </a:rPr>
              <a:t>. </a:t>
            </a:r>
            <a:r>
              <a:rPr lang="en-US" sz="1800" dirty="0">
                <a:solidFill>
                  <a:schemeClr val="tx1"/>
                </a:solidFill>
                <a:latin typeface="Gill Sans" charset="0"/>
                <a:ea typeface="Gill Sans" charset="0"/>
                <a:cs typeface="Gill Sans" charset="0"/>
                <a:sym typeface="Gill Sans" charset="0"/>
              </a:rPr>
              <a:t>Web. 25 Jan. 2014.</a:t>
            </a:r>
          </a:p>
          <a:p>
            <a:pPr marL="463550" indent="-463550" algn="l">
              <a:defRPr/>
            </a:pPr>
            <a:r>
              <a:rPr lang="en-US" sz="1800" dirty="0">
                <a:solidFill>
                  <a:schemeClr val="tx1"/>
                </a:solidFill>
                <a:latin typeface="Gill Sans" charset="0"/>
                <a:ea typeface="Gill Sans" charset="0"/>
                <a:cs typeface="Gill Sans" charset="0"/>
                <a:sym typeface="Gill Sans" charset="0"/>
              </a:rPr>
              <a:t>[7] McClanahan, T. R., Charles Sheppard, and David O. </a:t>
            </a:r>
            <a:r>
              <a:rPr lang="en-US" sz="1800" dirty="0" err="1">
                <a:solidFill>
                  <a:schemeClr val="tx1"/>
                </a:solidFill>
                <a:latin typeface="Gill Sans" charset="0"/>
                <a:ea typeface="Gill Sans" charset="0"/>
                <a:cs typeface="Gill Sans" charset="0"/>
                <a:sym typeface="Gill Sans" charset="0"/>
              </a:rPr>
              <a:t>Obura</a:t>
            </a:r>
            <a:r>
              <a:rPr lang="en-US" sz="1800" dirty="0">
                <a:solidFill>
                  <a:schemeClr val="tx1"/>
                </a:solidFill>
                <a:latin typeface="Gill Sans" charset="0"/>
                <a:ea typeface="Gill Sans" charset="0"/>
                <a:cs typeface="Gill Sans" charset="0"/>
                <a:sym typeface="Gill Sans" charset="0"/>
              </a:rPr>
              <a:t>. </a:t>
            </a:r>
            <a:r>
              <a:rPr lang="en-US" sz="1800" i="1" dirty="0">
                <a:solidFill>
                  <a:schemeClr val="tx1"/>
                </a:solidFill>
                <a:latin typeface="Gill Sans" charset="0"/>
                <a:ea typeface="Gill Sans" charset="0"/>
                <a:cs typeface="Gill Sans" charset="0"/>
                <a:sym typeface="Gill Sans" charset="0"/>
              </a:rPr>
              <a:t>Coral Reefs of the Indian Ocean: Their Ecology </a:t>
            </a:r>
            <a:r>
              <a:rPr lang="en-US" sz="1800" i="1" dirty="0" smtClean="0">
                <a:solidFill>
                  <a:schemeClr val="tx1"/>
                </a:solidFill>
                <a:latin typeface="Gill Sans" charset="0"/>
                <a:ea typeface="Gill Sans" charset="0"/>
                <a:cs typeface="Gill Sans" charset="0"/>
                <a:sym typeface="Gill Sans" charset="0"/>
              </a:rPr>
              <a:t>	and </a:t>
            </a:r>
            <a:r>
              <a:rPr lang="en-US" sz="1800" i="1" dirty="0">
                <a:solidFill>
                  <a:schemeClr val="tx1"/>
                </a:solidFill>
                <a:latin typeface="Gill Sans" charset="0"/>
                <a:ea typeface="Gill Sans" charset="0"/>
                <a:cs typeface="Gill Sans" charset="0"/>
                <a:sym typeface="Gill Sans" charset="0"/>
              </a:rPr>
              <a:t>Conservation</a:t>
            </a:r>
            <a:r>
              <a:rPr lang="en-US" sz="1800" dirty="0">
                <a:solidFill>
                  <a:schemeClr val="tx1"/>
                </a:solidFill>
                <a:latin typeface="Gill Sans" charset="0"/>
                <a:ea typeface="Gill Sans" charset="0"/>
                <a:cs typeface="Gill Sans" charset="0"/>
                <a:sym typeface="Gill Sans" charset="0"/>
              </a:rPr>
              <a:t>. New York, NY: Oxford UP, 2000. Print.</a:t>
            </a:r>
          </a:p>
          <a:p>
            <a:pPr marL="463550" indent="-463550" algn="l">
              <a:defRPr/>
            </a:pPr>
            <a:r>
              <a:rPr lang="en-US" sz="1800" dirty="0">
                <a:solidFill>
                  <a:schemeClr val="tx1"/>
                </a:solidFill>
                <a:latin typeface="Gill Sans" charset="0"/>
                <a:ea typeface="Gill Sans" charset="0"/>
                <a:cs typeface="Gill Sans" charset="0"/>
                <a:sym typeface="Gill Sans" charset="0"/>
              </a:rPr>
              <a:t>[8] "NOAA's Coral Reef Conservation Program." </a:t>
            </a:r>
            <a:r>
              <a:rPr lang="en-US" sz="1800" i="1" dirty="0">
                <a:solidFill>
                  <a:schemeClr val="tx1"/>
                </a:solidFill>
                <a:latin typeface="Gill Sans" charset="0"/>
                <a:ea typeface="Gill Sans" charset="0"/>
                <a:cs typeface="Gill Sans" charset="0"/>
                <a:sym typeface="Gill Sans" charset="0"/>
              </a:rPr>
              <a:t>NOAA's Coral Reef Conservation Program</a:t>
            </a:r>
            <a:r>
              <a:rPr lang="en-US" sz="1800" dirty="0">
                <a:solidFill>
                  <a:schemeClr val="tx1"/>
                </a:solidFill>
                <a:latin typeface="Gill Sans" charset="0"/>
                <a:ea typeface="Gill Sans" charset="0"/>
                <a:cs typeface="Gill Sans" charset="0"/>
                <a:sym typeface="Gill Sans" charset="0"/>
              </a:rPr>
              <a:t>. National Ocean </a:t>
            </a:r>
            <a:r>
              <a:rPr lang="en-US" sz="1800" dirty="0" smtClean="0">
                <a:solidFill>
                  <a:schemeClr val="tx1"/>
                </a:solidFill>
                <a:latin typeface="Gill Sans" charset="0"/>
                <a:ea typeface="Gill Sans" charset="0"/>
                <a:cs typeface="Gill Sans" charset="0"/>
                <a:sym typeface="Gill Sans" charset="0"/>
              </a:rPr>
              <a:t>	Service</a:t>
            </a:r>
            <a:r>
              <a:rPr lang="en-US" sz="1800" dirty="0">
                <a:solidFill>
                  <a:schemeClr val="tx1"/>
                </a:solidFill>
                <a:latin typeface="Gill Sans" charset="0"/>
                <a:ea typeface="Gill Sans" charset="0"/>
                <a:cs typeface="Gill Sans" charset="0"/>
                <a:sym typeface="Gill Sans" charset="0"/>
              </a:rPr>
              <a:t>, 29 Oct. 2013. Web. 11 Feb. 2014. &lt;</a:t>
            </a:r>
            <a:r>
              <a:rPr lang="en-US" sz="1800" dirty="0">
                <a:solidFill>
                  <a:schemeClr val="tx1"/>
                </a:solidFill>
                <a:latin typeface="Gill Sans" charset="0"/>
                <a:ea typeface="Gill Sans" charset="0"/>
                <a:cs typeface="Gill Sans" charset="0"/>
                <a:sym typeface="Gill Sans" charset="0"/>
                <a:hlinkClick r:id="rId7"/>
              </a:rPr>
              <a:t>http://coralreef.noaa.gov/</a:t>
            </a:r>
            <a:r>
              <a:rPr lang="en-US" sz="1800" dirty="0">
                <a:solidFill>
                  <a:schemeClr val="tx1"/>
                </a:solidFill>
                <a:latin typeface="Gill Sans" charset="0"/>
                <a:ea typeface="Gill Sans" charset="0"/>
                <a:cs typeface="Gill Sans" charset="0"/>
                <a:sym typeface="Gill Sans" charset="0"/>
              </a:rPr>
              <a:t>&gt;.</a:t>
            </a:r>
          </a:p>
          <a:p>
            <a:pPr marL="463550" indent="-463550" algn="l">
              <a:defRPr/>
            </a:pPr>
            <a:r>
              <a:rPr lang="en-US" sz="1800" dirty="0">
                <a:solidFill>
                  <a:schemeClr val="tx1"/>
                </a:solidFill>
                <a:latin typeface="Gill Sans" charset="0"/>
                <a:ea typeface="Gill Sans" charset="0"/>
                <a:cs typeface="Gill Sans" charset="0"/>
                <a:sym typeface="Gill Sans" charset="0"/>
              </a:rPr>
              <a:t>[9] "NOAA's Coral Reef Information System (</a:t>
            </a:r>
            <a:r>
              <a:rPr lang="en-US" sz="1800" dirty="0" err="1">
                <a:solidFill>
                  <a:schemeClr val="tx1"/>
                </a:solidFill>
                <a:latin typeface="Gill Sans" charset="0"/>
                <a:ea typeface="Gill Sans" charset="0"/>
                <a:cs typeface="Gill Sans" charset="0"/>
                <a:sym typeface="Gill Sans" charset="0"/>
              </a:rPr>
              <a:t>CoRIS</a:t>
            </a:r>
            <a:r>
              <a:rPr lang="en-US" sz="1800" dirty="0">
                <a:solidFill>
                  <a:schemeClr val="tx1"/>
                </a:solidFill>
                <a:latin typeface="Gill Sans" charset="0"/>
                <a:ea typeface="Gill Sans" charset="0"/>
                <a:cs typeface="Gill Sans" charset="0"/>
                <a:sym typeface="Gill Sans" charset="0"/>
              </a:rPr>
              <a:t>)." </a:t>
            </a:r>
            <a:r>
              <a:rPr lang="en-US" sz="1800" i="1" dirty="0">
                <a:solidFill>
                  <a:schemeClr val="tx1"/>
                </a:solidFill>
                <a:latin typeface="Gill Sans" charset="0"/>
                <a:ea typeface="Gill Sans" charset="0"/>
                <a:cs typeface="Gill Sans" charset="0"/>
                <a:sym typeface="Gill Sans" charset="0"/>
              </a:rPr>
              <a:t>Coral Ecosystem Publications RSS</a:t>
            </a:r>
            <a:r>
              <a:rPr lang="en-US" sz="1800" dirty="0">
                <a:solidFill>
                  <a:schemeClr val="tx1"/>
                </a:solidFill>
                <a:latin typeface="Gill Sans" charset="0"/>
                <a:ea typeface="Gill Sans" charset="0"/>
                <a:cs typeface="Gill Sans" charset="0"/>
                <a:sym typeface="Gill Sans" charset="0"/>
              </a:rPr>
              <a:t>. NOAA Coral Reef </a:t>
            </a:r>
            <a:r>
              <a:rPr lang="en-US" sz="1800" dirty="0" smtClean="0">
                <a:solidFill>
                  <a:schemeClr val="tx1"/>
                </a:solidFill>
                <a:latin typeface="Gill Sans" charset="0"/>
                <a:ea typeface="Gill Sans" charset="0"/>
                <a:cs typeface="Gill Sans" charset="0"/>
                <a:sym typeface="Gill Sans" charset="0"/>
              </a:rPr>
              <a:t>	Conservation </a:t>
            </a:r>
            <a:r>
              <a:rPr lang="en-US" sz="1800" dirty="0">
                <a:solidFill>
                  <a:schemeClr val="tx1"/>
                </a:solidFill>
                <a:latin typeface="Gill Sans" charset="0"/>
                <a:ea typeface="Gill Sans" charset="0"/>
                <a:cs typeface="Gill Sans" charset="0"/>
                <a:sym typeface="Gill Sans" charset="0"/>
              </a:rPr>
              <a:t>Program, 17 Jan. 2013. Web. 11 Feb. 2014. &lt;</a:t>
            </a:r>
            <a:r>
              <a:rPr lang="en-US" sz="1800" dirty="0">
                <a:solidFill>
                  <a:schemeClr val="tx1"/>
                </a:solidFill>
                <a:latin typeface="Gill Sans" charset="0"/>
                <a:ea typeface="Gill Sans" charset="0"/>
                <a:cs typeface="Gill Sans" charset="0"/>
                <a:sym typeface="Gill Sans" charset="0"/>
                <a:hlinkClick r:id="rId8"/>
              </a:rPr>
              <a:t>http://www.coris.noaa.gov/about/diseases</a:t>
            </a:r>
            <a:r>
              <a:rPr lang="en-US" sz="1800" dirty="0">
                <a:solidFill>
                  <a:schemeClr val="tx1"/>
                </a:solidFill>
                <a:latin typeface="Gill Sans" charset="0"/>
                <a:ea typeface="Gill Sans" charset="0"/>
                <a:cs typeface="Gill Sans" charset="0"/>
                <a:sym typeface="Gill Sans" charset="0"/>
                <a:hlinkClick r:id="rId9" action="ppaction://hlinkfile"/>
              </a:rPr>
              <a:t>/</a:t>
            </a:r>
            <a:r>
              <a:rPr lang="en-US" sz="1800" dirty="0">
                <a:solidFill>
                  <a:schemeClr val="tx1"/>
                </a:solidFill>
                <a:latin typeface="Gill Sans" charset="0"/>
                <a:ea typeface="Gill Sans" charset="0"/>
                <a:cs typeface="Gill Sans" charset="0"/>
                <a:sym typeface="Gill Sans" charset="0"/>
              </a:rPr>
              <a:t>&gt;.</a:t>
            </a:r>
          </a:p>
          <a:p>
            <a:pPr marL="463550" indent="-463550" algn="l">
              <a:defRPr/>
            </a:pPr>
            <a:r>
              <a:rPr lang="en-US" sz="1800" dirty="0">
                <a:solidFill>
                  <a:schemeClr val="tx1"/>
                </a:solidFill>
                <a:latin typeface="Gill Sans" charset="0"/>
                <a:ea typeface="Gill Sans" charset="0"/>
                <a:cs typeface="Gill Sans" charset="0"/>
                <a:sym typeface="Gill Sans" charset="0"/>
              </a:rPr>
              <a:t>[10] </a:t>
            </a:r>
            <a:r>
              <a:rPr lang="en-US" sz="1800" i="1" dirty="0">
                <a:solidFill>
                  <a:schemeClr val="tx1"/>
                </a:solidFill>
                <a:latin typeface="Gill Sans" charset="0"/>
                <a:ea typeface="Gill Sans" charset="0"/>
                <a:cs typeface="Gill Sans" charset="0"/>
                <a:sym typeface="Gill Sans" charset="0"/>
              </a:rPr>
              <a:t>NOAA Ocean </a:t>
            </a:r>
            <a:r>
              <a:rPr lang="en-US" sz="1800" i="1" dirty="0" smtClean="0">
                <a:solidFill>
                  <a:schemeClr val="tx1"/>
                </a:solidFill>
                <a:latin typeface="Gill Sans" charset="0"/>
                <a:ea typeface="Gill Sans" charset="0"/>
                <a:cs typeface="Gill Sans" charset="0"/>
                <a:sym typeface="Gill Sans" charset="0"/>
              </a:rPr>
              <a:t>Acidification—The </a:t>
            </a:r>
            <a:r>
              <a:rPr lang="en-US" sz="1800" i="1" dirty="0">
                <a:solidFill>
                  <a:schemeClr val="tx1"/>
                </a:solidFill>
                <a:latin typeface="Gill Sans" charset="0"/>
                <a:ea typeface="Gill Sans" charset="0"/>
                <a:cs typeface="Gill Sans" charset="0"/>
                <a:sym typeface="Gill Sans" charset="0"/>
              </a:rPr>
              <a:t>Other Carbon Dioxide Problem</a:t>
            </a:r>
            <a:r>
              <a:rPr lang="en-US" sz="1800" dirty="0">
                <a:solidFill>
                  <a:schemeClr val="tx1"/>
                </a:solidFill>
                <a:latin typeface="Gill Sans" charset="0"/>
                <a:ea typeface="Gill Sans" charset="0"/>
                <a:cs typeface="Gill Sans" charset="0"/>
                <a:sym typeface="Gill Sans" charset="0"/>
              </a:rPr>
              <a:t>. </a:t>
            </a:r>
            <a:r>
              <a:rPr lang="en-US" sz="1800" i="1" dirty="0">
                <a:solidFill>
                  <a:schemeClr val="tx1"/>
                </a:solidFill>
                <a:latin typeface="Gill Sans" charset="0"/>
                <a:ea typeface="Gill Sans" charset="0"/>
                <a:cs typeface="Gill Sans" charset="0"/>
                <a:sym typeface="Gill Sans" charset="0"/>
              </a:rPr>
              <a:t>YouTube</a:t>
            </a:r>
            <a:r>
              <a:rPr lang="en-US" sz="1800" dirty="0">
                <a:solidFill>
                  <a:schemeClr val="tx1"/>
                </a:solidFill>
                <a:latin typeface="Gill Sans" charset="0"/>
                <a:ea typeface="Gill Sans" charset="0"/>
                <a:cs typeface="Gill Sans" charset="0"/>
                <a:sym typeface="Gill Sans" charset="0"/>
              </a:rPr>
              <a:t>. </a:t>
            </a:r>
            <a:r>
              <a:rPr lang="en-US" sz="1800" dirty="0" err="1">
                <a:solidFill>
                  <a:schemeClr val="tx1"/>
                </a:solidFill>
                <a:latin typeface="Gill Sans" charset="0"/>
                <a:ea typeface="Gill Sans" charset="0"/>
                <a:cs typeface="Gill Sans" charset="0"/>
                <a:sym typeface="Gill Sans" charset="0"/>
              </a:rPr>
              <a:t>GlobalClimateNews</a:t>
            </a:r>
            <a:r>
              <a:rPr lang="en-US" sz="1800" dirty="0">
                <a:solidFill>
                  <a:schemeClr val="tx1"/>
                </a:solidFill>
                <a:latin typeface="Gill Sans" charset="0"/>
                <a:ea typeface="Gill Sans" charset="0"/>
                <a:cs typeface="Gill Sans" charset="0"/>
                <a:sym typeface="Gill Sans" charset="0"/>
              </a:rPr>
              <a:t>, </a:t>
            </a:r>
            <a:r>
              <a:rPr lang="en-US" sz="1800" dirty="0" smtClean="0">
                <a:solidFill>
                  <a:schemeClr val="tx1"/>
                </a:solidFill>
                <a:latin typeface="Gill Sans" charset="0"/>
                <a:ea typeface="Gill Sans" charset="0"/>
                <a:cs typeface="Gill Sans" charset="0"/>
                <a:sym typeface="Gill Sans" charset="0"/>
              </a:rPr>
              <a:t>2 </a:t>
            </a:r>
            <a:r>
              <a:rPr lang="en-US" sz="1800" dirty="0">
                <a:solidFill>
                  <a:schemeClr val="tx1"/>
                </a:solidFill>
                <a:latin typeface="Gill Sans" charset="0"/>
                <a:ea typeface="Gill Sans" charset="0"/>
                <a:cs typeface="Gill Sans" charset="0"/>
                <a:sym typeface="Gill Sans" charset="0"/>
              </a:rPr>
              <a:t>Jan. </a:t>
            </a:r>
            <a:r>
              <a:rPr lang="en-US" sz="1800" dirty="0" smtClean="0">
                <a:solidFill>
                  <a:schemeClr val="tx1"/>
                </a:solidFill>
                <a:latin typeface="Gill Sans" charset="0"/>
                <a:ea typeface="Gill Sans" charset="0"/>
                <a:cs typeface="Gill Sans" charset="0"/>
                <a:sym typeface="Gill Sans" charset="0"/>
              </a:rPr>
              <a:t>	2012</a:t>
            </a:r>
            <a:r>
              <a:rPr lang="en-US" sz="1800" dirty="0">
                <a:solidFill>
                  <a:schemeClr val="tx1"/>
                </a:solidFill>
                <a:latin typeface="Gill Sans" charset="0"/>
                <a:ea typeface="Gill Sans" charset="0"/>
                <a:cs typeface="Gill Sans" charset="0"/>
                <a:sym typeface="Gill Sans" charset="0"/>
              </a:rPr>
              <a:t>. Web. 11 Feb. 2014. &lt;</a:t>
            </a:r>
            <a:r>
              <a:rPr lang="en-US" sz="1800" dirty="0">
                <a:solidFill>
                  <a:schemeClr val="tx1"/>
                </a:solidFill>
                <a:latin typeface="Gill Sans" charset="0"/>
                <a:ea typeface="Gill Sans" charset="0"/>
                <a:cs typeface="Gill Sans" charset="0"/>
                <a:sym typeface="Gill Sans" charset="0"/>
                <a:hlinkClick r:id="rId10"/>
              </a:rPr>
              <a:t>http://www.youtube.com/watch?v=MgdlAt4CR-4&amp;feature=youtu.be</a:t>
            </a:r>
            <a:r>
              <a:rPr lang="en-US" sz="1800" dirty="0">
                <a:solidFill>
                  <a:schemeClr val="tx1"/>
                </a:solidFill>
                <a:latin typeface="Gill Sans" charset="0"/>
                <a:ea typeface="Gill Sans" charset="0"/>
                <a:cs typeface="Gill Sans" charset="0"/>
                <a:sym typeface="Gill Sans" charset="0"/>
              </a:rPr>
              <a:t>&gt;.</a:t>
            </a:r>
          </a:p>
          <a:p>
            <a:pPr marL="463550" indent="-463550" algn="l">
              <a:defRPr/>
            </a:pPr>
            <a:r>
              <a:rPr lang="en-US" sz="1800" dirty="0">
                <a:solidFill>
                  <a:schemeClr val="tx1"/>
                </a:solidFill>
                <a:latin typeface="Gill Sans" charset="0"/>
                <a:ea typeface="Gill Sans" charset="0"/>
                <a:cs typeface="Gill Sans" charset="0"/>
                <a:sym typeface="Gill Sans" charset="0"/>
              </a:rPr>
              <a:t>[11] "Our Work." </a:t>
            </a:r>
            <a:r>
              <a:rPr lang="en-US" sz="1800" i="1" dirty="0">
                <a:solidFill>
                  <a:schemeClr val="tx1"/>
                </a:solidFill>
                <a:latin typeface="Gill Sans" charset="0"/>
                <a:ea typeface="Gill Sans" charset="0"/>
                <a:cs typeface="Gill Sans" charset="0"/>
                <a:sym typeface="Gill Sans" charset="0"/>
              </a:rPr>
              <a:t>Coral Restoration Foundation RSS</a:t>
            </a:r>
            <a:r>
              <a:rPr lang="en-US" sz="1800" dirty="0">
                <a:solidFill>
                  <a:schemeClr val="tx1"/>
                </a:solidFill>
                <a:latin typeface="Gill Sans" charset="0"/>
                <a:ea typeface="Gill Sans" charset="0"/>
                <a:cs typeface="Gill Sans" charset="0"/>
                <a:sym typeface="Gill Sans" charset="0"/>
              </a:rPr>
              <a:t>. Coral Restoration Foundation, 2012. Web. 25 Jan. 2014</a:t>
            </a:r>
            <a:r>
              <a:rPr lang="en-US" sz="1800" dirty="0" smtClean="0">
                <a:solidFill>
                  <a:schemeClr val="tx1"/>
                </a:solidFill>
                <a:latin typeface="Gill Sans" charset="0"/>
                <a:ea typeface="Gill Sans" charset="0"/>
                <a:cs typeface="Gill Sans" charset="0"/>
                <a:sym typeface="Gill Sans" charset="0"/>
              </a:rPr>
              <a:t>. 	&lt;</a:t>
            </a:r>
            <a:r>
              <a:rPr lang="en-US" sz="1800" dirty="0" smtClean="0">
                <a:solidFill>
                  <a:schemeClr val="tx1"/>
                </a:solidFill>
                <a:latin typeface="Gill Sans" charset="0"/>
                <a:ea typeface="Gill Sans" charset="0"/>
                <a:cs typeface="Gill Sans" charset="0"/>
                <a:sym typeface="Gill Sans" charset="0"/>
                <a:hlinkClick r:id="rId11"/>
              </a:rPr>
              <a:t>www.coralrestoration.org</a:t>
            </a:r>
            <a:r>
              <a:rPr lang="en-US" sz="1800" dirty="0" smtClean="0">
                <a:solidFill>
                  <a:schemeClr val="tx1"/>
                </a:solidFill>
                <a:latin typeface="Gill Sans" charset="0"/>
                <a:ea typeface="Gill Sans" charset="0"/>
                <a:cs typeface="Gill Sans" charset="0"/>
                <a:sym typeface="Gill Sans" charset="0"/>
              </a:rPr>
              <a:t>&gt;. </a:t>
            </a:r>
            <a:endParaRPr lang="en-US" sz="1800" dirty="0">
              <a:solidFill>
                <a:schemeClr val="tx1"/>
              </a:solidFill>
              <a:latin typeface="Gill Sans" charset="0"/>
              <a:ea typeface="Gill Sans" charset="0"/>
              <a:cs typeface="Gill Sans" charset="0"/>
              <a:sym typeface="Gill Sans" charset="0"/>
            </a:endParaRPr>
          </a:p>
          <a:p>
            <a:pPr marL="463550" indent="-463550" algn="l">
              <a:defRPr/>
            </a:pPr>
            <a:endParaRPr lang="en-US" sz="1800" dirty="0">
              <a:solidFill>
                <a:schemeClr val="tx1"/>
              </a:solidFill>
              <a:latin typeface="Gill Sans" charset="0"/>
              <a:ea typeface="Gill Sans" charset="0"/>
              <a:cs typeface="Gill Sans" charset="0"/>
              <a:sym typeface="Gill Sans" charset="0"/>
            </a:endParaRPr>
          </a:p>
          <a:p>
            <a:pPr algn="l">
              <a:defRPr/>
            </a:pPr>
            <a:endParaRPr lang="en-US" sz="1800" dirty="0">
              <a:solidFill>
                <a:schemeClr val="tx1"/>
              </a:solidFill>
              <a:latin typeface="Gill Sans" charset="0"/>
              <a:ea typeface="Gill Sans" charset="0"/>
              <a:cs typeface="Gill Sans" charset="0"/>
              <a:sym typeface="Gill Sans" charset="0"/>
              <a:hlinkClick r:id="rId6"/>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35842" name="Rectangle 2"/>
          <p:cNvSpPr>
            <a:spLocks/>
          </p:cNvSpPr>
          <p:nvPr/>
        </p:nvSpPr>
        <p:spPr bwMode="auto">
          <a:xfrm>
            <a:off x="825500" y="1143000"/>
            <a:ext cx="11353800" cy="78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463550" indent="-463550"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463550" indent="-46355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1800" dirty="0">
                <a:solidFill>
                  <a:schemeClr val="tx1"/>
                </a:solidFill>
              </a:rPr>
              <a:t>[12] "Restoring Coral Reefs, One Gamete at a Time." </a:t>
            </a:r>
            <a:r>
              <a:rPr lang="en-US" altLang="en-US" sz="1800" i="1" dirty="0">
                <a:solidFill>
                  <a:schemeClr val="tx1"/>
                </a:solidFill>
              </a:rPr>
              <a:t>NOAA</a:t>
            </a:r>
            <a:r>
              <a:rPr lang="en-US" altLang="en-US" sz="1800" dirty="0">
                <a:solidFill>
                  <a:schemeClr val="tx1"/>
                </a:solidFill>
              </a:rPr>
              <a:t>. U.S. Department of Commerce, </a:t>
            </a:r>
            <a:r>
              <a:rPr lang="en-US" altLang="en-US" sz="1800" dirty="0" err="1">
                <a:solidFill>
                  <a:schemeClr val="tx1"/>
                </a:solidFill>
              </a:rPr>
              <a:t>n.d.</a:t>
            </a:r>
            <a:r>
              <a:rPr lang="en-US" altLang="en-US" sz="1800" dirty="0">
                <a:solidFill>
                  <a:schemeClr val="tx1"/>
                </a:solidFill>
              </a:rPr>
              <a:t> Web. 25 Jan. </a:t>
            </a:r>
            <a:r>
              <a:rPr lang="en-US" altLang="en-US" sz="1800" dirty="0" smtClean="0">
                <a:solidFill>
                  <a:schemeClr val="tx1"/>
                </a:solidFill>
              </a:rPr>
              <a:t>	2014</a:t>
            </a:r>
            <a:r>
              <a:rPr lang="en-US" altLang="en-US" sz="1800" dirty="0">
                <a:solidFill>
                  <a:schemeClr val="tx1"/>
                </a:solidFill>
              </a:rPr>
              <a:t>. &lt;</a:t>
            </a:r>
            <a:r>
              <a:rPr lang="en-US" altLang="en-US" sz="1800" dirty="0">
                <a:solidFill>
                  <a:schemeClr val="tx1"/>
                </a:solidFill>
                <a:hlinkClick r:id="rId2"/>
              </a:rPr>
              <a:t>http://www.noaa.gov/features/resources_0109/coralreefs.html</a:t>
            </a:r>
            <a:r>
              <a:rPr lang="en-US" altLang="en-US" sz="1800" dirty="0">
                <a:solidFill>
                  <a:schemeClr val="tx1"/>
                </a:solidFill>
              </a:rPr>
              <a:t>&gt;.</a:t>
            </a:r>
            <a:endParaRPr lang="en-US" altLang="en-US" sz="1800" i="1" dirty="0">
              <a:solidFill>
                <a:schemeClr val="tx1"/>
              </a:solidFill>
            </a:endParaRPr>
          </a:p>
          <a:p>
            <a:pPr algn="l" eaLnBrk="1" hangingPunct="1"/>
            <a:r>
              <a:rPr lang="en-US" altLang="en-US" sz="1800" dirty="0">
                <a:solidFill>
                  <a:schemeClr val="tx1"/>
                </a:solidFill>
              </a:rPr>
              <a:t>[13]</a:t>
            </a:r>
            <a:r>
              <a:rPr lang="en-US" altLang="en-US" sz="1800" i="1" dirty="0">
                <a:solidFill>
                  <a:schemeClr val="tx1"/>
                </a:solidFill>
              </a:rPr>
              <a:t> Saving the Coral Reef One Stitch at a Time</a:t>
            </a:r>
            <a:r>
              <a:rPr lang="en-US" altLang="en-US" sz="1800" dirty="0">
                <a:solidFill>
                  <a:schemeClr val="tx1"/>
                </a:solidFill>
              </a:rPr>
              <a:t>. Prod. Jess </a:t>
            </a:r>
            <a:r>
              <a:rPr lang="en-US" altLang="en-US" sz="1800" dirty="0" err="1">
                <a:solidFill>
                  <a:schemeClr val="tx1"/>
                </a:solidFill>
              </a:rPr>
              <a:t>Righthand</a:t>
            </a:r>
            <a:r>
              <a:rPr lang="en-US" altLang="en-US" sz="1800" dirty="0">
                <a:solidFill>
                  <a:schemeClr val="tx1"/>
                </a:solidFill>
              </a:rPr>
              <a:t> and Ryan R. Reed. </a:t>
            </a:r>
            <a:r>
              <a:rPr lang="en-US" altLang="en-US" sz="1800" dirty="0" err="1">
                <a:solidFill>
                  <a:schemeClr val="tx1"/>
                </a:solidFill>
              </a:rPr>
              <a:t>Perf</a:t>
            </a:r>
            <a:r>
              <a:rPr lang="en-US" altLang="en-US" sz="1800" dirty="0">
                <a:solidFill>
                  <a:schemeClr val="tx1"/>
                </a:solidFill>
              </a:rPr>
              <a:t>. Margaret </a:t>
            </a:r>
            <a:r>
              <a:rPr lang="en-US" altLang="en-US" sz="1800" dirty="0" smtClean="0">
                <a:solidFill>
                  <a:schemeClr val="tx1"/>
                </a:solidFill>
              </a:rPr>
              <a:t>	Wertheim</a:t>
            </a:r>
            <a:r>
              <a:rPr lang="en-US" altLang="en-US" sz="1800" dirty="0">
                <a:solidFill>
                  <a:schemeClr val="tx1"/>
                </a:solidFill>
              </a:rPr>
              <a:t>. </a:t>
            </a:r>
            <a:r>
              <a:rPr lang="en-US" altLang="en-US" sz="1800" i="1" dirty="0">
                <a:solidFill>
                  <a:schemeClr val="tx1"/>
                </a:solidFill>
              </a:rPr>
              <a:t>Smithsonianmag.com</a:t>
            </a:r>
            <a:r>
              <a:rPr lang="en-US" altLang="en-US" sz="1800" dirty="0">
                <a:solidFill>
                  <a:schemeClr val="tx1"/>
                </a:solidFill>
              </a:rPr>
              <a:t>. Smithsonian Institution, </a:t>
            </a:r>
            <a:r>
              <a:rPr lang="en-US" altLang="en-US" sz="1800" dirty="0" err="1">
                <a:solidFill>
                  <a:schemeClr val="tx1"/>
                </a:solidFill>
              </a:rPr>
              <a:t>n.d.</a:t>
            </a:r>
            <a:r>
              <a:rPr lang="en-US" altLang="en-US" sz="1800" dirty="0">
                <a:solidFill>
                  <a:schemeClr val="tx1"/>
                </a:solidFill>
              </a:rPr>
              <a:t> Web. 11 Feb. 2014. </a:t>
            </a:r>
            <a:r>
              <a:rPr lang="en-US" altLang="en-US" sz="1800" dirty="0" smtClean="0">
                <a:solidFill>
                  <a:schemeClr val="tx1"/>
                </a:solidFill>
              </a:rPr>
              <a:t>	&lt;</a:t>
            </a:r>
            <a:r>
              <a:rPr lang="en-US" altLang="en-US" sz="1800" dirty="0">
                <a:solidFill>
                  <a:schemeClr val="tx1"/>
                </a:solidFill>
                <a:hlinkClick r:id="rId3"/>
              </a:rPr>
              <a:t>http://www.smithsonianmag.com/videos/ </a:t>
            </a:r>
            <a:r>
              <a:rPr lang="en-US" altLang="en-US" sz="1800" dirty="0" smtClean="0">
                <a:solidFill>
                  <a:schemeClr val="tx1"/>
                </a:solidFill>
                <a:hlinkClick r:id="rId3"/>
              </a:rPr>
              <a:t>category/3play_processed_94/saving-the-coral-reef-one</a:t>
            </a:r>
          </a:p>
          <a:p>
            <a:pPr algn="l" eaLnBrk="1" hangingPunct="1"/>
            <a:r>
              <a:rPr lang="en-US" altLang="en-US" sz="1800" dirty="0">
                <a:solidFill>
                  <a:schemeClr val="tx1"/>
                </a:solidFill>
              </a:rPr>
              <a:t>	</a:t>
            </a:r>
            <a:r>
              <a:rPr lang="en-US" altLang="en-US" sz="1800" dirty="0" smtClean="0">
                <a:solidFill>
                  <a:schemeClr val="tx1"/>
                </a:solidFill>
              </a:rPr>
              <a:t>	</a:t>
            </a:r>
            <a:r>
              <a:rPr lang="en-US" altLang="en-US" sz="1800" dirty="0" smtClean="0">
                <a:solidFill>
                  <a:schemeClr val="tx1"/>
                </a:solidFill>
                <a:hlinkClick r:id="rId4" action="ppaction://hlinkfile"/>
              </a:rPr>
              <a:t>-stitch-at-a-time</a:t>
            </a:r>
            <a:r>
              <a:rPr lang="en-US" altLang="en-US" sz="1800" dirty="0">
                <a:solidFill>
                  <a:schemeClr val="tx1"/>
                </a:solidFill>
                <a:hlinkClick r:id="rId5" action="ppaction://hlinkfile"/>
              </a:rPr>
              <a:t>/</a:t>
            </a:r>
            <a:r>
              <a:rPr lang="en-US" altLang="en-US" sz="1800" dirty="0" smtClean="0">
                <a:solidFill>
                  <a:schemeClr val="tx1"/>
                </a:solidFill>
                <a:hlinkClick r:id="rId5" action="ppaction://hlinkfile"/>
              </a:rPr>
              <a:t>&gt;.</a:t>
            </a:r>
            <a:endParaRPr lang="en-US" altLang="en-US" sz="1800" dirty="0">
              <a:solidFill>
                <a:schemeClr val="tx1"/>
              </a:solidFill>
            </a:endParaRPr>
          </a:p>
          <a:p>
            <a:pPr algn="l" eaLnBrk="1" hangingPunct="1"/>
            <a:r>
              <a:rPr lang="en-US" altLang="en-US" sz="1800" dirty="0">
                <a:solidFill>
                  <a:schemeClr val="tx1"/>
                </a:solidFill>
              </a:rPr>
              <a:t>[14] "Threats to Coral Reefs." </a:t>
            </a:r>
            <a:r>
              <a:rPr lang="en-US" altLang="en-US" sz="1800" i="1" dirty="0" smtClean="0">
                <a:solidFill>
                  <a:schemeClr val="tx1"/>
                </a:solidFill>
              </a:rPr>
              <a:t>Coral.org</a:t>
            </a:r>
            <a:r>
              <a:rPr lang="en-US" altLang="en-US" sz="1800" dirty="0">
                <a:solidFill>
                  <a:schemeClr val="tx1"/>
                </a:solidFill>
              </a:rPr>
              <a:t>. The Coral Reef Alliance, </a:t>
            </a:r>
            <a:r>
              <a:rPr lang="en-US" altLang="en-US" sz="1800" dirty="0" err="1">
                <a:solidFill>
                  <a:schemeClr val="tx1"/>
                </a:solidFill>
              </a:rPr>
              <a:t>n.d.</a:t>
            </a:r>
            <a:r>
              <a:rPr lang="en-US" altLang="en-US" sz="1800" dirty="0">
                <a:solidFill>
                  <a:schemeClr val="tx1"/>
                </a:solidFill>
              </a:rPr>
              <a:t> Web. 25 Jan. 2014. </a:t>
            </a:r>
            <a:r>
              <a:rPr lang="en-US" altLang="en-US" sz="1800" dirty="0" smtClean="0">
                <a:solidFill>
                  <a:schemeClr val="tx1"/>
                </a:solidFill>
              </a:rPr>
              <a:t>	&lt;</a:t>
            </a:r>
            <a:r>
              <a:rPr lang="en-US" altLang="en-US" sz="1800" dirty="0">
                <a:solidFill>
                  <a:schemeClr val="tx1"/>
                </a:solidFill>
                <a:hlinkClick r:id="rId6"/>
              </a:rPr>
              <a:t>http://www.coral.org/resources/about_coral_reefs/threats_to_coral_reefs</a:t>
            </a:r>
            <a:r>
              <a:rPr lang="en-US" altLang="en-US" sz="1800" dirty="0">
                <a:solidFill>
                  <a:schemeClr val="tx1"/>
                </a:solidFill>
              </a:rPr>
              <a:t>&gt;. </a:t>
            </a:r>
          </a:p>
          <a:p>
            <a:pPr lvl="2" algn="l" eaLnBrk="1" hangingPunct="1"/>
            <a:r>
              <a:rPr lang="en-US" altLang="en-US" sz="1800" dirty="0">
                <a:solidFill>
                  <a:schemeClr val="tx1"/>
                </a:solidFill>
              </a:rPr>
              <a:t>[15] Somerfield, P. J., et al. "Changes in Coral Reef Communities among the Florida Keys, 1996-2003." </a:t>
            </a:r>
            <a:r>
              <a:rPr lang="en-US" altLang="en-US" sz="1800" i="1" dirty="0">
                <a:solidFill>
                  <a:schemeClr val="tx1"/>
                </a:solidFill>
              </a:rPr>
              <a:t>Coral </a:t>
            </a:r>
            <a:r>
              <a:rPr lang="en-US" altLang="en-US" sz="1800" i="1" dirty="0" smtClean="0">
                <a:solidFill>
                  <a:schemeClr val="tx1"/>
                </a:solidFill>
              </a:rPr>
              <a:t>	Reefs</a:t>
            </a:r>
            <a:r>
              <a:rPr lang="en-US" altLang="en-US" sz="1800" dirty="0" smtClean="0">
                <a:solidFill>
                  <a:schemeClr val="tx1"/>
                </a:solidFill>
              </a:rPr>
              <a:t> </a:t>
            </a:r>
            <a:r>
              <a:rPr lang="en-US" altLang="en-US" sz="1800" dirty="0">
                <a:solidFill>
                  <a:schemeClr val="tx1"/>
                </a:solidFill>
              </a:rPr>
              <a:t>27.4 (2008): 951-65. </a:t>
            </a:r>
            <a:r>
              <a:rPr lang="en-US" altLang="en-US" sz="1800" i="1" dirty="0">
                <a:solidFill>
                  <a:schemeClr val="tx1"/>
                </a:solidFill>
              </a:rPr>
              <a:t>ProQuest. </a:t>
            </a:r>
            <a:r>
              <a:rPr lang="en-US" altLang="en-US" sz="1800" dirty="0">
                <a:solidFill>
                  <a:schemeClr val="tx1"/>
                </a:solidFill>
              </a:rPr>
              <a:t>Web. 25 Jan. 2014.</a:t>
            </a:r>
          </a:p>
          <a:p>
            <a:pPr algn="l" eaLnBrk="1" hangingPunct="1">
              <a:spcBef>
                <a:spcPts val="500"/>
              </a:spcBef>
            </a:pPr>
            <a:r>
              <a:rPr lang="en-US" altLang="en-US" sz="1800" dirty="0">
                <a:solidFill>
                  <a:schemeClr val="tx1"/>
                </a:solidFill>
              </a:rPr>
              <a:t>[16] </a:t>
            </a:r>
            <a:r>
              <a:rPr lang="en-US" altLang="en-US" sz="1800" i="1" dirty="0">
                <a:solidFill>
                  <a:schemeClr val="tx1"/>
                </a:solidFill>
              </a:rPr>
              <a:t>The Blue Planet, Seas of Life: Coral Seas</a:t>
            </a:r>
            <a:r>
              <a:rPr lang="en-US" altLang="en-US" sz="1800" dirty="0">
                <a:solidFill>
                  <a:schemeClr val="tx1"/>
                </a:solidFill>
              </a:rPr>
              <a:t>. </a:t>
            </a:r>
            <a:r>
              <a:rPr lang="en-US" altLang="en-US" sz="1800" dirty="0" err="1">
                <a:solidFill>
                  <a:schemeClr val="tx1"/>
                </a:solidFill>
              </a:rPr>
              <a:t>Perf</a:t>
            </a:r>
            <a:r>
              <a:rPr lang="en-US" altLang="en-US" sz="1800" dirty="0">
                <a:solidFill>
                  <a:schemeClr val="tx1"/>
                </a:solidFill>
              </a:rPr>
              <a:t>. David Attenborough. </a:t>
            </a:r>
            <a:r>
              <a:rPr lang="en-US" altLang="en-US" sz="1800" i="1" dirty="0">
                <a:solidFill>
                  <a:schemeClr val="tx1"/>
                </a:solidFill>
              </a:rPr>
              <a:t>Netflix</a:t>
            </a:r>
            <a:r>
              <a:rPr lang="en-US" altLang="en-US" sz="1800" dirty="0">
                <a:solidFill>
                  <a:schemeClr val="tx1"/>
                </a:solidFill>
              </a:rPr>
              <a:t>. Netflix, </a:t>
            </a:r>
            <a:r>
              <a:rPr lang="en-US" altLang="en-US" sz="1800" dirty="0" err="1">
                <a:solidFill>
                  <a:schemeClr val="tx1"/>
                </a:solidFill>
              </a:rPr>
              <a:t>Inc</a:t>
            </a:r>
            <a:r>
              <a:rPr lang="en-US" altLang="en-US" sz="1800" dirty="0">
                <a:solidFill>
                  <a:schemeClr val="tx1"/>
                </a:solidFill>
              </a:rPr>
              <a:t>, 2001. Web. 25 </a:t>
            </a:r>
            <a:r>
              <a:rPr lang="en-US" altLang="en-US" sz="1800" dirty="0" smtClean="0">
                <a:solidFill>
                  <a:schemeClr val="tx1"/>
                </a:solidFill>
              </a:rPr>
              <a:t>	Jan</a:t>
            </a:r>
            <a:r>
              <a:rPr lang="en-US" altLang="en-US" sz="1800" dirty="0">
                <a:solidFill>
                  <a:schemeClr val="tx1"/>
                </a:solidFill>
              </a:rPr>
              <a:t>. 2014.</a:t>
            </a:r>
          </a:p>
          <a:p>
            <a:pPr algn="l" eaLnBrk="1" hangingPunct="1">
              <a:spcBef>
                <a:spcPts val="500"/>
              </a:spcBef>
            </a:pPr>
            <a:r>
              <a:rPr lang="en-US" altLang="en-US" sz="1800" dirty="0">
                <a:solidFill>
                  <a:schemeClr val="tx1"/>
                </a:solidFill>
              </a:rPr>
              <a:t>[17] "The Ocean." </a:t>
            </a:r>
            <a:r>
              <a:rPr lang="en-US" altLang="en-US" sz="1800" i="1" dirty="0">
                <a:solidFill>
                  <a:schemeClr val="tx1"/>
                </a:solidFill>
              </a:rPr>
              <a:t>National Geographic</a:t>
            </a:r>
            <a:r>
              <a:rPr lang="en-US" altLang="en-US" sz="1800" dirty="0">
                <a:solidFill>
                  <a:schemeClr val="tx1"/>
                </a:solidFill>
              </a:rPr>
              <a:t>. National Geographic, </a:t>
            </a:r>
            <a:r>
              <a:rPr lang="en-US" altLang="en-US" sz="1800" dirty="0" err="1">
                <a:solidFill>
                  <a:schemeClr val="tx1"/>
                </a:solidFill>
              </a:rPr>
              <a:t>n.d.</a:t>
            </a:r>
            <a:r>
              <a:rPr lang="en-US" altLang="en-US" sz="1800" dirty="0">
                <a:solidFill>
                  <a:schemeClr val="tx1"/>
                </a:solidFill>
              </a:rPr>
              <a:t> Web. 11 Feb. </a:t>
            </a:r>
            <a:r>
              <a:rPr lang="en-US" altLang="en-US" sz="1800" dirty="0" smtClean="0">
                <a:solidFill>
                  <a:schemeClr val="tx1"/>
                </a:solidFill>
              </a:rPr>
              <a:t>	2014</a:t>
            </a:r>
            <a:r>
              <a:rPr lang="en-US" altLang="en-US" sz="1800" dirty="0">
                <a:solidFill>
                  <a:schemeClr val="tx1"/>
                </a:solidFill>
              </a:rPr>
              <a:t>.&lt;</a:t>
            </a:r>
            <a:r>
              <a:rPr lang="en-US" altLang="en-US" sz="1800" dirty="0">
                <a:solidFill>
                  <a:schemeClr val="tx1"/>
                </a:solidFill>
                <a:hlinkClick r:id="rId7"/>
              </a:rPr>
              <a:t>http://ocean.nationalgeographic.com/ocean/critical-issues-ocean-acidification/?source=A-to-Z</a:t>
            </a:r>
            <a:r>
              <a:rPr lang="en-US" altLang="en-US" sz="1800" dirty="0">
                <a:solidFill>
                  <a:schemeClr val="tx1"/>
                </a:solidFill>
              </a:rPr>
              <a:t>&gt;.</a:t>
            </a:r>
          </a:p>
          <a:p>
            <a:pPr algn="l" eaLnBrk="1" hangingPunct="1">
              <a:spcBef>
                <a:spcPts val="500"/>
              </a:spcBef>
            </a:pPr>
            <a:endParaRPr lang="en-US" altLang="en-US" sz="1800" dirty="0">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pPr eaLnBrk="1" hangingPunct="1"/>
            <a:r>
              <a:rPr lang="en-US" altLang="en-US" sz="8000" smtClean="0"/>
              <a:t>The Giant Ocean Tank</a:t>
            </a:r>
          </a:p>
        </p:txBody>
      </p:sp>
      <p:sp>
        <p:nvSpPr>
          <p:cNvPr id="17411" name="Rectangle 2"/>
          <p:cNvSpPr>
            <a:spLocks/>
          </p:cNvSpPr>
          <p:nvPr/>
        </p:nvSpPr>
        <p:spPr bwMode="auto">
          <a:xfrm>
            <a:off x="1447800" y="2197100"/>
            <a:ext cx="10096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spcBef>
                <a:spcPts val="2400"/>
              </a:spcBef>
            </a:pPr>
            <a:r>
              <a:rPr lang="en-US" altLang="en-US" sz="2400" dirty="0">
                <a:solidFill>
                  <a:schemeClr val="tx1"/>
                </a:solidFill>
              </a:rPr>
              <a:t>The Giant Ocean Tank (GOT) </a:t>
            </a:r>
            <a:r>
              <a:rPr lang="en-US" altLang="en-US" sz="2400" dirty="0" smtClean="0">
                <a:solidFill>
                  <a:schemeClr val="tx1"/>
                </a:solidFill>
              </a:rPr>
              <a:t>at </a:t>
            </a:r>
            <a:r>
              <a:rPr lang="en-US" altLang="en-US" sz="2400" dirty="0">
                <a:solidFill>
                  <a:schemeClr val="tx1"/>
                </a:solidFill>
              </a:rPr>
              <a:t>the New England Aquarium (</a:t>
            </a:r>
            <a:r>
              <a:rPr lang="en-US" altLang="en-US" sz="2400" dirty="0" err="1">
                <a:solidFill>
                  <a:schemeClr val="tx1"/>
                </a:solidFill>
              </a:rPr>
              <a:t>NEAq</a:t>
            </a:r>
            <a:r>
              <a:rPr lang="en-US" altLang="en-US" sz="2400" dirty="0">
                <a:solidFill>
                  <a:schemeClr val="tx1"/>
                </a:solidFill>
              </a:rPr>
              <a:t>) is a </a:t>
            </a:r>
            <a:r>
              <a:rPr lang="en-US" altLang="en-US" sz="2400" dirty="0" smtClean="0">
                <a:solidFill>
                  <a:schemeClr val="tx1"/>
                </a:solidFill>
              </a:rPr>
              <a:t>200,000-gallon </a:t>
            </a:r>
            <a:r>
              <a:rPr lang="en-US" altLang="en-US" sz="2400" dirty="0">
                <a:solidFill>
                  <a:schemeClr val="tx1"/>
                </a:solidFill>
              </a:rPr>
              <a:t>exhibit that is meant to replicate a Caribbean coral reef ecosystem. It proudly boasts over 2,000 animals of about 130 different species coexisting around a fake </a:t>
            </a:r>
            <a:r>
              <a:rPr lang="en-US" altLang="en-US" sz="2400" dirty="0" smtClean="0">
                <a:solidFill>
                  <a:schemeClr val="tx1"/>
                </a:solidFill>
              </a:rPr>
              <a:t>reef—that </a:t>
            </a:r>
            <a:r>
              <a:rPr lang="en-US" altLang="en-US" sz="2400" dirty="0">
                <a:solidFill>
                  <a:schemeClr val="tx1"/>
                </a:solidFill>
              </a:rPr>
              <a:t>meaning corals made of fiberglass instead of living creatures surrounded by calcium carbonate. </a:t>
            </a:r>
          </a:p>
          <a:p>
            <a:pPr eaLnBrk="1" hangingPunct="1">
              <a:spcBef>
                <a:spcPts val="2400"/>
              </a:spcBef>
            </a:pPr>
            <a:endParaRPr lang="en-US" altLang="en-US" dirty="0">
              <a:solidFill>
                <a:schemeClr val="tx1"/>
              </a:solidFill>
            </a:endParaRPr>
          </a:p>
        </p:txBody>
      </p:sp>
      <p:sp>
        <p:nvSpPr>
          <p:cNvPr id="17412" name="Rectangle 3"/>
          <p:cNvSpPr>
            <a:spLocks/>
          </p:cNvSpPr>
          <p:nvPr/>
        </p:nvSpPr>
        <p:spPr bwMode="auto">
          <a:xfrm>
            <a:off x="5854700" y="4343400"/>
            <a:ext cx="66675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spcBef>
                <a:spcPts val="2400"/>
              </a:spcBef>
            </a:pPr>
            <a:r>
              <a:rPr lang="en-US" altLang="en-US" sz="2400" dirty="0">
                <a:solidFill>
                  <a:schemeClr val="tx1"/>
                </a:solidFill>
              </a:rPr>
              <a:t>Knowing all this, it would make sense to find reefs of the same splendor down in the warm tropical waters of the </a:t>
            </a:r>
            <a:r>
              <a:rPr lang="en-US" altLang="en-US" sz="2400" dirty="0" smtClean="0">
                <a:solidFill>
                  <a:schemeClr val="tx1"/>
                </a:solidFill>
              </a:rPr>
              <a:t>Caribbean; so </a:t>
            </a:r>
            <a:r>
              <a:rPr lang="en-US" altLang="en-US" sz="2400" dirty="0">
                <a:solidFill>
                  <a:schemeClr val="tx1"/>
                </a:solidFill>
              </a:rPr>
              <a:t>then why did they seem so drastically different when I went to explore them myself in the Florida Keys? The answer could lie within the choice of color used to paint the corals, yes; but there is something bigger happening here. </a:t>
            </a:r>
            <a:r>
              <a:rPr lang="en-US" altLang="en-US" sz="2400" b="1" dirty="0">
                <a:solidFill>
                  <a:schemeClr val="tx1"/>
                </a:solidFill>
              </a:rPr>
              <a:t>Coral reefs are dying at an alarming </a:t>
            </a:r>
            <a:r>
              <a:rPr lang="en-US" altLang="en-US" sz="2400" b="1" dirty="0" smtClean="0">
                <a:solidFill>
                  <a:schemeClr val="tx1"/>
                </a:solidFill>
              </a:rPr>
              <a:t>rate—not </a:t>
            </a:r>
            <a:r>
              <a:rPr lang="en-US" altLang="en-US" sz="2400" b="1" dirty="0">
                <a:solidFill>
                  <a:schemeClr val="tx1"/>
                </a:solidFill>
              </a:rPr>
              <a:t>just in the Caribbean, but around the world</a:t>
            </a:r>
            <a:r>
              <a:rPr lang="en-US" altLang="en-US" sz="2400" dirty="0">
                <a:solidFill>
                  <a:schemeClr val="tx1"/>
                </a:solidFill>
              </a:rPr>
              <a:t> [15]. It is estimated that as much as 80% of Caribbean coral has been lost in recent years, and that figure could </a:t>
            </a:r>
            <a:r>
              <a:rPr lang="en-US" altLang="en-US" sz="2400" dirty="0" smtClean="0">
                <a:solidFill>
                  <a:schemeClr val="tx1"/>
                </a:solidFill>
              </a:rPr>
              <a:t>rise if </a:t>
            </a:r>
            <a:r>
              <a:rPr lang="en-US" altLang="en-US" sz="2400" dirty="0">
                <a:solidFill>
                  <a:schemeClr val="tx1"/>
                </a:solidFill>
              </a:rPr>
              <a:t>something is not done to fix this problem [8], which </a:t>
            </a:r>
            <a:r>
              <a:rPr lang="en-US" altLang="en-US" sz="2400" dirty="0" smtClean="0">
                <a:solidFill>
                  <a:schemeClr val="tx1"/>
                </a:solidFill>
              </a:rPr>
              <a:t>raises </a:t>
            </a:r>
            <a:r>
              <a:rPr lang="en-US" altLang="en-US" sz="2400" dirty="0">
                <a:solidFill>
                  <a:schemeClr val="tx1"/>
                </a:solidFill>
              </a:rPr>
              <a:t>the question: </a:t>
            </a:r>
            <a:r>
              <a:rPr lang="en-US" altLang="en-US" sz="2400" i="1" dirty="0">
                <a:solidFill>
                  <a:schemeClr val="tx1"/>
                </a:solidFill>
              </a:rPr>
              <a:t>What ARE we doing?</a:t>
            </a:r>
          </a:p>
        </p:txBody>
      </p:sp>
      <p:sp>
        <p:nvSpPr>
          <p:cNvPr id="17414" name="Rectangle 5"/>
          <p:cNvSpPr>
            <a:spLocks/>
          </p:cNvSpPr>
          <p:nvPr/>
        </p:nvSpPr>
        <p:spPr bwMode="auto">
          <a:xfrm>
            <a:off x="1816100" y="9194800"/>
            <a:ext cx="3213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300" dirty="0" smtClean="0">
                <a:solidFill>
                  <a:schemeClr val="tx1"/>
                </a:solidFill>
              </a:rPr>
              <a:t>Fig. </a:t>
            </a:r>
            <a:r>
              <a:rPr lang="en-US" altLang="en-US" sz="1300" dirty="0">
                <a:solidFill>
                  <a:schemeClr val="tx1"/>
                </a:solidFill>
              </a:rPr>
              <a:t>1</a:t>
            </a:r>
            <a:r>
              <a:rPr lang="en-US" altLang="en-US" sz="1300" dirty="0" smtClean="0">
                <a:solidFill>
                  <a:schemeClr val="tx1"/>
                </a:solidFill>
              </a:rPr>
              <a:t>: </a:t>
            </a:r>
            <a:r>
              <a:rPr lang="en-US" altLang="en-US" sz="1300" dirty="0">
                <a:solidFill>
                  <a:schemeClr val="tx1"/>
                </a:solidFill>
              </a:rPr>
              <a:t>A </a:t>
            </a:r>
            <a:r>
              <a:rPr lang="en-US" altLang="en-US" sz="1300" dirty="0" smtClean="0">
                <a:solidFill>
                  <a:schemeClr val="tx1"/>
                </a:solidFill>
              </a:rPr>
              <a:t>diver in </a:t>
            </a:r>
            <a:r>
              <a:rPr lang="en-US" altLang="en-US" sz="1300" dirty="0">
                <a:solidFill>
                  <a:schemeClr val="tx1"/>
                </a:solidFill>
              </a:rPr>
              <a:t>the GOT. </a:t>
            </a:r>
          </a:p>
          <a:p>
            <a:pPr eaLnBrk="1" hangingPunct="1"/>
            <a:r>
              <a:rPr lang="en-US" altLang="en-US" sz="1200" dirty="0" smtClean="0">
                <a:solidFill>
                  <a:schemeClr val="tx1"/>
                </a:solidFill>
              </a:rPr>
              <a:t>Source</a:t>
            </a:r>
            <a:r>
              <a:rPr lang="en-US" altLang="en-US" sz="1200" dirty="0">
                <a:solidFill>
                  <a:schemeClr val="tx1"/>
                </a:solidFill>
              </a:rPr>
              <a:t>: </a:t>
            </a:r>
            <a:r>
              <a:rPr lang="en-US" altLang="en-US" sz="1200" dirty="0" smtClean="0">
                <a:solidFill>
                  <a:schemeClr val="tx1"/>
                </a:solidFill>
              </a:rPr>
              <a:t>Boston Globe/Getty Images</a:t>
            </a:r>
            <a:endParaRPr lang="en-US" altLang="en-US" sz="12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843" y="4156301"/>
            <a:ext cx="3213100" cy="5002213"/>
          </a:xfrm>
          <a:prstGeom prst="rect">
            <a:avLst/>
          </a:prstGeom>
          <a:noFill/>
          <a:ln>
            <a:noFill/>
          </a:ln>
          <a:effectLst/>
          <a:extLst>
            <a:ext uri="{909E8E84-426E-40DD-AFC4-6F175D3DCCD1}">
              <a14:hiddenFill xmlns:a14="http://schemas.microsoft.com/office/drawing/2010/main">
                <a:gradFill rotWithShape="0">
                  <a:gsLst>
                    <a:gs pos="0">
                      <a:srgbClr val="074EB3">
                        <a:alpha val="84998"/>
                      </a:srgbClr>
                    </a:gs>
                    <a:gs pos="100000">
                      <a:srgbClr val="0B3280">
                        <a:alpha val="84998"/>
                      </a:srgbClr>
                    </a:gs>
                  </a:gsLst>
                  <a:lin ang="5400000" scaled="1"/>
                </a:gradFill>
              </a14:hiddenFill>
            </a:ext>
            <a:ext uri="{91240B29-F687-4F45-9708-019B960494DF}">
              <a14:hiddenLine xmlns:a14="http://schemas.microsoft.com/office/drawing/2010/main" w="12700">
                <a:solidFill>
                  <a:srgbClr val="2F3946">
                    <a:alpha val="85097"/>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749300" y="254000"/>
            <a:ext cx="10985500" cy="2438400"/>
          </a:xfrm>
        </p:spPr>
        <p:txBody>
          <a:bodyPr/>
          <a:lstStyle/>
          <a:p>
            <a:pPr eaLnBrk="1" hangingPunct="1"/>
            <a:r>
              <a:rPr lang="en-US" altLang="en-US" sz="7200" smtClean="0"/>
              <a:t>Rainforests of the Ocean</a:t>
            </a:r>
          </a:p>
        </p:txBody>
      </p:sp>
      <p:sp>
        <p:nvSpPr>
          <p:cNvPr id="18435" name="Rectangle 2"/>
          <p:cNvSpPr>
            <a:spLocks/>
          </p:cNvSpPr>
          <p:nvPr/>
        </p:nvSpPr>
        <p:spPr bwMode="auto">
          <a:xfrm>
            <a:off x="7024349" y="5060269"/>
            <a:ext cx="604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1200" dirty="0">
                <a:solidFill>
                  <a:schemeClr val="tx1"/>
                </a:solidFill>
              </a:rPr>
              <a:t>Fig. </a:t>
            </a:r>
            <a:r>
              <a:rPr lang="en-US" altLang="en-US" sz="1200" dirty="0" smtClean="0">
                <a:solidFill>
                  <a:schemeClr val="tx1"/>
                </a:solidFill>
              </a:rPr>
              <a:t>2: </a:t>
            </a:r>
            <a:r>
              <a:rPr lang="en-US" altLang="en-US" sz="1200" dirty="0">
                <a:solidFill>
                  <a:schemeClr val="tx1"/>
                </a:solidFill>
              </a:rPr>
              <a:t>Many would agree that coral reefs are beautiful, magical even; but they serve a much bigger purpose than merely being aesthetically pleasing to humans. Source: </a:t>
            </a:r>
            <a:r>
              <a:rPr lang="en-US" altLang="en-US" sz="1200" u="sng" dirty="0">
                <a:solidFill>
                  <a:schemeClr val="tx1"/>
                </a:solidFill>
              </a:rPr>
              <a:t>http://</a:t>
            </a:r>
            <a:r>
              <a:rPr lang="en-US" altLang="en-US" sz="1200" dirty="0">
                <a:solidFill>
                  <a:schemeClr val="tx1"/>
                </a:solidFill>
              </a:rPr>
              <a:t>assets.inhabitat.com/wp-content/blogs.dir/1/files/2012/09/coral-reef.jpeg</a:t>
            </a:r>
          </a:p>
        </p:txBody>
      </p:sp>
      <p:sp>
        <p:nvSpPr>
          <p:cNvPr id="18436" name="Rectangle 3"/>
          <p:cNvSpPr>
            <a:spLocks/>
          </p:cNvSpPr>
          <p:nvPr/>
        </p:nvSpPr>
        <p:spPr bwMode="auto">
          <a:xfrm>
            <a:off x="254000" y="2078491"/>
            <a:ext cx="70358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Despite </a:t>
            </a:r>
            <a:r>
              <a:rPr lang="en-US" altLang="en-US" sz="2400" dirty="0" smtClean="0">
                <a:solidFill>
                  <a:schemeClr val="tx1"/>
                </a:solidFill>
              </a:rPr>
              <a:t>covering less than 1</a:t>
            </a:r>
            <a:r>
              <a:rPr lang="en-US" altLang="en-US" sz="2400" dirty="0">
                <a:solidFill>
                  <a:schemeClr val="tx1"/>
                </a:solidFill>
              </a:rPr>
              <a:t>% of the ocean floor, reefs are home to over 25% of the world</a:t>
            </a:r>
            <a:r>
              <a:rPr lang="ja-JP" altLang="en-US" sz="2400" dirty="0">
                <a:solidFill>
                  <a:schemeClr val="tx1"/>
                </a:solidFill>
              </a:rPr>
              <a:t>’</a:t>
            </a:r>
            <a:r>
              <a:rPr lang="en-US" altLang="ja-JP" sz="2400" dirty="0">
                <a:solidFill>
                  <a:schemeClr val="tx1"/>
                </a:solidFill>
              </a:rPr>
              <a:t>s fish </a:t>
            </a:r>
            <a:r>
              <a:rPr lang="en-US" altLang="ja-JP" sz="2400" dirty="0" smtClean="0">
                <a:solidFill>
                  <a:schemeClr val="tx1"/>
                </a:solidFill>
              </a:rPr>
              <a:t>biodiversity; </a:t>
            </a:r>
            <a:r>
              <a:rPr lang="en-US" altLang="ja-JP" sz="2400" dirty="0">
                <a:solidFill>
                  <a:schemeClr val="tx1"/>
                </a:solidFill>
              </a:rPr>
              <a:t>even large fish that are mostly thought of as pelagic (meaning deep, open water fish) will spend the first part of their lives in the protection of the </a:t>
            </a:r>
            <a:r>
              <a:rPr lang="en-US" altLang="ja-JP" sz="2400" dirty="0" smtClean="0">
                <a:solidFill>
                  <a:schemeClr val="tx1"/>
                </a:solidFill>
              </a:rPr>
              <a:t>reef </a:t>
            </a:r>
            <a:r>
              <a:rPr lang="en-US" altLang="ja-JP" sz="2400" dirty="0">
                <a:solidFill>
                  <a:schemeClr val="tx1"/>
                </a:solidFill>
              </a:rPr>
              <a:t>[2][8</a:t>
            </a:r>
            <a:r>
              <a:rPr lang="en-US" altLang="ja-JP" sz="2400" dirty="0" smtClean="0">
                <a:solidFill>
                  <a:schemeClr val="tx1"/>
                </a:solidFill>
              </a:rPr>
              <a:t>].</a:t>
            </a:r>
            <a:endParaRPr lang="en-US" altLang="ja-JP" sz="2400" dirty="0">
              <a:solidFill>
                <a:schemeClr val="tx1"/>
              </a:solidFill>
            </a:endParaRPr>
          </a:p>
          <a:p>
            <a:pPr algn="l" eaLnBrk="1" hangingPunct="1"/>
            <a:endParaRPr lang="en-US" altLang="en-US" sz="2400" dirty="0">
              <a:solidFill>
                <a:schemeClr val="tx1"/>
              </a:solidFill>
            </a:endParaRPr>
          </a:p>
          <a:p>
            <a:pPr algn="l" eaLnBrk="1" hangingPunct="1"/>
            <a:r>
              <a:rPr lang="en-US" altLang="en-US" sz="2400" dirty="0">
                <a:solidFill>
                  <a:schemeClr val="tx1"/>
                </a:solidFill>
              </a:rPr>
              <a:t>With such high rates of biodiversity, coral reefs have been heralded as the </a:t>
            </a:r>
            <a:r>
              <a:rPr lang="ja-JP" altLang="en-US" sz="2400" dirty="0">
                <a:solidFill>
                  <a:schemeClr val="tx1"/>
                </a:solidFill>
              </a:rPr>
              <a:t>“</a:t>
            </a:r>
            <a:r>
              <a:rPr lang="en-US" altLang="ja-JP" sz="2400" dirty="0">
                <a:solidFill>
                  <a:schemeClr val="tx1"/>
                </a:solidFill>
              </a:rPr>
              <a:t>rainforests of the ocean</a:t>
            </a:r>
            <a:r>
              <a:rPr lang="ja-JP" altLang="en-US" sz="2400" dirty="0">
                <a:solidFill>
                  <a:schemeClr val="tx1"/>
                </a:solidFill>
              </a:rPr>
              <a:t>”</a:t>
            </a:r>
            <a:r>
              <a:rPr lang="en-US" altLang="ja-JP" sz="2400" dirty="0">
                <a:solidFill>
                  <a:schemeClr val="tx1"/>
                </a:solidFill>
              </a:rPr>
              <a:t> [1</a:t>
            </a:r>
            <a:r>
              <a:rPr lang="en-US" altLang="ja-JP" sz="2400" dirty="0" smtClean="0">
                <a:solidFill>
                  <a:schemeClr val="tx1"/>
                </a:solidFill>
              </a:rPr>
              <a:t>]. </a:t>
            </a:r>
            <a:endParaRPr lang="en-US" altLang="en-US" sz="2400" dirty="0">
              <a:solidFill>
                <a:schemeClr val="tx1"/>
              </a:solidFill>
            </a:endParaRPr>
          </a:p>
        </p:txBody>
      </p:sp>
      <p:pic>
        <p:nvPicPr>
          <p:cNvPr id="184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719" y="2174081"/>
            <a:ext cx="4195762" cy="27813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9" name="Rectangle 6"/>
          <p:cNvSpPr>
            <a:spLocks/>
          </p:cNvSpPr>
          <p:nvPr/>
        </p:nvSpPr>
        <p:spPr bwMode="auto">
          <a:xfrm>
            <a:off x="1371600" y="9201150"/>
            <a:ext cx="1003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3: </a:t>
            </a:r>
            <a:r>
              <a:rPr lang="en-US" altLang="en-US" sz="1200" dirty="0">
                <a:solidFill>
                  <a:schemeClr val="tx1"/>
                </a:solidFill>
              </a:rPr>
              <a:t>This graphic depicts the levels of biodiversity in various parts of the ocean. Note that the high figures on the chart coincide with coral reef environments. Source: http://marinebio.org/oceans/coral-reefs.asp</a:t>
            </a:r>
          </a:p>
        </p:txBody>
      </p:sp>
      <p:pic>
        <p:nvPicPr>
          <p:cNvPr id="1026" name="Picture 2" descr="C:\Users\rchilds\Desktop\S4F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200" y="5850731"/>
            <a:ext cx="9829800" cy="3308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hangingPunct="1"/>
            <a:r>
              <a:rPr lang="en-US" altLang="en-US" sz="8000" smtClean="0"/>
              <a:t>Importance to Humans</a:t>
            </a:r>
          </a:p>
        </p:txBody>
      </p:sp>
      <p:sp>
        <p:nvSpPr>
          <p:cNvPr id="19459" name="Rectangle 2"/>
          <p:cNvSpPr>
            <a:spLocks/>
          </p:cNvSpPr>
          <p:nvPr/>
        </p:nvSpPr>
        <p:spPr bwMode="auto">
          <a:xfrm>
            <a:off x="863600" y="2362200"/>
            <a:ext cx="11531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endParaRPr lang="en-US" altLang="en-US" sz="2400">
              <a:solidFill>
                <a:schemeClr val="tx1"/>
              </a:solidFill>
            </a:endParaRPr>
          </a:p>
        </p:txBody>
      </p:sp>
      <p:sp>
        <p:nvSpPr>
          <p:cNvPr id="19460" name="Rectangle 3"/>
          <p:cNvSpPr>
            <a:spLocks/>
          </p:cNvSpPr>
          <p:nvPr/>
        </p:nvSpPr>
        <p:spPr bwMode="auto">
          <a:xfrm>
            <a:off x="863600" y="2286000"/>
            <a:ext cx="1150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Coral reefs have an estimated worth of </a:t>
            </a:r>
            <a:r>
              <a:rPr lang="en-US" altLang="en-US" sz="2400" b="1" dirty="0">
                <a:solidFill>
                  <a:schemeClr val="tx1"/>
                </a:solidFill>
              </a:rPr>
              <a:t>$30 billion </a:t>
            </a:r>
            <a:r>
              <a:rPr lang="en-US" altLang="en-US" sz="2400" dirty="0">
                <a:solidFill>
                  <a:schemeClr val="tx1"/>
                </a:solidFill>
              </a:rPr>
              <a:t>worldwide [9]</a:t>
            </a:r>
            <a:r>
              <a:rPr lang="en-US" altLang="en-US" sz="3000" dirty="0">
                <a:solidFill>
                  <a:schemeClr val="tx1"/>
                </a:solidFill>
              </a:rPr>
              <a:t>. </a:t>
            </a:r>
            <a:r>
              <a:rPr lang="en-US" altLang="en-US" sz="2400" dirty="0">
                <a:solidFill>
                  <a:schemeClr val="tx1"/>
                </a:solidFill>
              </a:rPr>
              <a:t>Should coral reefs disappear, it is likely that there would be a significant backlash in the fishing industry since a large portion of marine life that we </a:t>
            </a:r>
            <a:r>
              <a:rPr lang="en-US" altLang="en-US" sz="2400" dirty="0" smtClean="0">
                <a:solidFill>
                  <a:schemeClr val="tx1"/>
                </a:solidFill>
              </a:rPr>
              <a:t>eat—such </a:t>
            </a:r>
            <a:r>
              <a:rPr lang="en-US" altLang="en-US" sz="2400" dirty="0">
                <a:solidFill>
                  <a:schemeClr val="tx1"/>
                </a:solidFill>
              </a:rPr>
              <a:t>as snapper, grouper, scallop, and many more are found in those habitats [2]. </a:t>
            </a:r>
            <a:endParaRPr lang="en-US" altLang="en-US" sz="3200" dirty="0">
              <a:solidFill>
                <a:schemeClr val="tx1"/>
              </a:solidFill>
            </a:endParaRPr>
          </a:p>
          <a:p>
            <a:pPr algn="l" eaLnBrk="1" hangingPunct="1"/>
            <a:endParaRPr lang="en-US" altLang="en-US" sz="3000" dirty="0">
              <a:solidFill>
                <a:schemeClr val="tx1"/>
              </a:solidFill>
            </a:endParaRP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267200"/>
            <a:ext cx="4483100" cy="39116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2" name="Rectangle 5"/>
          <p:cNvSpPr>
            <a:spLocks/>
          </p:cNvSpPr>
          <p:nvPr/>
        </p:nvSpPr>
        <p:spPr bwMode="auto">
          <a:xfrm>
            <a:off x="5664200" y="4419600"/>
            <a:ext cx="71628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a:solidFill>
                  <a:schemeClr val="tx1"/>
                </a:solidFill>
              </a:rPr>
              <a:t>Those in the fishing industry aren</a:t>
            </a:r>
            <a:r>
              <a:rPr lang="ja-JP" altLang="en-US" sz="2400">
                <a:solidFill>
                  <a:schemeClr val="tx1"/>
                </a:solidFill>
              </a:rPr>
              <a:t>’</a:t>
            </a:r>
            <a:r>
              <a:rPr lang="en-US" altLang="ja-JP" sz="2400">
                <a:solidFill>
                  <a:schemeClr val="tx1"/>
                </a:solidFill>
              </a:rPr>
              <a:t>t the only ones making a living off these beautiful ecosystems. In addition to providing food, they also boost their local economies by providing jobs in ecotourism through scuba diving, snorkeling, and recreational fishing [9][1]. </a:t>
            </a:r>
          </a:p>
          <a:p>
            <a:pPr algn="l" eaLnBrk="1" hangingPunct="1"/>
            <a:endParaRPr lang="en-US" altLang="en-US" sz="2400">
              <a:solidFill>
                <a:schemeClr val="tx1"/>
              </a:solidFill>
            </a:endParaRPr>
          </a:p>
          <a:p>
            <a:pPr algn="l" eaLnBrk="1" hangingPunct="1"/>
            <a:r>
              <a:rPr lang="en-US" altLang="en-US" sz="2400">
                <a:solidFill>
                  <a:schemeClr val="tx1"/>
                </a:solidFill>
              </a:rPr>
              <a:t>Coral reefs also have a reputation for saving us in more ways than one. Not only do reef structures protect our shoreline communities from maritime destruction, but scientists have also discovered that reefs hold a huge potential for medical advancements with compounds found only in coral reef environments [1]. </a:t>
            </a:r>
          </a:p>
        </p:txBody>
      </p:sp>
      <p:sp>
        <p:nvSpPr>
          <p:cNvPr id="19463" name="Rectangle 6"/>
          <p:cNvSpPr>
            <a:spLocks/>
          </p:cNvSpPr>
          <p:nvPr/>
        </p:nvSpPr>
        <p:spPr bwMode="auto">
          <a:xfrm>
            <a:off x="482600" y="8255000"/>
            <a:ext cx="4826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4: </a:t>
            </a:r>
            <a:r>
              <a:rPr lang="en-US" altLang="en-US" sz="1200" dirty="0">
                <a:solidFill>
                  <a:schemeClr val="tx1"/>
                </a:solidFill>
              </a:rPr>
              <a:t>A chart depicting the difference economic values of coral reefs. Source: NOAA, http://coralreef.noaa.gov/aboutcorals/values/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r>
              <a:rPr lang="en-US" altLang="en-US" sz="8000" smtClean="0"/>
              <a:t>Threats to Coral Reefs</a:t>
            </a:r>
          </a:p>
        </p:txBody>
      </p:sp>
      <p:sp>
        <p:nvSpPr>
          <p:cNvPr id="20483" name="Rectangle 3"/>
          <p:cNvSpPr>
            <a:spLocks/>
          </p:cNvSpPr>
          <p:nvPr/>
        </p:nvSpPr>
        <p:spPr bwMode="auto">
          <a:xfrm>
            <a:off x="863600" y="3200400"/>
            <a:ext cx="50673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000">
                <a:solidFill>
                  <a:schemeClr val="tx1"/>
                </a:solidFill>
              </a:rPr>
              <a:t>Coral reefs were once a resilient ecosystem, easily overcoming natural disasters like hurricanes and tsunamis. Lately, coral reefs have been faced with much tougher challenges. Many human activities, such as fishing and tourism, impact reefs in a negative way. One of the biggest threats to coral reefs, especially in the U.S., is </a:t>
            </a:r>
            <a:r>
              <a:rPr lang="en-US" altLang="en-US" sz="3000" b="1">
                <a:solidFill>
                  <a:schemeClr val="tx1"/>
                </a:solidFill>
              </a:rPr>
              <a:t>pollution</a:t>
            </a:r>
            <a:r>
              <a:rPr lang="en-US" altLang="en-US" sz="3000">
                <a:solidFill>
                  <a:schemeClr val="tx1"/>
                </a:solidFill>
              </a:rPr>
              <a:t> [4][8].</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3200400"/>
            <a:ext cx="5676900" cy="4745038"/>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5" name="Rectangle 5"/>
          <p:cNvSpPr>
            <a:spLocks/>
          </p:cNvSpPr>
          <p:nvPr/>
        </p:nvSpPr>
        <p:spPr bwMode="auto">
          <a:xfrm>
            <a:off x="6864350" y="84201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5: </a:t>
            </a:r>
            <a:r>
              <a:rPr lang="en-US" altLang="en-US" sz="1200" dirty="0">
                <a:solidFill>
                  <a:schemeClr val="tx1"/>
                </a:solidFill>
              </a:rPr>
              <a:t>Reefs around the world are at risk for a variety of reasons. Source: www.coralreef.noaa.gov</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eaLnBrk="1" hangingPunct="1"/>
            <a:r>
              <a:rPr lang="en-US" altLang="en-US" smtClean="0"/>
              <a:t>Pollution Problems</a:t>
            </a:r>
          </a:p>
        </p:txBody>
      </p:sp>
      <p:sp>
        <p:nvSpPr>
          <p:cNvPr id="21507" name="Rectangle 2"/>
          <p:cNvSpPr>
            <a:spLocks/>
          </p:cNvSpPr>
          <p:nvPr/>
        </p:nvSpPr>
        <p:spPr bwMode="auto">
          <a:xfrm>
            <a:off x="698500" y="2565400"/>
            <a:ext cx="11607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600" dirty="0">
                <a:solidFill>
                  <a:schemeClr val="tx1"/>
                </a:solidFill>
              </a:rPr>
              <a:t>Pollution has led to events such as global climate change and rising ocean temperatures, making it one of the major factors contributing to the loss of coral reef ecosystems [14].</a:t>
            </a:r>
          </a:p>
        </p:txBody>
      </p:sp>
      <p:sp>
        <p:nvSpPr>
          <p:cNvPr id="21508" name="Rectangle 3"/>
          <p:cNvSpPr>
            <a:spLocks/>
          </p:cNvSpPr>
          <p:nvPr/>
        </p:nvSpPr>
        <p:spPr bwMode="auto">
          <a:xfrm>
            <a:off x="431800" y="4711700"/>
            <a:ext cx="12128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91440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4000" dirty="0" smtClean="0">
                <a:solidFill>
                  <a:schemeClr val="tx1"/>
                </a:solidFill>
              </a:rPr>
              <a:t>Reef </a:t>
            </a:r>
            <a:r>
              <a:rPr lang="en-US" altLang="en-US" sz="4000" dirty="0">
                <a:solidFill>
                  <a:schemeClr val="tx1"/>
                </a:solidFill>
              </a:rPr>
              <a:t>problems associated with pollution include:</a:t>
            </a:r>
          </a:p>
          <a:p>
            <a:pPr lvl="1" algn="l" eaLnBrk="1" hangingPunct="1">
              <a:lnSpc>
                <a:spcPct val="150000"/>
              </a:lnSpc>
              <a:buSzPct val="89000"/>
              <a:buFontTx/>
              <a:buBlip>
                <a:blip r:embed="rId2"/>
              </a:buBlip>
            </a:pPr>
            <a:r>
              <a:rPr lang="en-US" altLang="en-US" dirty="0">
                <a:solidFill>
                  <a:schemeClr val="tx1"/>
                </a:solidFill>
              </a:rPr>
              <a:t> Bleaching</a:t>
            </a:r>
          </a:p>
          <a:p>
            <a:pPr lvl="1" algn="l" eaLnBrk="1" hangingPunct="1">
              <a:lnSpc>
                <a:spcPct val="150000"/>
              </a:lnSpc>
              <a:buSzPct val="89000"/>
              <a:buFontTx/>
              <a:buBlip>
                <a:blip r:embed="rId2"/>
              </a:buBlip>
            </a:pPr>
            <a:r>
              <a:rPr lang="en-US" altLang="en-US" dirty="0">
                <a:solidFill>
                  <a:schemeClr val="tx1"/>
                </a:solidFill>
              </a:rPr>
              <a:t> Ocean Acidification</a:t>
            </a:r>
          </a:p>
          <a:p>
            <a:pPr lvl="1" algn="l" eaLnBrk="1" hangingPunct="1">
              <a:lnSpc>
                <a:spcPct val="120000"/>
              </a:lnSpc>
              <a:buSzPct val="77000"/>
              <a:buFontTx/>
              <a:buBlip>
                <a:blip r:embed="rId2"/>
              </a:buBlip>
            </a:pPr>
            <a:r>
              <a:rPr lang="en-US" altLang="en-US" dirty="0">
                <a:solidFill>
                  <a:schemeClr val="tx1"/>
                </a:solidFill>
              </a:rPr>
              <a:t> Marine Debris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416050" y="-228600"/>
            <a:ext cx="10464800" cy="1854200"/>
          </a:xfrm>
        </p:spPr>
        <p:txBody>
          <a:bodyPr/>
          <a:lstStyle/>
          <a:p>
            <a:pPr eaLnBrk="1" hangingPunct="1"/>
            <a:r>
              <a:rPr lang="en-US" altLang="en-US" sz="8000" dirty="0" smtClean="0"/>
              <a:t>Coral Bleaching</a:t>
            </a:r>
          </a:p>
        </p:txBody>
      </p:sp>
      <p:sp>
        <p:nvSpPr>
          <p:cNvPr id="22531" name="Rectangle 2"/>
          <p:cNvSpPr>
            <a:spLocks/>
          </p:cNvSpPr>
          <p:nvPr/>
        </p:nvSpPr>
        <p:spPr bwMode="auto">
          <a:xfrm>
            <a:off x="914400" y="1625600"/>
            <a:ext cx="11049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000" dirty="0">
                <a:solidFill>
                  <a:schemeClr val="tx1"/>
                </a:solidFill>
              </a:rPr>
              <a:t>Large CO2 emissions have led to overall ocean temperatures that have risen a little over 1ºF [4][17]. While this may seem like a negligible amount to some, it can have devastating effects on the life below the surface. </a:t>
            </a:r>
            <a:r>
              <a:rPr lang="en-US" altLang="en-US" sz="3000" dirty="0" smtClean="0">
                <a:solidFill>
                  <a:schemeClr val="tx1"/>
                </a:solidFill>
              </a:rPr>
              <a:t>This increase </a:t>
            </a:r>
            <a:r>
              <a:rPr lang="en-US" altLang="en-US" sz="3000" dirty="0">
                <a:solidFill>
                  <a:schemeClr val="tx1"/>
                </a:solidFill>
              </a:rPr>
              <a:t>is already being seen with corals in a phenomenon known as bleaching. Coral bleaching is when corals lose their characteristic bright colors and it has been </a:t>
            </a:r>
            <a:r>
              <a:rPr lang="en-US" altLang="en-US" sz="3000" dirty="0" smtClean="0">
                <a:solidFill>
                  <a:schemeClr val="tx1"/>
                </a:solidFill>
              </a:rPr>
              <a:t>sighted in </a:t>
            </a:r>
            <a:r>
              <a:rPr lang="en-US" altLang="en-US" sz="3000" dirty="0">
                <a:solidFill>
                  <a:schemeClr val="tx1"/>
                </a:solidFill>
              </a:rPr>
              <a:t>reefs around the </a:t>
            </a:r>
            <a:r>
              <a:rPr lang="en-US" altLang="en-US" sz="3000" dirty="0" smtClean="0">
                <a:solidFill>
                  <a:schemeClr val="tx1"/>
                </a:solidFill>
              </a:rPr>
              <a:t>world </a:t>
            </a:r>
            <a:r>
              <a:rPr lang="en-US" altLang="en-US" sz="3000" dirty="0">
                <a:solidFill>
                  <a:schemeClr val="tx1"/>
                </a:solidFill>
              </a:rPr>
              <a:t>[6][15</a:t>
            </a:r>
            <a:r>
              <a:rPr lang="en-US" altLang="en-US" sz="3000" dirty="0" smtClean="0">
                <a:solidFill>
                  <a:schemeClr val="tx1"/>
                </a:solidFill>
              </a:rPr>
              <a:t>].</a:t>
            </a:r>
            <a:endParaRPr lang="en-US" altLang="en-US" sz="3000" dirty="0">
              <a:solidFill>
                <a:schemeClr val="tx1"/>
              </a:solidFill>
            </a:endParaRPr>
          </a:p>
        </p:txBody>
      </p:sp>
      <p:sp>
        <p:nvSpPr>
          <p:cNvPr id="22532" name="Rectangle 3"/>
          <p:cNvSpPr>
            <a:spLocks/>
          </p:cNvSpPr>
          <p:nvPr/>
        </p:nvSpPr>
        <p:spPr bwMode="auto">
          <a:xfrm>
            <a:off x="5892800" y="8667750"/>
            <a:ext cx="6070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300" dirty="0">
                <a:solidFill>
                  <a:schemeClr val="tx1"/>
                </a:solidFill>
              </a:rPr>
              <a:t>Fig. </a:t>
            </a:r>
            <a:r>
              <a:rPr lang="en-US" altLang="en-US" sz="1300" dirty="0" smtClean="0">
                <a:solidFill>
                  <a:schemeClr val="tx1"/>
                </a:solidFill>
              </a:rPr>
              <a:t>6: </a:t>
            </a:r>
            <a:r>
              <a:rPr lang="en-US" altLang="en-US" sz="1300" dirty="0" smtClean="0">
                <a:solidFill>
                  <a:schemeClr val="tx1"/>
                </a:solidFill>
              </a:rPr>
              <a:t>Bleached coral</a:t>
            </a:r>
            <a:endParaRPr lang="en-US" altLang="en-US" sz="1300" dirty="0" smtClean="0">
              <a:solidFill>
                <a:schemeClr val="tx1"/>
              </a:solidFill>
            </a:endParaRPr>
          </a:p>
          <a:p>
            <a:pPr eaLnBrk="1" hangingPunct="1"/>
            <a:r>
              <a:rPr lang="en-US" altLang="en-US" sz="1300" dirty="0" smtClean="0">
                <a:solidFill>
                  <a:schemeClr val="tx1"/>
                </a:solidFill>
                <a:latin typeface="Gill Sans"/>
              </a:rPr>
              <a:t>Source: </a:t>
            </a:r>
            <a:r>
              <a:rPr lang="en-US" sz="1300" dirty="0" smtClean="0">
                <a:latin typeface="Gill Sans"/>
              </a:rPr>
              <a:t>Peter </a:t>
            </a:r>
            <a:r>
              <a:rPr lang="en-US" sz="1300" dirty="0" err="1">
                <a:latin typeface="Gill Sans"/>
              </a:rPr>
              <a:t>Scoones</a:t>
            </a:r>
            <a:r>
              <a:rPr lang="en-US" sz="1300" dirty="0">
                <a:latin typeface="Gill Sans"/>
              </a:rPr>
              <a:t>/Science Source</a:t>
            </a:r>
            <a:endParaRPr lang="en-US" altLang="en-US" sz="1300" dirty="0">
              <a:solidFill>
                <a:schemeClr val="tx1"/>
              </a:solidFill>
              <a:latin typeface="Gill Sans"/>
            </a:endParaRPr>
          </a:p>
        </p:txBody>
      </p:sp>
      <p:sp>
        <p:nvSpPr>
          <p:cNvPr id="22534" name="Rectangle 5"/>
          <p:cNvSpPr>
            <a:spLocks/>
          </p:cNvSpPr>
          <p:nvPr/>
        </p:nvSpPr>
        <p:spPr bwMode="auto">
          <a:xfrm>
            <a:off x="787400" y="5715000"/>
            <a:ext cx="4927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3000" dirty="0">
                <a:solidFill>
                  <a:schemeClr val="tx1"/>
                </a:solidFill>
              </a:rPr>
              <a:t>Bleaching means exactly what you think. </a:t>
            </a:r>
            <a:r>
              <a:rPr lang="en-US" altLang="ja-JP" sz="3000" dirty="0" smtClean="0">
                <a:solidFill>
                  <a:schemeClr val="tx1"/>
                </a:solidFill>
              </a:rPr>
              <a:t>are </a:t>
            </a:r>
            <a:r>
              <a:rPr lang="en-US" altLang="ja-JP" sz="3000" dirty="0" err="1" smtClean="0">
                <a:solidFill>
                  <a:schemeClr val="tx1"/>
                </a:solidFill>
              </a:rPr>
              <a:t>c</a:t>
            </a:r>
            <a:r>
              <a:rPr lang="en-US" altLang="en-US" sz="3000" dirty="0" err="1" smtClean="0">
                <a:solidFill>
                  <a:schemeClr val="tx1"/>
                </a:solidFill>
              </a:rPr>
              <a:t>While</a:t>
            </a:r>
            <a:r>
              <a:rPr lang="en-US" altLang="en-US" sz="3000" dirty="0" smtClean="0">
                <a:solidFill>
                  <a:schemeClr val="tx1"/>
                </a:solidFill>
              </a:rPr>
              <a:t> there is no actual </a:t>
            </a:r>
            <a:r>
              <a:rPr lang="ja-JP" altLang="en-US" sz="3000" dirty="0" smtClean="0">
                <a:solidFill>
                  <a:schemeClr val="tx1"/>
                </a:solidFill>
              </a:rPr>
              <a:t>“</a:t>
            </a:r>
            <a:r>
              <a:rPr lang="en-US" altLang="ja-JP" sz="3000" dirty="0" smtClean="0">
                <a:solidFill>
                  <a:schemeClr val="tx1"/>
                </a:solidFill>
              </a:rPr>
              <a:t>bleach</a:t>
            </a:r>
            <a:r>
              <a:rPr lang="ja-JP" altLang="en-US" sz="3000" dirty="0" smtClean="0">
                <a:solidFill>
                  <a:schemeClr val="tx1"/>
                </a:solidFill>
              </a:rPr>
              <a:t>”</a:t>
            </a:r>
            <a:r>
              <a:rPr lang="en-US" altLang="ja-JP" sz="3000" dirty="0" smtClean="0">
                <a:solidFill>
                  <a:schemeClr val="tx1"/>
                </a:solidFill>
              </a:rPr>
              <a:t> involved, corals affected by bleaching </a:t>
            </a:r>
            <a:r>
              <a:rPr lang="en-US" altLang="ja-JP" sz="3000" dirty="0" err="1" smtClean="0">
                <a:solidFill>
                  <a:schemeClr val="tx1"/>
                </a:solidFill>
              </a:rPr>
              <a:t>haracterized</a:t>
            </a:r>
            <a:r>
              <a:rPr lang="en-US" altLang="ja-JP" sz="3000" dirty="0" smtClean="0">
                <a:solidFill>
                  <a:schemeClr val="tx1"/>
                </a:solidFill>
              </a:rPr>
              <a:t> </a:t>
            </a:r>
            <a:r>
              <a:rPr lang="en-US" altLang="ja-JP" sz="3000" dirty="0">
                <a:solidFill>
                  <a:schemeClr val="tx1"/>
                </a:solidFill>
              </a:rPr>
              <a:t>by their bone-white appearance, as shown by the coral on the right in Fig. 7.</a:t>
            </a:r>
            <a:endParaRPr lang="en-US" altLang="en-US" sz="3000" dirty="0">
              <a:solidFill>
                <a:schemeClr val="tx1"/>
              </a:solidFill>
            </a:endParaRPr>
          </a:p>
        </p:txBody>
      </p:sp>
      <p:pic>
        <p:nvPicPr>
          <p:cNvPr id="1026" name="Picture 2" descr="C:\Users\rchilds\Desktop\16.S8.F7 SciSource_SB3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762" y="4841051"/>
            <a:ext cx="5654675" cy="3826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E6FF"/>
            </a:gs>
            <a:gs pos="100000">
              <a:srgbClr val="0C15BC"/>
            </a:gs>
          </a:gsLst>
          <a:lin ang="5040000" scaled="1"/>
        </a:gra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270000" y="38100"/>
            <a:ext cx="10464800" cy="2438400"/>
          </a:xfrm>
        </p:spPr>
        <p:txBody>
          <a:bodyPr/>
          <a:lstStyle/>
          <a:p>
            <a:pPr eaLnBrk="1" hangingPunct="1"/>
            <a:r>
              <a:rPr lang="en-US" altLang="en-US" sz="7200" dirty="0" smtClean="0"/>
              <a:t>Coral Bleaching</a:t>
            </a:r>
            <a:r>
              <a:rPr lang="en-US" altLang="en-US" sz="6000" dirty="0" smtClean="0"/>
              <a:t> (cont.)</a:t>
            </a:r>
          </a:p>
        </p:txBody>
      </p:sp>
      <p:sp>
        <p:nvSpPr>
          <p:cNvPr id="23555" name="Rectangle 2"/>
          <p:cNvSpPr>
            <a:spLocks/>
          </p:cNvSpPr>
          <p:nvPr/>
        </p:nvSpPr>
        <p:spPr bwMode="auto">
          <a:xfrm>
            <a:off x="1308100" y="1943100"/>
            <a:ext cx="103759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Corals have a symbiotic relationship with the photosynthetic algae, known as </a:t>
            </a:r>
            <a:r>
              <a:rPr lang="en-US" altLang="en-US" sz="2400" b="1" dirty="0" err="1">
                <a:solidFill>
                  <a:schemeClr val="tx1"/>
                </a:solidFill>
              </a:rPr>
              <a:t>zooxanthellae</a:t>
            </a:r>
            <a:r>
              <a:rPr lang="en-US" altLang="en-US" sz="2400" dirty="0">
                <a:solidFill>
                  <a:schemeClr val="tx1"/>
                </a:solidFill>
              </a:rPr>
              <a:t>, that live within their tissue and give them their characteristic bright colors. The corals protect the </a:t>
            </a:r>
            <a:r>
              <a:rPr lang="en-US" altLang="en-US" sz="2400" dirty="0" err="1" smtClean="0">
                <a:solidFill>
                  <a:schemeClr val="tx1"/>
                </a:solidFill>
              </a:rPr>
              <a:t>zooxanthellae</a:t>
            </a:r>
            <a:r>
              <a:rPr lang="en-US" altLang="en-US" sz="2400" dirty="0" smtClean="0">
                <a:solidFill>
                  <a:schemeClr val="tx1"/>
                </a:solidFill>
              </a:rPr>
              <a:t>, </a:t>
            </a:r>
            <a:r>
              <a:rPr lang="en-US" altLang="en-US" sz="2400" dirty="0">
                <a:solidFill>
                  <a:schemeClr val="tx1"/>
                </a:solidFill>
              </a:rPr>
              <a:t>and in return the </a:t>
            </a:r>
            <a:r>
              <a:rPr lang="en-US" altLang="en-US" sz="2400" dirty="0" err="1">
                <a:solidFill>
                  <a:schemeClr val="tx1"/>
                </a:solidFill>
              </a:rPr>
              <a:t>zooxanthellae</a:t>
            </a:r>
            <a:r>
              <a:rPr lang="en-US" altLang="en-US" sz="2400" dirty="0">
                <a:solidFill>
                  <a:schemeClr val="tx1"/>
                </a:solidFill>
              </a:rPr>
              <a:t> provide food and oxygen that the </a:t>
            </a:r>
            <a:r>
              <a:rPr lang="en-US" altLang="en-US" sz="2400" dirty="0" smtClean="0">
                <a:solidFill>
                  <a:schemeClr val="tx1"/>
                </a:solidFill>
              </a:rPr>
              <a:t>corals </a:t>
            </a:r>
            <a:r>
              <a:rPr lang="en-US" altLang="en-US" sz="2400" dirty="0">
                <a:solidFill>
                  <a:schemeClr val="tx1"/>
                </a:solidFill>
              </a:rPr>
              <a:t>then </a:t>
            </a:r>
            <a:r>
              <a:rPr lang="en-US" altLang="en-US" sz="2400" dirty="0" smtClean="0">
                <a:solidFill>
                  <a:schemeClr val="tx1"/>
                </a:solidFill>
              </a:rPr>
              <a:t>consume—similar </a:t>
            </a:r>
            <a:r>
              <a:rPr lang="en-US" altLang="en-US" sz="2400" dirty="0">
                <a:solidFill>
                  <a:schemeClr val="tx1"/>
                </a:solidFill>
              </a:rPr>
              <a:t>to the way a plant uses chloroplasts to photosynthesize [3].</a:t>
            </a:r>
          </a:p>
        </p:txBody>
      </p:sp>
      <p:sp>
        <p:nvSpPr>
          <p:cNvPr id="23556" name="Rectangle 3"/>
          <p:cNvSpPr>
            <a:spLocks/>
          </p:cNvSpPr>
          <p:nvPr/>
        </p:nvSpPr>
        <p:spPr bwMode="auto">
          <a:xfrm>
            <a:off x="6271986" y="4006850"/>
            <a:ext cx="61341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algn="l" eaLnBrk="1" hangingPunct="1"/>
            <a:r>
              <a:rPr lang="en-US" altLang="en-US" sz="2400" dirty="0">
                <a:solidFill>
                  <a:schemeClr val="tx1"/>
                </a:solidFill>
              </a:rPr>
              <a:t>When corals detect a change in their environment, such as a rise in temperature, they become stressed and expel their </a:t>
            </a:r>
            <a:r>
              <a:rPr lang="en-US" altLang="en-US" sz="2400" dirty="0" err="1" smtClean="0">
                <a:solidFill>
                  <a:schemeClr val="tx1"/>
                </a:solidFill>
              </a:rPr>
              <a:t>zooxanthellae</a:t>
            </a:r>
            <a:r>
              <a:rPr lang="en-US" altLang="en-US" sz="2400" dirty="0" smtClean="0">
                <a:solidFill>
                  <a:schemeClr val="tx1"/>
                </a:solidFill>
              </a:rPr>
              <a:t>, </a:t>
            </a:r>
            <a:r>
              <a:rPr lang="en-US" altLang="en-US" sz="2400" dirty="0">
                <a:solidFill>
                  <a:schemeClr val="tx1"/>
                </a:solidFill>
              </a:rPr>
              <a:t>which leaves the coral white and deprived of food and nutrients [14]. </a:t>
            </a:r>
          </a:p>
        </p:txBody>
      </p:sp>
      <p:pic>
        <p:nvPicPr>
          <p:cNvPr id="235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5954713"/>
            <a:ext cx="4749800" cy="2719387"/>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9" name="Rectangle 6"/>
          <p:cNvSpPr>
            <a:spLocks/>
          </p:cNvSpPr>
          <p:nvPr/>
        </p:nvSpPr>
        <p:spPr bwMode="auto">
          <a:xfrm>
            <a:off x="6934200" y="8845550"/>
            <a:ext cx="469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8: </a:t>
            </a:r>
            <a:r>
              <a:rPr lang="en-US" altLang="en-US" sz="1200" dirty="0">
                <a:solidFill>
                  <a:schemeClr val="tx1"/>
                </a:solidFill>
              </a:rPr>
              <a:t>A close-up of a coral polyp; you can see the tiny </a:t>
            </a:r>
            <a:r>
              <a:rPr lang="en-US" altLang="en-US" sz="1200" dirty="0" err="1">
                <a:solidFill>
                  <a:schemeClr val="tx1"/>
                </a:solidFill>
              </a:rPr>
              <a:t>zooxanthellae</a:t>
            </a:r>
            <a:r>
              <a:rPr lang="en-US" altLang="en-US" sz="1200" dirty="0">
                <a:solidFill>
                  <a:schemeClr val="tx1"/>
                </a:solidFill>
              </a:rPr>
              <a:t> within its tentacles. Source: http://ocean.si.edu/corals-and-coral-reefs</a:t>
            </a:r>
          </a:p>
        </p:txBody>
      </p:sp>
      <p:sp>
        <p:nvSpPr>
          <p:cNvPr id="23560" name="Rectangle 7"/>
          <p:cNvSpPr>
            <a:spLocks/>
          </p:cNvSpPr>
          <p:nvPr/>
        </p:nvSpPr>
        <p:spPr bwMode="auto">
          <a:xfrm>
            <a:off x="1625600" y="8915400"/>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FFFFFF"/>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chemeClr val="tx1"/>
                </a:solidFill>
              </a:rPr>
              <a:t>Fig. </a:t>
            </a:r>
            <a:r>
              <a:rPr lang="en-US" altLang="en-US" sz="1200" dirty="0" smtClean="0">
                <a:solidFill>
                  <a:schemeClr val="tx1"/>
                </a:solidFill>
              </a:rPr>
              <a:t>7: </a:t>
            </a:r>
            <a:r>
              <a:rPr lang="en-US" altLang="en-US" sz="1200" dirty="0">
                <a:solidFill>
                  <a:schemeClr val="tx1"/>
                </a:solidFill>
              </a:rPr>
              <a:t>This animation depicts the symbiotic relationship between coral polyps and </a:t>
            </a:r>
            <a:r>
              <a:rPr lang="en-US" altLang="en-US" sz="1200" dirty="0" err="1">
                <a:solidFill>
                  <a:schemeClr val="tx1"/>
                </a:solidFill>
              </a:rPr>
              <a:t>zooxanthellae</a:t>
            </a:r>
            <a:r>
              <a:rPr lang="en-US" altLang="en-US" sz="1200" dirty="0" smtClean="0">
                <a:solidFill>
                  <a:schemeClr val="tx1"/>
                </a:solidFill>
              </a:rPr>
              <a:t>.</a:t>
            </a:r>
          </a:p>
          <a:p>
            <a:pPr eaLnBrk="1" hangingPunct="1"/>
            <a:r>
              <a:rPr lang="en-US" altLang="en-US" sz="1200" dirty="0" smtClean="0">
                <a:solidFill>
                  <a:schemeClr val="tx1"/>
                </a:solidFill>
              </a:rPr>
              <a:t> </a:t>
            </a:r>
            <a:r>
              <a:rPr lang="en-US" altLang="en-US" sz="1200" dirty="0">
                <a:solidFill>
                  <a:schemeClr val="tx1"/>
                </a:solidFill>
              </a:rPr>
              <a:t>Source: www.oceanservice.noaa.gov</a:t>
            </a:r>
          </a:p>
        </p:txBody>
      </p:sp>
      <p:pic>
        <p:nvPicPr>
          <p:cNvPr id="235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477" y="7467600"/>
            <a:ext cx="4610100" cy="120015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10" descr="P:\EngPub\books (in progress)\Palmquist, The Bedford Researcher 5e\Turnover\slide 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4014788"/>
            <a:ext cx="4614863"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5922</TotalTime>
  <Pages>0</Pages>
  <Words>2265</Words>
  <Characters>0</Characters>
  <Application>Microsoft Office PowerPoint</Application>
  <PresentationFormat>Custom</PresentationFormat>
  <Lines>0</Lines>
  <Paragraphs>118</Paragraphs>
  <Slides>21</Slides>
  <Notes>0</Notes>
  <HiddenSlides>0</HiddenSlides>
  <MMClips>1</MMClips>
  <ScaleCrop>false</ScaleCrop>
  <HeadingPairs>
    <vt:vector size="4" baseType="variant">
      <vt:variant>
        <vt:lpstr>Theme</vt:lpstr>
      </vt:variant>
      <vt:variant>
        <vt:i4>14</vt:i4>
      </vt:variant>
      <vt:variant>
        <vt:lpstr>Slide Titles</vt:lpstr>
      </vt:variant>
      <vt:variant>
        <vt:i4>21</vt:i4>
      </vt:variant>
    </vt:vector>
  </HeadingPairs>
  <TitlesOfParts>
    <vt:vector size="35"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Coral Reefs</vt:lpstr>
      <vt:lpstr>PowerPoint Presentation</vt:lpstr>
      <vt:lpstr>The Giant Ocean Tank</vt:lpstr>
      <vt:lpstr>Rainforests of the Ocean</vt:lpstr>
      <vt:lpstr>Importance to Humans</vt:lpstr>
      <vt:lpstr>Threats to Coral Reefs</vt:lpstr>
      <vt:lpstr>Pollution Problems</vt:lpstr>
      <vt:lpstr>Coral Bleaching</vt:lpstr>
      <vt:lpstr>Coral Bleaching (cont.)</vt:lpstr>
      <vt:lpstr>Coral Bleaching (Cont.)</vt:lpstr>
      <vt:lpstr>Ocean Acidification</vt:lpstr>
      <vt:lpstr>Ocean Acidification (cont.)</vt:lpstr>
      <vt:lpstr>Marine Debris</vt:lpstr>
      <vt:lpstr>Marine Debris (cont.)</vt:lpstr>
      <vt:lpstr>Pollution Solutions</vt:lpstr>
      <vt:lpstr>The Coral Restoration Foundation</vt:lpstr>
      <vt:lpstr>Pollution Solutions</vt:lpstr>
      <vt:lpstr>You Can Help, Too!</vt:lpstr>
      <vt:lpstr>PowerPoint Presentation</vt:lpstr>
      <vt:lpstr>Works Cited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Reefs</dc:title>
  <dc:creator>Sarah</dc:creator>
  <cp:lastModifiedBy>Rachel Childs</cp:lastModifiedBy>
  <cp:revision>41</cp:revision>
  <dcterms:modified xsi:type="dcterms:W3CDTF">2014-10-16T16:44:16Z</dcterms:modified>
</cp:coreProperties>
</file>