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16" d="100"/>
          <a:sy n="116" d="100"/>
        </p:scale>
        <p:origin x="-528"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101E17-2E89-D94E-AF65-41FD4C712B48}" type="datetimeFigureOut">
              <a:rPr lang="en-US" smtClean="0"/>
              <a:t>12/16/13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081FE8-8A02-1042-B94C-AC37F66ED074}" type="slidenum">
              <a:rPr lang="en-US" smtClean="0"/>
              <a:t>‹#›</a:t>
            </a:fld>
            <a:endParaRPr lang="en-US"/>
          </a:p>
        </p:txBody>
      </p:sp>
    </p:spTree>
    <p:extLst>
      <p:ext uri="{BB962C8B-B14F-4D97-AF65-F5344CB8AC3E}">
        <p14:creationId xmlns:p14="http://schemas.microsoft.com/office/powerpoint/2010/main" val="2657902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101E17-2E89-D94E-AF65-41FD4C712B48}" type="datetimeFigureOut">
              <a:rPr lang="en-US" smtClean="0"/>
              <a:t>12/16/13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081FE8-8A02-1042-B94C-AC37F66ED074}" type="slidenum">
              <a:rPr lang="en-US" smtClean="0"/>
              <a:t>‹#›</a:t>
            </a:fld>
            <a:endParaRPr lang="en-US"/>
          </a:p>
        </p:txBody>
      </p:sp>
    </p:spTree>
    <p:extLst>
      <p:ext uri="{BB962C8B-B14F-4D97-AF65-F5344CB8AC3E}">
        <p14:creationId xmlns:p14="http://schemas.microsoft.com/office/powerpoint/2010/main" val="3537487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101E17-2E89-D94E-AF65-41FD4C712B48}" type="datetimeFigureOut">
              <a:rPr lang="en-US" smtClean="0"/>
              <a:t>12/16/13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081FE8-8A02-1042-B94C-AC37F66ED074}" type="slidenum">
              <a:rPr lang="en-US" smtClean="0"/>
              <a:t>‹#›</a:t>
            </a:fld>
            <a:endParaRPr lang="en-US"/>
          </a:p>
        </p:txBody>
      </p:sp>
    </p:spTree>
    <p:extLst>
      <p:ext uri="{BB962C8B-B14F-4D97-AF65-F5344CB8AC3E}">
        <p14:creationId xmlns:p14="http://schemas.microsoft.com/office/powerpoint/2010/main" val="1930226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101E17-2E89-D94E-AF65-41FD4C712B48}" type="datetimeFigureOut">
              <a:rPr lang="en-US" smtClean="0"/>
              <a:t>12/16/13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081FE8-8A02-1042-B94C-AC37F66ED074}" type="slidenum">
              <a:rPr lang="en-US" smtClean="0"/>
              <a:t>‹#›</a:t>
            </a:fld>
            <a:endParaRPr lang="en-US"/>
          </a:p>
        </p:txBody>
      </p:sp>
    </p:spTree>
    <p:extLst>
      <p:ext uri="{BB962C8B-B14F-4D97-AF65-F5344CB8AC3E}">
        <p14:creationId xmlns:p14="http://schemas.microsoft.com/office/powerpoint/2010/main" val="2112527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101E17-2E89-D94E-AF65-41FD4C712B48}" type="datetimeFigureOut">
              <a:rPr lang="en-US" smtClean="0"/>
              <a:t>12/16/13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081FE8-8A02-1042-B94C-AC37F66ED074}" type="slidenum">
              <a:rPr lang="en-US" smtClean="0"/>
              <a:t>‹#›</a:t>
            </a:fld>
            <a:endParaRPr lang="en-US"/>
          </a:p>
        </p:txBody>
      </p:sp>
    </p:spTree>
    <p:extLst>
      <p:ext uri="{BB962C8B-B14F-4D97-AF65-F5344CB8AC3E}">
        <p14:creationId xmlns:p14="http://schemas.microsoft.com/office/powerpoint/2010/main" val="3685136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101E17-2E89-D94E-AF65-41FD4C712B48}" type="datetimeFigureOut">
              <a:rPr lang="en-US" smtClean="0"/>
              <a:t>12/16/13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081FE8-8A02-1042-B94C-AC37F66ED074}" type="slidenum">
              <a:rPr lang="en-US" smtClean="0"/>
              <a:t>‹#›</a:t>
            </a:fld>
            <a:endParaRPr lang="en-US"/>
          </a:p>
        </p:txBody>
      </p:sp>
    </p:spTree>
    <p:extLst>
      <p:ext uri="{BB962C8B-B14F-4D97-AF65-F5344CB8AC3E}">
        <p14:creationId xmlns:p14="http://schemas.microsoft.com/office/powerpoint/2010/main" val="3898532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101E17-2E89-D94E-AF65-41FD4C712B48}" type="datetimeFigureOut">
              <a:rPr lang="en-US" smtClean="0"/>
              <a:t>12/16/13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081FE8-8A02-1042-B94C-AC37F66ED074}" type="slidenum">
              <a:rPr lang="en-US" smtClean="0"/>
              <a:t>‹#›</a:t>
            </a:fld>
            <a:endParaRPr lang="en-US"/>
          </a:p>
        </p:txBody>
      </p:sp>
    </p:spTree>
    <p:extLst>
      <p:ext uri="{BB962C8B-B14F-4D97-AF65-F5344CB8AC3E}">
        <p14:creationId xmlns:p14="http://schemas.microsoft.com/office/powerpoint/2010/main" val="3274694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101E17-2E89-D94E-AF65-41FD4C712B48}" type="datetimeFigureOut">
              <a:rPr lang="en-US" smtClean="0"/>
              <a:t>12/16/13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081FE8-8A02-1042-B94C-AC37F66ED074}" type="slidenum">
              <a:rPr lang="en-US" smtClean="0"/>
              <a:t>‹#›</a:t>
            </a:fld>
            <a:endParaRPr lang="en-US"/>
          </a:p>
        </p:txBody>
      </p:sp>
    </p:spTree>
    <p:extLst>
      <p:ext uri="{BB962C8B-B14F-4D97-AF65-F5344CB8AC3E}">
        <p14:creationId xmlns:p14="http://schemas.microsoft.com/office/powerpoint/2010/main" val="3897450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101E17-2E89-D94E-AF65-41FD4C712B48}" type="datetimeFigureOut">
              <a:rPr lang="en-US" smtClean="0"/>
              <a:t>12/16/13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081FE8-8A02-1042-B94C-AC37F66ED074}" type="slidenum">
              <a:rPr lang="en-US" smtClean="0"/>
              <a:t>‹#›</a:t>
            </a:fld>
            <a:endParaRPr lang="en-US"/>
          </a:p>
        </p:txBody>
      </p:sp>
    </p:spTree>
    <p:extLst>
      <p:ext uri="{BB962C8B-B14F-4D97-AF65-F5344CB8AC3E}">
        <p14:creationId xmlns:p14="http://schemas.microsoft.com/office/powerpoint/2010/main" val="735797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101E17-2E89-D94E-AF65-41FD4C712B48}" type="datetimeFigureOut">
              <a:rPr lang="en-US" smtClean="0"/>
              <a:t>12/16/13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081FE8-8A02-1042-B94C-AC37F66ED074}" type="slidenum">
              <a:rPr lang="en-US" smtClean="0"/>
              <a:t>‹#›</a:t>
            </a:fld>
            <a:endParaRPr lang="en-US"/>
          </a:p>
        </p:txBody>
      </p:sp>
    </p:spTree>
    <p:extLst>
      <p:ext uri="{BB962C8B-B14F-4D97-AF65-F5344CB8AC3E}">
        <p14:creationId xmlns:p14="http://schemas.microsoft.com/office/powerpoint/2010/main" val="3058654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101E17-2E89-D94E-AF65-41FD4C712B48}" type="datetimeFigureOut">
              <a:rPr lang="en-US" smtClean="0"/>
              <a:t>12/16/13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081FE8-8A02-1042-B94C-AC37F66ED074}" type="slidenum">
              <a:rPr lang="en-US" smtClean="0"/>
              <a:t>‹#›</a:t>
            </a:fld>
            <a:endParaRPr lang="en-US"/>
          </a:p>
        </p:txBody>
      </p:sp>
    </p:spTree>
    <p:extLst>
      <p:ext uri="{BB962C8B-B14F-4D97-AF65-F5344CB8AC3E}">
        <p14:creationId xmlns:p14="http://schemas.microsoft.com/office/powerpoint/2010/main" val="71547752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101E17-2E89-D94E-AF65-41FD4C712B48}" type="datetimeFigureOut">
              <a:rPr lang="en-US" smtClean="0"/>
              <a:t>12/16/13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081FE8-8A02-1042-B94C-AC37F66ED074}" type="slidenum">
              <a:rPr lang="en-US" smtClean="0"/>
              <a:t>‹#›</a:t>
            </a:fld>
            <a:endParaRPr lang="en-US"/>
          </a:p>
        </p:txBody>
      </p:sp>
    </p:spTree>
    <p:extLst>
      <p:ext uri="{BB962C8B-B14F-4D97-AF65-F5344CB8AC3E}">
        <p14:creationId xmlns:p14="http://schemas.microsoft.com/office/powerpoint/2010/main" val="172966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srcRect l="14957" t="9848" r="23932" b="10227"/>
          <a:stretch>
            <a:fillRect/>
          </a:stretch>
        </p:blipFill>
        <p:spPr bwMode="auto">
          <a:xfrm>
            <a:off x="810124" y="2763696"/>
            <a:ext cx="1371600" cy="1143000"/>
          </a:xfrm>
          <a:prstGeom prst="rect">
            <a:avLst/>
          </a:prstGeom>
          <a:noFill/>
          <a:ln w="9525">
            <a:noFill/>
            <a:miter lim="800000"/>
            <a:headEnd/>
            <a:tailEnd/>
          </a:ln>
        </p:spPr>
      </p:pic>
      <p:pic>
        <p:nvPicPr>
          <p:cNvPr id="5" name="Picture 4" descr="Macintosh HD:Users:stuartgreene:Desktop:Unknown.jpeg"/>
          <p:cNvPicPr/>
          <p:nvPr/>
        </p:nvPicPr>
        <p:blipFill>
          <a:blip r:embed="rId3">
            <a:extLst>
              <a:ext uri="{28A0092B-C50C-407E-A947-70E740481C1C}">
                <a14:useLocalDpi xmlns:a14="http://schemas.microsoft.com/office/drawing/2010/main" val="0"/>
              </a:ext>
            </a:extLst>
          </a:blip>
          <a:srcRect/>
          <a:stretch>
            <a:fillRect/>
          </a:stretch>
        </p:blipFill>
        <p:spPr bwMode="auto">
          <a:xfrm>
            <a:off x="3547028" y="3906696"/>
            <a:ext cx="1807723" cy="1361630"/>
          </a:xfrm>
          <a:prstGeom prst="rect">
            <a:avLst/>
          </a:prstGeom>
          <a:noFill/>
          <a:ln>
            <a:noFill/>
          </a:ln>
        </p:spPr>
      </p:pic>
      <p:sp>
        <p:nvSpPr>
          <p:cNvPr id="8" name="Rectangle 7"/>
          <p:cNvSpPr/>
          <p:nvPr/>
        </p:nvSpPr>
        <p:spPr>
          <a:xfrm>
            <a:off x="558329" y="390120"/>
            <a:ext cx="7758314" cy="584776"/>
          </a:xfrm>
          <a:prstGeom prst="rect">
            <a:avLst/>
          </a:prstGeom>
        </p:spPr>
        <p:txBody>
          <a:bodyPr wrap="square">
            <a:spAutoFit/>
          </a:bodyPr>
          <a:lstStyle/>
          <a:p>
            <a:pPr algn="ctr"/>
            <a:r>
              <a:rPr lang="en-US" sz="1600" dirty="0">
                <a:latin typeface="Garamond"/>
                <a:cs typeface="Garamond"/>
              </a:rPr>
              <a:t>Understanding the Unique Affordances of Multimodal, Creative Writing </a:t>
            </a:r>
            <a:r>
              <a:rPr lang="en-US" sz="1600" dirty="0" smtClean="0">
                <a:latin typeface="Garamond"/>
                <a:cs typeface="Garamond"/>
              </a:rPr>
              <a:t>and Academic </a:t>
            </a:r>
            <a:r>
              <a:rPr lang="en-US" sz="1600" dirty="0">
                <a:latin typeface="Garamond"/>
                <a:cs typeface="Garamond"/>
              </a:rPr>
              <a:t>Writing</a:t>
            </a:r>
          </a:p>
          <a:p>
            <a:pPr algn="ctr"/>
            <a:r>
              <a:rPr lang="en-US" sz="1600" dirty="0">
                <a:latin typeface="Garamond"/>
                <a:cs typeface="Garamond"/>
              </a:rPr>
              <a:t>Laura Hartigan</a:t>
            </a:r>
          </a:p>
        </p:txBody>
      </p:sp>
      <p:sp>
        <p:nvSpPr>
          <p:cNvPr id="10" name="Rectangle 9"/>
          <p:cNvSpPr/>
          <p:nvPr/>
        </p:nvSpPr>
        <p:spPr>
          <a:xfrm>
            <a:off x="1045806" y="1229275"/>
            <a:ext cx="6962208" cy="523220"/>
          </a:xfrm>
          <a:prstGeom prst="rect">
            <a:avLst/>
          </a:prstGeom>
        </p:spPr>
        <p:txBody>
          <a:bodyPr wrap="square">
            <a:spAutoFit/>
          </a:bodyPr>
          <a:lstStyle/>
          <a:p>
            <a:r>
              <a:rPr lang="en-US" sz="1400" u="sng" dirty="0">
                <a:latin typeface="Garamond"/>
                <a:cs typeface="Garamond"/>
              </a:rPr>
              <a:t>Research Question</a:t>
            </a:r>
            <a:r>
              <a:rPr lang="en-US" sz="1400" dirty="0">
                <a:latin typeface="Garamond"/>
                <a:cs typeface="Garamond"/>
              </a:rPr>
              <a:t>: To what extent can standard academic and creative multimodal expression help students develop authorial identity and the skills they need to flourish in and out of school?  </a:t>
            </a:r>
          </a:p>
        </p:txBody>
      </p:sp>
      <p:sp>
        <p:nvSpPr>
          <p:cNvPr id="12" name="Rectangle 11"/>
          <p:cNvSpPr/>
          <p:nvPr/>
        </p:nvSpPr>
        <p:spPr>
          <a:xfrm>
            <a:off x="591171" y="2445705"/>
            <a:ext cx="2375634" cy="4278094"/>
          </a:xfrm>
          <a:prstGeom prst="rect">
            <a:avLst/>
          </a:prstGeom>
          <a:ln>
            <a:solidFill>
              <a:srgbClr val="FF0000"/>
            </a:solidFill>
          </a:ln>
        </p:spPr>
        <p:txBody>
          <a:bodyPr wrap="square">
            <a:spAutoFit/>
          </a:bodyPr>
          <a:lstStyle/>
          <a:p>
            <a:endParaRPr lang="en-US" sz="1600" dirty="0" smtClean="0">
              <a:latin typeface="Garamond"/>
              <a:cs typeface="Garamond"/>
            </a:endParaRPr>
          </a:p>
          <a:p>
            <a:endParaRPr lang="en-US" sz="1600" dirty="0" smtClean="0">
              <a:latin typeface="Garamond"/>
              <a:cs typeface="Garamond"/>
            </a:endParaRPr>
          </a:p>
          <a:p>
            <a:endParaRPr lang="en-US" sz="1600" dirty="0">
              <a:latin typeface="Garamond"/>
              <a:cs typeface="Garamond"/>
            </a:endParaRPr>
          </a:p>
          <a:p>
            <a:endParaRPr lang="en-US" sz="1600" dirty="0" smtClean="0">
              <a:latin typeface="Garamond"/>
              <a:cs typeface="Garamond"/>
            </a:endParaRPr>
          </a:p>
          <a:p>
            <a:endParaRPr lang="en-US" sz="1600" dirty="0">
              <a:latin typeface="Garamond"/>
              <a:cs typeface="Garamond"/>
            </a:endParaRPr>
          </a:p>
          <a:p>
            <a:endParaRPr lang="en-US" sz="1600" dirty="0" smtClean="0">
              <a:latin typeface="Garamond"/>
              <a:cs typeface="Garamond"/>
            </a:endParaRPr>
          </a:p>
          <a:p>
            <a:endParaRPr lang="en-US" sz="1600" dirty="0">
              <a:latin typeface="Garamond"/>
              <a:cs typeface="Garamond"/>
            </a:endParaRPr>
          </a:p>
          <a:p>
            <a:r>
              <a:rPr lang="en-US" sz="1600" u="sng" dirty="0" smtClean="0">
                <a:latin typeface="Garamond"/>
                <a:cs typeface="Garamond"/>
              </a:rPr>
              <a:t>Purpose</a:t>
            </a:r>
            <a:r>
              <a:rPr lang="en-US" sz="1600" dirty="0" smtClean="0">
                <a:latin typeface="Garamond"/>
                <a:cs typeface="Garamond"/>
              </a:rPr>
              <a:t>. In </a:t>
            </a:r>
            <a:r>
              <a:rPr lang="en-US" sz="1600" dirty="0">
                <a:latin typeface="Garamond"/>
                <a:cs typeface="Garamond"/>
              </a:rPr>
              <a:t>order to </a:t>
            </a:r>
            <a:r>
              <a:rPr lang="en-US" sz="1600" dirty="0" smtClean="0">
                <a:latin typeface="Garamond"/>
                <a:cs typeface="Garamond"/>
              </a:rPr>
              <a:t>assess</a:t>
            </a:r>
          </a:p>
          <a:p>
            <a:r>
              <a:rPr lang="en-US" sz="1600" dirty="0" smtClean="0">
                <a:latin typeface="Garamond"/>
                <a:cs typeface="Garamond"/>
              </a:rPr>
              <a:t> </a:t>
            </a:r>
            <a:r>
              <a:rPr lang="en-US" sz="1600" dirty="0">
                <a:latin typeface="Garamond"/>
                <a:cs typeface="Garamond"/>
              </a:rPr>
              <a:t>the intrinsic value and necessity for schools to consider the inclusion of multimodal writing, the study focuses on analyzing the students’ sense of authorial power in both their academic and creative assignments. </a:t>
            </a:r>
            <a:endParaRPr lang="en-US" sz="1600" dirty="0" smtClean="0">
              <a:latin typeface="Garamond"/>
              <a:cs typeface="Garamond"/>
            </a:endParaRPr>
          </a:p>
        </p:txBody>
      </p:sp>
      <p:sp>
        <p:nvSpPr>
          <p:cNvPr id="14" name="Rectangle 13"/>
          <p:cNvSpPr/>
          <p:nvPr/>
        </p:nvSpPr>
        <p:spPr>
          <a:xfrm>
            <a:off x="3462866" y="2445705"/>
            <a:ext cx="5306178" cy="3293209"/>
          </a:xfrm>
          <a:prstGeom prst="rect">
            <a:avLst/>
          </a:prstGeom>
          <a:ln>
            <a:solidFill>
              <a:srgbClr val="FF0000"/>
            </a:solidFill>
          </a:ln>
        </p:spPr>
        <p:txBody>
          <a:bodyPr wrap="square">
            <a:spAutoFit/>
          </a:bodyPr>
          <a:lstStyle/>
          <a:p>
            <a:r>
              <a:rPr lang="en-US" sz="1600" u="sng" dirty="0" smtClean="0">
                <a:latin typeface="Garamond"/>
                <a:cs typeface="Garamond"/>
              </a:rPr>
              <a:t>Key Finding</a:t>
            </a:r>
            <a:r>
              <a:rPr lang="en-US" sz="1600" dirty="0" smtClean="0">
                <a:latin typeface="Garamond"/>
                <a:cs typeface="Garamond"/>
              </a:rPr>
              <a:t> </a:t>
            </a:r>
            <a:endParaRPr lang="en-US" sz="1600" dirty="0">
              <a:latin typeface="Garamond"/>
              <a:cs typeface="Garamond"/>
            </a:endParaRPr>
          </a:p>
          <a:p>
            <a:endParaRPr lang="en-US" sz="1600" dirty="0" smtClean="0">
              <a:latin typeface="Garamond"/>
              <a:cs typeface="Garamond"/>
            </a:endParaRPr>
          </a:p>
          <a:p>
            <a:r>
              <a:rPr lang="en-US" sz="1600" dirty="0" smtClean="0">
                <a:latin typeface="Garamond"/>
                <a:cs typeface="Garamond"/>
              </a:rPr>
              <a:t>Genre </a:t>
            </a:r>
            <a:r>
              <a:rPr lang="en-US" sz="1600" dirty="0">
                <a:latin typeface="Garamond"/>
                <a:cs typeface="Garamond"/>
              </a:rPr>
              <a:t>matters little if a student’s context fails to provide a sense </a:t>
            </a:r>
            <a:endParaRPr lang="en-US" sz="1600" dirty="0" smtClean="0">
              <a:latin typeface="Garamond"/>
              <a:cs typeface="Garamond"/>
            </a:endParaRPr>
          </a:p>
          <a:p>
            <a:r>
              <a:rPr lang="en-US" sz="1600" dirty="0" smtClean="0">
                <a:latin typeface="Garamond"/>
                <a:cs typeface="Garamond"/>
              </a:rPr>
              <a:t>of </a:t>
            </a:r>
            <a:r>
              <a:rPr lang="en-US" sz="1600" dirty="0">
                <a:latin typeface="Garamond"/>
                <a:cs typeface="Garamond"/>
              </a:rPr>
              <a:t>safety and the assignment fails to elicit personal meaning</a:t>
            </a:r>
            <a:r>
              <a:rPr lang="en-US" sz="1600" dirty="0" smtClean="0">
                <a:latin typeface="Garamond"/>
                <a:cs typeface="Garamond"/>
              </a:rPr>
              <a:t>.</a:t>
            </a:r>
          </a:p>
          <a:p>
            <a:endParaRPr lang="en-US" sz="1600" dirty="0">
              <a:latin typeface="Garamond"/>
              <a:cs typeface="Garamond"/>
            </a:endParaRPr>
          </a:p>
          <a:p>
            <a:endParaRPr lang="en-US" sz="1600" dirty="0" smtClean="0">
              <a:latin typeface="Garamond"/>
              <a:cs typeface="Garamond"/>
            </a:endParaRPr>
          </a:p>
          <a:p>
            <a:endParaRPr lang="en-US" sz="1600" dirty="0">
              <a:latin typeface="Garamond"/>
              <a:cs typeface="Garamond"/>
            </a:endParaRPr>
          </a:p>
          <a:p>
            <a:endParaRPr lang="en-US" sz="1600" dirty="0" smtClean="0">
              <a:latin typeface="Garamond"/>
              <a:cs typeface="Garamond"/>
            </a:endParaRPr>
          </a:p>
          <a:p>
            <a:endParaRPr lang="en-US" sz="1600" dirty="0">
              <a:latin typeface="Garamond"/>
              <a:cs typeface="Garamond"/>
            </a:endParaRPr>
          </a:p>
          <a:p>
            <a:endParaRPr lang="en-US" sz="1600" dirty="0" smtClean="0">
              <a:latin typeface="Garamond"/>
              <a:cs typeface="Garamond"/>
            </a:endParaRPr>
          </a:p>
          <a:p>
            <a:endParaRPr lang="en-US" sz="1600" dirty="0">
              <a:latin typeface="Garamond"/>
              <a:cs typeface="Garamond"/>
            </a:endParaRPr>
          </a:p>
          <a:p>
            <a:endParaRPr lang="en-US" sz="1600" dirty="0" smtClean="0">
              <a:latin typeface="Garamond"/>
              <a:cs typeface="Garamond"/>
            </a:endParaRPr>
          </a:p>
          <a:p>
            <a:endParaRPr lang="en-US" sz="1600" dirty="0" smtClean="0">
              <a:latin typeface="Garamond"/>
              <a:cs typeface="Garamond"/>
            </a:endParaRPr>
          </a:p>
        </p:txBody>
      </p:sp>
      <p:sp>
        <p:nvSpPr>
          <p:cNvPr id="15" name="Rectangle 14"/>
          <p:cNvSpPr/>
          <p:nvPr/>
        </p:nvSpPr>
        <p:spPr>
          <a:xfrm>
            <a:off x="810124" y="1149615"/>
            <a:ext cx="7422487" cy="843051"/>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5780343" y="4286421"/>
            <a:ext cx="1193290" cy="60217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7" name="Picture 16" descr="Macintosh HD:Users:stuartgreene:Desktop:Unknown-1.jpeg"/>
          <p:cNvPicPr/>
          <p:nvPr/>
        </p:nvPicPr>
        <p:blipFill>
          <a:blip r:embed="rId4">
            <a:extLst>
              <a:ext uri="{28A0092B-C50C-407E-A947-70E740481C1C}">
                <a14:useLocalDpi xmlns:a14="http://schemas.microsoft.com/office/drawing/2010/main" val="0"/>
              </a:ext>
            </a:extLst>
          </a:blip>
          <a:srcRect/>
          <a:stretch>
            <a:fillRect/>
          </a:stretch>
        </p:blipFill>
        <p:spPr bwMode="auto">
          <a:xfrm>
            <a:off x="7247992" y="3906696"/>
            <a:ext cx="1257300" cy="1134110"/>
          </a:xfrm>
          <a:prstGeom prst="rect">
            <a:avLst/>
          </a:prstGeom>
          <a:noFill/>
          <a:ln>
            <a:noFill/>
          </a:ln>
        </p:spPr>
      </p:pic>
      <p:sp>
        <p:nvSpPr>
          <p:cNvPr id="19" name="TextBox 18"/>
          <p:cNvSpPr txBox="1"/>
          <p:nvPr/>
        </p:nvSpPr>
        <p:spPr>
          <a:xfrm>
            <a:off x="5780343" y="3976953"/>
            <a:ext cx="875809" cy="461665"/>
          </a:xfrm>
          <a:prstGeom prst="rect">
            <a:avLst/>
          </a:prstGeom>
          <a:noFill/>
        </p:spPr>
        <p:txBody>
          <a:bodyPr wrap="square" rtlCol="0">
            <a:spAutoFit/>
          </a:bodyPr>
          <a:lstStyle/>
          <a:p>
            <a:r>
              <a:rPr lang="en-US" sz="1200" dirty="0" smtClean="0">
                <a:latin typeface="Garamond"/>
                <a:cs typeface="Garamond"/>
              </a:rPr>
              <a:t>Safety</a:t>
            </a:r>
          </a:p>
          <a:p>
            <a:r>
              <a:rPr lang="en-US" sz="1200" dirty="0">
                <a:latin typeface="Garamond"/>
                <a:cs typeface="Garamond"/>
              </a:rPr>
              <a:t>O</a:t>
            </a:r>
            <a:r>
              <a:rPr lang="en-US" sz="1200" dirty="0" smtClean="0">
                <a:latin typeface="Garamond"/>
                <a:cs typeface="Garamond"/>
              </a:rPr>
              <a:t>wnership</a:t>
            </a:r>
            <a:endParaRPr lang="en-US" sz="1200" dirty="0">
              <a:latin typeface="Garamond"/>
              <a:cs typeface="Garamond"/>
            </a:endParaRPr>
          </a:p>
        </p:txBody>
      </p:sp>
      <p:sp>
        <p:nvSpPr>
          <p:cNvPr id="20" name="TextBox 19"/>
          <p:cNvSpPr txBox="1"/>
          <p:nvPr/>
        </p:nvSpPr>
        <p:spPr>
          <a:xfrm>
            <a:off x="5687843" y="4750100"/>
            <a:ext cx="961922" cy="276999"/>
          </a:xfrm>
          <a:prstGeom prst="rect">
            <a:avLst/>
          </a:prstGeom>
          <a:noFill/>
        </p:spPr>
        <p:txBody>
          <a:bodyPr wrap="none" rtlCol="0">
            <a:spAutoFit/>
          </a:bodyPr>
          <a:lstStyle/>
          <a:p>
            <a:r>
              <a:rPr lang="en-US" sz="1200" dirty="0">
                <a:latin typeface="Garamond"/>
                <a:cs typeface="Garamond"/>
              </a:rPr>
              <a:t> </a:t>
            </a:r>
            <a:r>
              <a:rPr lang="en-US" sz="1200" dirty="0" err="1">
                <a:latin typeface="Garamond"/>
                <a:cs typeface="Garamond"/>
              </a:rPr>
              <a:t>C</a:t>
            </a:r>
            <a:r>
              <a:rPr lang="en-US" sz="1200" dirty="0" err="1" smtClean="0">
                <a:latin typeface="Garamond"/>
                <a:cs typeface="Garamond"/>
              </a:rPr>
              <a:t>llaboration</a:t>
            </a:r>
            <a:endParaRPr lang="en-US" sz="1200" dirty="0">
              <a:latin typeface="Garamond"/>
              <a:cs typeface="Garamond"/>
            </a:endParaRPr>
          </a:p>
        </p:txBody>
      </p:sp>
    </p:spTree>
    <p:extLst>
      <p:ext uri="{BB962C8B-B14F-4D97-AF65-F5344CB8AC3E}">
        <p14:creationId xmlns:p14="http://schemas.microsoft.com/office/powerpoint/2010/main" val="713618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TotalTime>
  <Words>116</Words>
  <Application>Microsoft Macintosh PowerPoint</Application>
  <PresentationFormat>On-screen Show (4:3)</PresentationFormat>
  <Paragraphs>26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Notre Dame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stuart greene</dc:creator>
  <cp:lastModifiedBy>stuart greene</cp:lastModifiedBy>
  <cp:revision>7</cp:revision>
  <dcterms:created xsi:type="dcterms:W3CDTF">2013-12-16T03:01:56Z</dcterms:created>
  <dcterms:modified xsi:type="dcterms:W3CDTF">2013-12-16T12:30:21Z</dcterms:modified>
</cp:coreProperties>
</file>