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87" r:id="rId3"/>
    <p:sldId id="256" r:id="rId4"/>
    <p:sldId id="288" r:id="rId5"/>
    <p:sldId id="257" r:id="rId6"/>
    <p:sldId id="290" r:id="rId7"/>
    <p:sldId id="282" r:id="rId8"/>
    <p:sldId id="258" r:id="rId9"/>
    <p:sldId id="259" r:id="rId10"/>
    <p:sldId id="289" r:id="rId11"/>
    <p:sldId id="265" r:id="rId12"/>
    <p:sldId id="260" r:id="rId13"/>
    <p:sldId id="261" r:id="rId14"/>
    <p:sldId id="266" r:id="rId15"/>
    <p:sldId id="267" r:id="rId16"/>
    <p:sldId id="268" r:id="rId17"/>
    <p:sldId id="262" r:id="rId18"/>
    <p:sldId id="269" r:id="rId19"/>
    <p:sldId id="283" r:id="rId20"/>
    <p:sldId id="291" r:id="rId21"/>
    <p:sldId id="270" r:id="rId22"/>
    <p:sldId id="284" r:id="rId23"/>
    <p:sldId id="271" r:id="rId24"/>
    <p:sldId id="275" r:id="rId25"/>
    <p:sldId id="263" r:id="rId26"/>
    <p:sldId id="272" r:id="rId27"/>
    <p:sldId id="273" r:id="rId28"/>
    <p:sldId id="264" r:id="rId29"/>
    <p:sldId id="274" r:id="rId30"/>
    <p:sldId id="276" r:id="rId31"/>
    <p:sldId id="292" r:id="rId32"/>
    <p:sldId id="278" r:id="rId33"/>
    <p:sldId id="277" r:id="rId34"/>
    <p:sldId id="279" r:id="rId35"/>
    <p:sldId id="293" r:id="rId36"/>
    <p:sldId id="294" r:id="rId37"/>
    <p:sldId id="285" r:id="rId38"/>
    <p:sldId id="280" r:id="rId39"/>
    <p:sldId id="295" r:id="rId40"/>
    <p:sldId id="281" r:id="rId41"/>
    <p:sldId id="296"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038" autoAdjust="0"/>
  </p:normalViewPr>
  <p:slideViewPr>
    <p:cSldViewPr>
      <p:cViewPr>
        <p:scale>
          <a:sx n="65" d="100"/>
          <a:sy n="65" d="100"/>
        </p:scale>
        <p:origin x="-90" y="-72"/>
      </p:cViewPr>
      <p:guideLst>
        <p:guide orient="horz" pos="2160"/>
        <p:guide pos="2880"/>
      </p:guideLst>
    </p:cSldViewPr>
  </p:slideViewPr>
  <p:outlineViewPr>
    <p:cViewPr>
      <p:scale>
        <a:sx n="33" d="100"/>
        <a:sy n="33" d="100"/>
      </p:scale>
      <p:origin x="48" y="7806"/>
    </p:cViewPr>
  </p:outlineViewPr>
  <p:notesTextViewPr>
    <p:cViewPr>
      <p:scale>
        <a:sx n="100" d="100"/>
        <a:sy n="100" d="100"/>
      </p:scale>
      <p:origin x="0" y="0"/>
    </p:cViewPr>
  </p:notesTextViewPr>
  <p:sorterViewPr>
    <p:cViewPr>
      <p:scale>
        <a:sx n="66" d="100"/>
        <a:sy n="66" d="100"/>
      </p:scale>
      <p:origin x="0" y="49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8886E12-FDFC-4334-8C49-8D6A83D2D0B7}" type="datetimeFigureOut">
              <a:rPr lang="en-US"/>
              <a:pPr>
                <a:defRPr/>
              </a:pPr>
              <a:t>4/6/2014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ACF0019-4282-4112-98E8-3C0873ACC7FC}" type="slidenum">
              <a:rPr lang="en-US"/>
              <a:pPr>
                <a:defRPr/>
              </a:pPr>
              <a:t>‹#›</a:t>
            </a:fld>
            <a:endParaRPr lang="en-US"/>
          </a:p>
        </p:txBody>
      </p:sp>
    </p:spTree>
    <p:extLst>
      <p:ext uri="{BB962C8B-B14F-4D97-AF65-F5344CB8AC3E}">
        <p14:creationId xmlns:p14="http://schemas.microsoft.com/office/powerpoint/2010/main" val="3335804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5554D4E-051C-4C63-8D73-05EF68B5928F}"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20C6A0B-1F8B-4462-BCC2-4D3D3F504EAE}" type="slidenum">
              <a:rPr lang="en-US" smtClean="0"/>
              <a:pPr eaLnBrk="1" hangingPunct="1"/>
              <a:t>16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64A9386-3AF6-4E75-AE50-4EDE995FADE7}" type="slidenum">
              <a:rPr lang="en-US" smtClean="0"/>
              <a:pPr eaLnBrk="1" hangingPunct="1"/>
              <a:t>17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r>
              <a:rPr lang="en-US" smtClean="0">
                <a:ea typeface="ＭＳ Ｐゴシック" pitchFamily="34" charset="-128"/>
              </a:rPr>
              <a:t>The </a:t>
            </a:r>
            <a:r>
              <a:rPr lang="en-US" b="1" smtClean="0">
                <a:ea typeface="ＭＳ Ｐゴシック" pitchFamily="34" charset="-128"/>
              </a:rPr>
              <a:t>placebo effect</a:t>
            </a:r>
            <a:r>
              <a:rPr lang="en-US" smtClean="0">
                <a:ea typeface="ＭＳ Ｐゴシック" pitchFamily="34" charset="-128"/>
              </a:rPr>
              <a:t> is the effect observed when members of a control group display a measurable response to a placebo because they think they are receiving a </a:t>
            </a:r>
            <a:r>
              <a:rPr lang="ja-JP" altLang="en-US" smtClean="0">
                <a:ea typeface="ＭＳ Ｐゴシック" pitchFamily="34" charset="-128"/>
              </a:rPr>
              <a:t>“</a:t>
            </a:r>
            <a:r>
              <a:rPr lang="en-US" altLang="ja-JP" smtClean="0">
                <a:ea typeface="ＭＳ Ｐゴシック" pitchFamily="34" charset="-128"/>
              </a:rPr>
              <a:t>real</a:t>
            </a:r>
            <a:r>
              <a:rPr lang="ja-JP" altLang="en-US" smtClean="0">
                <a:ea typeface="ＭＳ Ｐゴシック" pitchFamily="34" charset="-128"/>
              </a:rPr>
              <a:t>”</a:t>
            </a:r>
            <a:r>
              <a:rPr lang="en-US" altLang="ja-JP" smtClean="0">
                <a:ea typeface="ＭＳ Ｐゴシック" pitchFamily="34" charset="-128"/>
              </a:rPr>
              <a:t> treatment.  In order to rule this out, the participants in the experiment do not know whether they are receiving a placebo or the experimental treatment. </a:t>
            </a:r>
          </a:p>
          <a:p>
            <a:endParaRPr lang="en-US"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68C7C93-31FF-4EB3-8D9E-814C7D6C4B58}" type="slidenum">
              <a:rPr lang="en-US" smtClean="0"/>
              <a:pPr eaLnBrk="1" hangingPunct="1"/>
              <a:t>21</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In a controlled experiment, the control group and experimental group differ only in the independent variable, so the results of the experiment provide evidence-based conclusions.</a:t>
            </a:r>
          </a:p>
          <a:p>
            <a:endParaRPr lang="en-US" smtClean="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8A3DDD3-8F0F-481B-9205-94F0759DE590}" type="slidenum">
              <a:rPr lang="en-US" smtClean="0"/>
              <a:pPr eaLnBrk="1" hangingPunct="1"/>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5673296-8110-49F1-82E1-7A6ABCFBB764}" type="slidenum">
              <a:rPr lang="en-US" smtClean="0"/>
              <a:pPr eaLnBrk="1" hangingPunct="1"/>
              <a:t>25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EADD7DA-707E-4EF0-A26D-97905370B84F}" type="slidenum">
              <a:rPr lang="en-US" smtClean="0"/>
              <a:pPr eaLnBrk="1" hangingPunct="1"/>
              <a:t>26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D17D615-F780-4E89-9FF4-8F177B4604AA}" type="slidenum">
              <a:rPr lang="en-US" smtClean="0"/>
              <a:pPr eaLnBrk="1" hangingPunct="1"/>
              <a:t>27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more experiments that support a hypothesis, the more confident we can be that it is true.</a:t>
            </a:r>
          </a:p>
          <a:p>
            <a:endParaRPr lang="en-US" smtClean="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374ED04-EC37-4CD7-BA6C-10FE2470F66B}" type="slidenum">
              <a:rPr lang="en-US" smtClean="0"/>
              <a:pPr eaLnBrk="1" hangingPunct="1"/>
              <a:t>28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We may say something is </a:t>
            </a:r>
            <a:r>
              <a:rPr lang="en-US" altLang="en-US" smtClean="0">
                <a:ea typeface="ＭＳ Ｐゴシック" pitchFamily="34" charset="-128"/>
              </a:rPr>
              <a:t>“</a:t>
            </a:r>
            <a:r>
              <a:rPr lang="en-US" smtClean="0">
                <a:ea typeface="ＭＳ Ｐゴシック" pitchFamily="34" charset="-128"/>
              </a:rPr>
              <a:t>just a theory,</a:t>
            </a:r>
            <a:r>
              <a:rPr lang="en-US" altLang="en-US" smtClean="0">
                <a:ea typeface="ＭＳ Ｐゴシック" pitchFamily="34" charset="-128"/>
              </a:rPr>
              <a:t>”</a:t>
            </a:r>
            <a:r>
              <a:rPr lang="en-US" smtClean="0">
                <a:ea typeface="ＭＳ Ｐゴシック" pitchFamily="34" charset="-128"/>
              </a:rPr>
              <a:t> meaning it isn</a:t>
            </a:r>
            <a:r>
              <a:rPr lang="en-US" altLang="en-US" smtClean="0">
                <a:ea typeface="ＭＳ Ｐゴシック" pitchFamily="34" charset="-128"/>
              </a:rPr>
              <a:t>’</a:t>
            </a:r>
            <a:r>
              <a:rPr lang="en-US" smtClean="0">
                <a:ea typeface="ＭＳ Ｐゴシック" pitchFamily="34" charset="-128"/>
              </a:rPr>
              <a:t>t proved. But in science, a theory is an explanation of the natural world that is supported by a large body of evidence com- piled over time by numerous researchers. Far from being a fuzzy or unsubstantiated claim, a theory is a scientific explanation that has been extensively tested and has never been disproved.</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AE0FFEE-2B06-4EB2-B37F-587485F58335}" type="slidenum">
              <a:rPr lang="en-US" smtClean="0"/>
              <a:pPr eaLnBrk="1" hangingPunct="1"/>
              <a:t>29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 theory is an explanation of the natural world that is supported by a large body of evidence compiled over time by numerous researchers. </a:t>
            </a:r>
          </a:p>
          <a:p>
            <a:endParaRPr lang="en-US" smtClean="0">
              <a:ea typeface="ＭＳ Ｐゴシック" pitchFamily="34"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327295D-1498-4672-8D93-BDE87ADCCF69}" type="slidenum">
              <a:rPr lang="en-US" smtClean="0"/>
              <a:pPr eaLnBrk="1" hangingPunct="1"/>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E6D2358-B6E9-4942-BD49-B235A282AA80}" type="slidenum">
              <a:rPr lang="en-US" smtClean="0"/>
              <a:pPr eaLnBrk="1" hangingPunct="1"/>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Epidemiological studies answer questions that could not be tested through controlled laboratory experiments for ethical or practical reasons.</a:t>
            </a:r>
          </a:p>
          <a:p>
            <a:endParaRPr lang="en-US" smtClean="0">
              <a:ea typeface="ＭＳ Ｐゴシック" pitchFamily="34" charset="-128"/>
            </a:endParaRPr>
          </a:p>
          <a:p>
            <a:r>
              <a:rPr lang="en-US" smtClean="0">
                <a:ea typeface="ＭＳ Ｐゴシック" pitchFamily="34" charset="-128"/>
              </a:rPr>
              <a:t>-Relatively inexpensive to conduct</a:t>
            </a:r>
          </a:p>
          <a:p>
            <a:endParaRPr lang="en-US" smtClean="0">
              <a:ea typeface="ＭＳ Ｐゴシック" pitchFamily="34" charset="-128"/>
            </a:endParaRPr>
          </a:p>
          <a:p>
            <a:r>
              <a:rPr lang="en-US" smtClean="0">
                <a:ea typeface="ＭＳ Ｐゴシック" pitchFamily="34" charset="-128"/>
              </a:rPr>
              <a:t>-Can study factors that are considered harmful (such as excess alcohol or smoking)</a:t>
            </a:r>
          </a:p>
          <a:p>
            <a:endParaRPr lang="en-US" smtClean="0">
              <a:ea typeface="ＭＳ Ｐゴシック" pitchFamily="34" charset="-128"/>
            </a:endParaRPr>
          </a:p>
          <a:p>
            <a:r>
              <a:rPr lang="en-US" smtClean="0">
                <a:ea typeface="ＭＳ Ｐゴシック" pitchFamily="34" charset="-128"/>
              </a:rPr>
              <a:t>-Have the power of numbers and time </a:t>
            </a:r>
          </a:p>
          <a:p>
            <a:endParaRPr lang="en-U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E1F4128-34E0-4AE4-A0DD-DAC89CFC56B8}" type="slidenum">
              <a:rPr lang="en-US" smtClean="0"/>
              <a:pPr eaLnBrk="1" hangingPunct="1"/>
              <a:t>31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Find patterns among coffee drinkers.</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7F1D024-F94B-4756-A90B-98E8BCAAE19F}" type="slidenum">
              <a:rPr lang="en-US" smtClean="0"/>
              <a:pPr eaLnBrk="1" hangingPunct="1"/>
              <a:t>32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So does coffee (specifically, caffeine) prevent Parkinson disease?</a:t>
            </a:r>
          </a:p>
          <a:p>
            <a:endParaRPr lang="en-US" smtClean="0">
              <a:ea typeface="ＭＳ Ｐゴシック" pitchFamily="34" charset="-128"/>
            </a:endParaRPr>
          </a:p>
          <a:p>
            <a:r>
              <a:rPr lang="en-US" smtClean="0">
                <a:ea typeface="ＭＳ Ｐゴシック" pitchFamily="34" charset="-128"/>
              </a:rPr>
              <a:t>The occurrence and progression of many diseases are affected by a complex range of factors, including age, sex, diet, genetics, and exposure to bacteria and environmental chemicals, as well as lifestyle factors like drinking, smoking, and exercise. </a:t>
            </a:r>
          </a:p>
          <a:p>
            <a:endParaRPr lang="en-US"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32D8300-0427-449E-84D8-CC3C4184BDD7}" type="slidenum">
              <a:rPr lang="en-US" smtClean="0"/>
              <a:pPr eaLnBrk="1" hangingPunct="1"/>
              <a:t>35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specific population of the study may not be representative of the general population.</a:t>
            </a:r>
          </a:p>
          <a:p>
            <a:endParaRPr lang="en-US" smtClean="0">
              <a:ea typeface="ＭＳ Ｐゴシック" pitchFamily="34"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8EFF864-715F-49B2-92B9-9E5E3B758EE0}" type="slidenum">
              <a:rPr lang="en-US" smtClean="0"/>
              <a:pPr eaLnBrk="1" hangingPunct="1"/>
              <a:t>36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Or controlled medical experiments, in which subjects who are randomly chosen to receive either an investigational treatment or a placebo are used to measure the effects of a variable under controlled conditions.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5A5A54F-5DB9-4233-864C-AB81800285E9}" type="slidenum">
              <a:rPr lang="en-US" smtClean="0"/>
              <a:pPr eaLnBrk="1" hangingPunct="1"/>
              <a:t>37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Scientists rely on peer-reviewed scientific reports to learn about new advances, but the public often relies on brief media reports that are not always completely accurate in their portrayal of the conclusions of scientific studies.</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0DDDCE7-C6AA-45A8-8AAD-579E81EA8F5E}" type="slidenum">
              <a:rPr lang="en-US" smtClean="0"/>
              <a:pPr eaLnBrk="1" hangingPunct="1"/>
              <a:t>39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Conclusions based on today</a:t>
            </a:r>
            <a:r>
              <a:rPr lang="en-US" altLang="en-US" smtClean="0">
                <a:ea typeface="ＭＳ Ｐゴシック" pitchFamily="34" charset="-128"/>
              </a:rPr>
              <a:t>’</a:t>
            </a:r>
            <a:r>
              <a:rPr lang="en-US" smtClean="0">
                <a:ea typeface="ＭＳ Ｐゴシック" pitchFamily="34" charset="-128"/>
              </a:rPr>
              <a:t>s evidence may be modified in the future as other scientists ask different—and sometimes better—questions. Moreover, with improved technology, researchers may uncover better data; new information can cast a new light on old conclusions. </a:t>
            </a:r>
          </a:p>
          <a:p>
            <a:endParaRPr lang="en-US"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820841A-E6DD-4266-9BEF-9438E326AEF9}" type="slidenum">
              <a:rPr lang="en-US" smtClean="0"/>
              <a:pPr eaLnBrk="1" hangingPunct="1"/>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smtClean="0">
                <a:ea typeface="ＭＳ Ｐゴシック" pitchFamily="34" charset="-128"/>
              </a:rPr>
              <a:t>Ask a student to make an observation based on the photo and some of the information about coffee discussed in previous slide.</a:t>
            </a:r>
          </a:p>
          <a:p>
            <a:pPr marL="0" lvl="1"/>
            <a:endParaRPr lang="en-US" smtClean="0">
              <a:ea typeface="ＭＳ Ｐゴシック" pitchFamily="34" charset="-128"/>
            </a:endParaRPr>
          </a:p>
          <a:p>
            <a:pPr marL="0" lvl="1"/>
            <a:r>
              <a:rPr lang="en-US" smtClean="0">
                <a:ea typeface="ＭＳ Ｐゴシック" pitchFamily="34" charset="-128"/>
              </a:rPr>
              <a:t>Anecdotal evidence that may be interesting but is often unreliable, since it isn</a:t>
            </a:r>
            <a:r>
              <a:rPr lang="en-US" altLang="en-US" smtClean="0">
                <a:ea typeface="ＭＳ Ｐゴシック" pitchFamily="34" charset="-128"/>
              </a:rPr>
              <a:t>’</a:t>
            </a:r>
            <a:r>
              <a:rPr lang="en-US" smtClean="0">
                <a:ea typeface="ＭＳ Ｐゴシック" pitchFamily="34" charset="-128"/>
              </a:rPr>
              <a:t>t based on systematic study. </a:t>
            </a:r>
          </a:p>
          <a:p>
            <a:pPr marL="0" lvl="1"/>
            <a:endParaRPr lang="en-US" smtClean="0">
              <a:ea typeface="ＭＳ Ｐゴシック" pitchFamily="34" charset="-128"/>
            </a:endParaRPr>
          </a:p>
          <a:p>
            <a:pPr marL="0" lvl="1"/>
            <a:r>
              <a:rPr lang="en-US" smtClean="0">
                <a:ea typeface="ＭＳ Ｐゴシック" pitchFamily="34" charset="-128"/>
              </a:rPr>
              <a:t>Anecdotal evidence can lead to the formulation of questions.</a:t>
            </a:r>
          </a:p>
          <a:p>
            <a:endParaRPr lang="en-US"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14F96E4-1459-4F7E-B76F-F9DA47DBC4D8}" type="slidenum">
              <a:rPr lang="en-US" smtClean="0"/>
              <a:pPr eaLnBrk="1" hangingPunct="1"/>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5A0678F-61FA-40E3-92B9-CE6ADD20A036}" type="slidenum">
              <a:rPr lang="en-US" smtClean="0"/>
              <a:pPr eaLnBrk="1" hangingPunct="1"/>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0C6A10D-5B9F-4425-894E-D3EBB4622488}" type="slidenum">
              <a:rPr lang="en-US" smtClean="0"/>
              <a:pPr eaLnBrk="1" hangingPunct="1"/>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 hypothesis is testable if it can be supported or rejected by carefully designed experiments or observational studies.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74BEE88-6AD6-427B-9199-19486BD68606}" type="slidenum">
              <a:rPr lang="en-US" smtClean="0"/>
              <a:pPr eaLnBrk="1" hangingPunct="1"/>
              <a:t>13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Statements of opinion or ones that use supernatural or mystical explanations that cannot be tested or refuted fall outside the realm of scientific explanation.</a:t>
            </a:r>
          </a:p>
          <a:p>
            <a:endParaRPr lang="en-US" smtClean="0">
              <a:ea typeface="ＭＳ Ｐゴシック" pitchFamily="34" charset="-128"/>
            </a:endParaRPr>
          </a:p>
          <a:p>
            <a:r>
              <a:rPr lang="en-US" smtClean="0">
                <a:ea typeface="ＭＳ Ｐゴシック" pitchFamily="34" charset="-128"/>
              </a:rPr>
              <a:t>Give an example; astrology.</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9E79E16-A0ED-4A0D-B24B-10D4CEEB37A5}" type="slidenum">
              <a:rPr lang="en-US" smtClean="0"/>
              <a:pPr eaLnBrk="1" hangingPunct="1"/>
              <a:t>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 It is impossible to test whether a hypothesis is true in every possible situation.</a:t>
            </a:r>
          </a:p>
          <a:p>
            <a:endParaRPr lang="en-US"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9DD219A-5952-4674-8E3A-9AD332329863}" type="slidenum">
              <a:rPr lang="en-US" smtClean="0"/>
              <a:pPr eaLnBrk="1" hangingPunct="1"/>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858F72-6437-4618-BBEB-3CB37621BC56}"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910FA5-2DFC-40BA-802C-14CE8A02B407}" type="slidenum">
              <a:rPr lang="en-US"/>
              <a:pPr>
                <a:defRPr/>
              </a:pPr>
              <a:t>‹#›</a:t>
            </a:fld>
            <a:endParaRPr lang="en-US"/>
          </a:p>
        </p:txBody>
      </p:sp>
    </p:spTree>
    <p:extLst>
      <p:ext uri="{BB962C8B-B14F-4D97-AF65-F5344CB8AC3E}">
        <p14:creationId xmlns:p14="http://schemas.microsoft.com/office/powerpoint/2010/main" val="166309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01C24B-81FE-4D2C-BB40-C94CB3D6FECF}"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013993-4192-4A29-8D4E-3839B9A20B25}" type="slidenum">
              <a:rPr lang="en-US"/>
              <a:pPr>
                <a:defRPr/>
              </a:pPr>
              <a:t>‹#›</a:t>
            </a:fld>
            <a:endParaRPr lang="en-US"/>
          </a:p>
        </p:txBody>
      </p:sp>
    </p:spTree>
    <p:extLst>
      <p:ext uri="{BB962C8B-B14F-4D97-AF65-F5344CB8AC3E}">
        <p14:creationId xmlns:p14="http://schemas.microsoft.com/office/powerpoint/2010/main" val="325728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C5B61E-4315-437A-871B-7DA17303803E}"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C55322-DCB0-4D96-8DAD-C36A76BA3F3C}" type="slidenum">
              <a:rPr lang="en-US"/>
              <a:pPr>
                <a:defRPr/>
              </a:pPr>
              <a:t>‹#›</a:t>
            </a:fld>
            <a:endParaRPr lang="en-US"/>
          </a:p>
        </p:txBody>
      </p:sp>
    </p:spTree>
    <p:extLst>
      <p:ext uri="{BB962C8B-B14F-4D97-AF65-F5344CB8AC3E}">
        <p14:creationId xmlns:p14="http://schemas.microsoft.com/office/powerpoint/2010/main" val="122675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A2439173-984D-4528-8C95-0E1C4FD91245}" type="slidenum">
              <a:rPr lang="en-US"/>
              <a:pPr>
                <a:defRPr/>
              </a:pPr>
              <a:t>‹#›</a:t>
            </a:fld>
            <a:endParaRPr lang="en-US"/>
          </a:p>
        </p:txBody>
      </p:sp>
    </p:spTree>
    <p:extLst>
      <p:ext uri="{BB962C8B-B14F-4D97-AF65-F5344CB8AC3E}">
        <p14:creationId xmlns:p14="http://schemas.microsoft.com/office/powerpoint/2010/main" val="1023947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0EF016F8-A5FC-445F-9483-45BF1232C682}" type="slidenum">
              <a:rPr lang="en-US"/>
              <a:pPr>
                <a:defRPr/>
              </a:pPr>
              <a:t>‹#›</a:t>
            </a:fld>
            <a:endParaRPr lang="en-US"/>
          </a:p>
        </p:txBody>
      </p:sp>
    </p:spTree>
    <p:extLst>
      <p:ext uri="{BB962C8B-B14F-4D97-AF65-F5344CB8AC3E}">
        <p14:creationId xmlns:p14="http://schemas.microsoft.com/office/powerpoint/2010/main" val="375184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B4A5A3E4-2A8C-4461-B828-32812C5FF341}" type="slidenum">
              <a:rPr lang="en-US"/>
              <a:pPr>
                <a:defRPr/>
              </a:pPr>
              <a:t>‹#›</a:t>
            </a:fld>
            <a:endParaRPr lang="en-US"/>
          </a:p>
        </p:txBody>
      </p:sp>
    </p:spTree>
    <p:extLst>
      <p:ext uri="{BB962C8B-B14F-4D97-AF65-F5344CB8AC3E}">
        <p14:creationId xmlns:p14="http://schemas.microsoft.com/office/powerpoint/2010/main" val="1688260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D6AE42DB-0FC6-4807-82F6-50C5565F2B0A}" type="slidenum">
              <a:rPr lang="en-US"/>
              <a:pPr>
                <a:defRPr/>
              </a:pPr>
              <a:t>‹#›</a:t>
            </a:fld>
            <a:endParaRPr lang="en-US"/>
          </a:p>
        </p:txBody>
      </p:sp>
    </p:spTree>
    <p:extLst>
      <p:ext uri="{BB962C8B-B14F-4D97-AF65-F5344CB8AC3E}">
        <p14:creationId xmlns:p14="http://schemas.microsoft.com/office/powerpoint/2010/main" val="4198704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atin typeface="Arial" pitchFamily="34" charset="0"/>
              </a:defRPr>
            </a:lvl1pPr>
          </a:lstStyle>
          <a:p>
            <a:pPr>
              <a:defRPr/>
            </a:pPr>
            <a:fld id="{DD03FF65-FF45-43FE-8F25-F7B1F7B2E805}" type="slidenum">
              <a:rPr lang="en-US"/>
              <a:pPr>
                <a:defRPr/>
              </a:pPr>
              <a:t>‹#›</a:t>
            </a:fld>
            <a:endParaRPr lang="en-US"/>
          </a:p>
        </p:txBody>
      </p:sp>
    </p:spTree>
    <p:extLst>
      <p:ext uri="{BB962C8B-B14F-4D97-AF65-F5344CB8AC3E}">
        <p14:creationId xmlns:p14="http://schemas.microsoft.com/office/powerpoint/2010/main" val="122053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atin typeface="Arial" pitchFamily="34" charset="0"/>
              </a:defRPr>
            </a:lvl1pPr>
          </a:lstStyle>
          <a:p>
            <a:pPr>
              <a:defRPr/>
            </a:pPr>
            <a:fld id="{108A5095-25D2-4FC0-B708-FBB734FCF6B3}" type="slidenum">
              <a:rPr lang="en-US"/>
              <a:pPr>
                <a:defRPr/>
              </a:pPr>
              <a:t>‹#›</a:t>
            </a:fld>
            <a:endParaRPr lang="en-US"/>
          </a:p>
        </p:txBody>
      </p:sp>
    </p:spTree>
    <p:extLst>
      <p:ext uri="{BB962C8B-B14F-4D97-AF65-F5344CB8AC3E}">
        <p14:creationId xmlns:p14="http://schemas.microsoft.com/office/powerpoint/2010/main" val="4230536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atin typeface="Arial" pitchFamily="34" charset="0"/>
              </a:defRPr>
            </a:lvl1pPr>
          </a:lstStyle>
          <a:p>
            <a:pPr>
              <a:defRPr/>
            </a:pPr>
            <a:fld id="{B5441BDC-B40C-4528-A0F1-6EDCCAEDA4E6}" type="slidenum">
              <a:rPr lang="en-US"/>
              <a:pPr>
                <a:defRPr/>
              </a:pPr>
              <a:t>‹#›</a:t>
            </a:fld>
            <a:endParaRPr lang="en-US"/>
          </a:p>
        </p:txBody>
      </p:sp>
    </p:spTree>
    <p:extLst>
      <p:ext uri="{BB962C8B-B14F-4D97-AF65-F5344CB8AC3E}">
        <p14:creationId xmlns:p14="http://schemas.microsoft.com/office/powerpoint/2010/main" val="238299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B3707136-A604-4348-87BF-7EFB694A946F}" type="slidenum">
              <a:rPr lang="en-US"/>
              <a:pPr>
                <a:defRPr/>
              </a:pPr>
              <a:t>‹#›</a:t>
            </a:fld>
            <a:endParaRPr lang="en-US"/>
          </a:p>
        </p:txBody>
      </p:sp>
    </p:spTree>
    <p:extLst>
      <p:ext uri="{BB962C8B-B14F-4D97-AF65-F5344CB8AC3E}">
        <p14:creationId xmlns:p14="http://schemas.microsoft.com/office/powerpoint/2010/main" val="258205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CF38C3-6CFD-41D4-90D1-2B4AA1428110}"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CEC17C-8C60-4737-8EA9-0BB52E956FA5}" type="slidenum">
              <a:rPr lang="en-US"/>
              <a:pPr>
                <a:defRPr/>
              </a:pPr>
              <a:t>‹#›</a:t>
            </a:fld>
            <a:endParaRPr lang="en-US"/>
          </a:p>
        </p:txBody>
      </p:sp>
    </p:spTree>
    <p:extLst>
      <p:ext uri="{BB962C8B-B14F-4D97-AF65-F5344CB8AC3E}">
        <p14:creationId xmlns:p14="http://schemas.microsoft.com/office/powerpoint/2010/main" val="4010938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AC17921B-32F3-4EC2-A917-A8389C0DAC2B}" type="slidenum">
              <a:rPr lang="en-US"/>
              <a:pPr>
                <a:defRPr/>
              </a:pPr>
              <a:t>‹#›</a:t>
            </a:fld>
            <a:endParaRPr lang="en-US"/>
          </a:p>
        </p:txBody>
      </p:sp>
    </p:spTree>
    <p:extLst>
      <p:ext uri="{BB962C8B-B14F-4D97-AF65-F5344CB8AC3E}">
        <p14:creationId xmlns:p14="http://schemas.microsoft.com/office/powerpoint/2010/main" val="2267574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0423D61E-CB2F-4ECF-A4B0-F78904352CF4}" type="slidenum">
              <a:rPr lang="en-US"/>
              <a:pPr>
                <a:defRPr/>
              </a:pPr>
              <a:t>‹#›</a:t>
            </a:fld>
            <a:endParaRPr lang="en-US"/>
          </a:p>
        </p:txBody>
      </p:sp>
    </p:spTree>
    <p:extLst>
      <p:ext uri="{BB962C8B-B14F-4D97-AF65-F5344CB8AC3E}">
        <p14:creationId xmlns:p14="http://schemas.microsoft.com/office/powerpoint/2010/main" val="4183833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D6E08B81-FDF3-4A3C-9E3D-6047F75FFFBA}" type="slidenum">
              <a:rPr lang="en-US"/>
              <a:pPr>
                <a:defRPr/>
              </a:pPr>
              <a:t>‹#›</a:t>
            </a:fld>
            <a:endParaRPr lang="en-US"/>
          </a:p>
        </p:txBody>
      </p:sp>
    </p:spTree>
    <p:extLst>
      <p:ext uri="{BB962C8B-B14F-4D97-AF65-F5344CB8AC3E}">
        <p14:creationId xmlns:p14="http://schemas.microsoft.com/office/powerpoint/2010/main" val="349232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E27A94-D85A-4E10-827F-44040CFD212F}" type="datetimeFigureOut">
              <a:rPr lang="en-US"/>
              <a:pPr>
                <a:defRPr/>
              </a:pPr>
              <a:t>4/6/2014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D9CE2-C68B-4A6C-A193-79F1CE8AB2B3}" type="slidenum">
              <a:rPr lang="en-US"/>
              <a:pPr>
                <a:defRPr/>
              </a:pPr>
              <a:t>‹#›</a:t>
            </a:fld>
            <a:endParaRPr lang="en-US"/>
          </a:p>
        </p:txBody>
      </p:sp>
    </p:spTree>
    <p:extLst>
      <p:ext uri="{BB962C8B-B14F-4D97-AF65-F5344CB8AC3E}">
        <p14:creationId xmlns:p14="http://schemas.microsoft.com/office/powerpoint/2010/main" val="181321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C67945-D02F-47E4-9A03-21B3DDE11E61}" type="datetimeFigureOut">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0C2F82-1CEF-4E72-9FE3-31AC80A443DA}" type="slidenum">
              <a:rPr lang="en-US"/>
              <a:pPr>
                <a:defRPr/>
              </a:pPr>
              <a:t>‹#›</a:t>
            </a:fld>
            <a:endParaRPr lang="en-US"/>
          </a:p>
        </p:txBody>
      </p:sp>
    </p:spTree>
    <p:extLst>
      <p:ext uri="{BB962C8B-B14F-4D97-AF65-F5344CB8AC3E}">
        <p14:creationId xmlns:p14="http://schemas.microsoft.com/office/powerpoint/2010/main" val="366427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A16958-9D49-4ACA-8ACF-AE31F51F48F0}" type="datetimeFigureOut">
              <a:rPr lang="en-US"/>
              <a:pPr>
                <a:defRPr/>
              </a:pPr>
              <a:t>4/6/2014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633F155-E00F-466C-BF34-AB8158EFC3DC}" type="slidenum">
              <a:rPr lang="en-US"/>
              <a:pPr>
                <a:defRPr/>
              </a:pPr>
              <a:t>‹#›</a:t>
            </a:fld>
            <a:endParaRPr lang="en-US"/>
          </a:p>
        </p:txBody>
      </p:sp>
    </p:spTree>
    <p:extLst>
      <p:ext uri="{BB962C8B-B14F-4D97-AF65-F5344CB8AC3E}">
        <p14:creationId xmlns:p14="http://schemas.microsoft.com/office/powerpoint/2010/main" val="199652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D3A475-9713-4CA5-9D4D-95D659177339}" type="datetimeFigureOut">
              <a:rPr lang="en-US"/>
              <a:pPr>
                <a:defRPr/>
              </a:pPr>
              <a:t>4/6/2014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A45085-1E0D-4FE5-B106-F5E1703B7791}" type="slidenum">
              <a:rPr lang="en-US"/>
              <a:pPr>
                <a:defRPr/>
              </a:pPr>
              <a:t>‹#›</a:t>
            </a:fld>
            <a:endParaRPr lang="en-US"/>
          </a:p>
        </p:txBody>
      </p:sp>
    </p:spTree>
    <p:extLst>
      <p:ext uri="{BB962C8B-B14F-4D97-AF65-F5344CB8AC3E}">
        <p14:creationId xmlns:p14="http://schemas.microsoft.com/office/powerpoint/2010/main" val="238496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09CF95-A540-43AA-BCCA-2E3D8E4F96B3}" type="datetimeFigureOut">
              <a:rPr lang="en-US"/>
              <a:pPr>
                <a:defRPr/>
              </a:pPr>
              <a:t>4/6/2014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C5E21C1-9343-4E04-B777-CDD77004E73B}" type="slidenum">
              <a:rPr lang="en-US"/>
              <a:pPr>
                <a:defRPr/>
              </a:pPr>
              <a:t>‹#›</a:t>
            </a:fld>
            <a:endParaRPr lang="en-US"/>
          </a:p>
        </p:txBody>
      </p:sp>
    </p:spTree>
    <p:extLst>
      <p:ext uri="{BB962C8B-B14F-4D97-AF65-F5344CB8AC3E}">
        <p14:creationId xmlns:p14="http://schemas.microsoft.com/office/powerpoint/2010/main" val="120306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70F294-3004-4861-B9ED-CF7049882600}" type="datetimeFigureOut">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52759D-237C-408E-9021-902BC28772D6}" type="slidenum">
              <a:rPr lang="en-US"/>
              <a:pPr>
                <a:defRPr/>
              </a:pPr>
              <a:t>‹#›</a:t>
            </a:fld>
            <a:endParaRPr lang="en-US"/>
          </a:p>
        </p:txBody>
      </p:sp>
    </p:spTree>
    <p:extLst>
      <p:ext uri="{BB962C8B-B14F-4D97-AF65-F5344CB8AC3E}">
        <p14:creationId xmlns:p14="http://schemas.microsoft.com/office/powerpoint/2010/main" val="154347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839566-0ADB-4E23-8BF7-D09DADDDE264}" type="datetimeFigureOut">
              <a:rPr lang="en-US"/>
              <a:pPr>
                <a:defRPr/>
              </a:pPr>
              <a:t>4/6/2014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FDE136-13F5-463D-B4E9-6E27E579785B}" type="slidenum">
              <a:rPr lang="en-US"/>
              <a:pPr>
                <a:defRPr/>
              </a:pPr>
              <a:t>‹#›</a:t>
            </a:fld>
            <a:endParaRPr lang="en-US"/>
          </a:p>
        </p:txBody>
      </p:sp>
    </p:spTree>
    <p:extLst>
      <p:ext uri="{BB962C8B-B14F-4D97-AF65-F5344CB8AC3E}">
        <p14:creationId xmlns:p14="http://schemas.microsoft.com/office/powerpoint/2010/main" val="405201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03BCB49-FC22-4B9F-8D53-0CBE3D926008}" type="datetimeFigureOut">
              <a:rPr lang="en-US"/>
              <a:pPr>
                <a:defRPr/>
              </a:pPr>
              <a:t>4/6/2014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1E21A1F3-9A1A-40B0-9418-FA55915EA2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defRPr>
            </a:lvl1pPr>
          </a:lstStyle>
          <a:p>
            <a:pPr>
              <a:defRPr/>
            </a:pPr>
            <a:fld id="{0D6958F7-5087-4689-B776-8A945C5F9A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pitchFamily="34" charset="0"/>
              </a:rPr>
              <a:t>Biology for a</a:t>
            </a:r>
          </a:p>
          <a:p>
            <a:pPr algn="ctr" eaLnBrk="0" hangingPunct="0">
              <a:lnSpc>
                <a:spcPct val="120000"/>
              </a:lnSpc>
            </a:pPr>
            <a:r>
              <a:rPr lang="en-US" sz="4400" b="1">
                <a:solidFill>
                  <a:srgbClr val="FFFFFE"/>
                </a:solidFill>
                <a:latin typeface="Verdana" pitchFamily="34" charset="0"/>
              </a:rPr>
              <a:t>Changing World</a:t>
            </a:r>
            <a:endParaRPr lang="en-US" sz="3400" b="1">
              <a:solidFill>
                <a:srgbClr val="FFFFFE"/>
              </a:solidFill>
              <a:latin typeface="Verdana" pitchFamily="34" charset="0"/>
            </a:endParaRPr>
          </a:p>
          <a:p>
            <a:pPr algn="ctr" eaLnBrk="0" hangingPunct="0">
              <a:lnSpc>
                <a:spcPct val="120000"/>
              </a:lnSpc>
            </a:pPr>
            <a:r>
              <a:rPr lang="en-US" sz="2400" b="1">
                <a:solidFill>
                  <a:srgbClr val="FFFFFE"/>
                </a:solidFill>
                <a:latin typeface="Verdana" pitchFamily="34"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a:solidFill>
                  <a:srgbClr val="FFFFFE"/>
                </a:solidFill>
                <a:latin typeface="Verdana" pitchFamily="34" charset="0"/>
              </a:rPr>
              <a:t>Lecture PowerPoint</a:t>
            </a:r>
          </a:p>
          <a:p>
            <a:pPr algn="ctr" eaLnBrk="0" hangingPunct="0"/>
            <a:r>
              <a:rPr lang="en-US" sz="2800" b="1">
                <a:solidFill>
                  <a:srgbClr val="FFFFFE"/>
                </a:solidFill>
                <a:latin typeface="Verdana" pitchFamily="34" charset="0"/>
              </a:rPr>
              <a:t>CHAPTER 1</a:t>
            </a:r>
          </a:p>
          <a:p>
            <a:pPr algn="ctr" eaLnBrk="0" hangingPunct="0">
              <a:lnSpc>
                <a:spcPct val="120000"/>
              </a:lnSpc>
            </a:pPr>
            <a:r>
              <a:rPr lang="en-US" sz="2800">
                <a:solidFill>
                  <a:srgbClr val="FFFFFE"/>
                </a:solidFill>
                <a:latin typeface="Verdana" pitchFamily="34" charset="0"/>
              </a:rPr>
              <a:t>Process of Science</a:t>
            </a:r>
            <a:endParaRPr lang="en-US" sz="2800">
              <a:solidFill>
                <a:srgbClr val="FFFFFE"/>
              </a:solidFill>
              <a:latin typeface="Times"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200" b="1">
                <a:solidFill>
                  <a:srgbClr val="FFFFFE"/>
                </a:solidFill>
                <a:latin typeface="Verdana" pitchFamily="34"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solidFill>
                  <a:srgbClr val="FFFFFE"/>
                </a:solidFill>
                <a:latin typeface="Verdana" pitchFamily="34" charset="0"/>
              </a:rPr>
              <a:t> </a:t>
            </a:r>
            <a:endParaRPr lang="en-US">
              <a:solidFill>
                <a:srgbClr val="FFFFFE"/>
              </a:solidFill>
              <a:latin typeface="Verdana" pitchFamily="34"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Matthew Tontonoz • Gunjan Sinha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dirty="0" smtClean="0">
                <a:ea typeface="+mj-ea"/>
                <a:cs typeface="+mj-cs"/>
              </a:rPr>
              <a:t>Science is a process: </a:t>
            </a:r>
            <a:br>
              <a:rPr lang="en-US" sz="4000" b="1" dirty="0" smtClean="0">
                <a:ea typeface="+mj-ea"/>
                <a:cs typeface="+mj-cs"/>
              </a:rPr>
            </a:br>
            <a:r>
              <a:rPr lang="en-US" sz="4000" b="1" dirty="0" smtClean="0">
                <a:ea typeface="+mj-ea"/>
                <a:cs typeface="+mj-cs"/>
              </a:rPr>
              <a:t>studying previous research</a:t>
            </a:r>
          </a:p>
        </p:txBody>
      </p:sp>
      <p:sp>
        <p:nvSpPr>
          <p:cNvPr id="23555" name="Content Placeholder 2"/>
          <p:cNvSpPr>
            <a:spLocks noGrp="1"/>
          </p:cNvSpPr>
          <p:nvPr>
            <p:ph idx="1"/>
          </p:nvPr>
        </p:nvSpPr>
        <p:spPr>
          <a:xfrm>
            <a:off x="457200" y="2286000"/>
            <a:ext cx="4724400" cy="2514600"/>
          </a:xfrm>
        </p:spPr>
        <p:txBody>
          <a:bodyPr/>
          <a:lstStyle/>
          <a:p>
            <a:pPr marL="342900" lvl="1" indent="-342900" eaLnBrk="1" hangingPunct="1">
              <a:buFont typeface="Arial" pitchFamily="34" charset="0"/>
              <a:buChar char="•"/>
            </a:pPr>
            <a:r>
              <a:rPr lang="en-US" smtClean="0">
                <a:ea typeface="ＭＳ Ｐゴシック" pitchFamily="34" charset="-128"/>
              </a:rPr>
              <a:t>Read relevant literature </a:t>
            </a:r>
          </a:p>
          <a:p>
            <a:pPr marL="342900" lvl="1" indent="-342900" eaLnBrk="1" hangingPunct="1">
              <a:buFont typeface="Arial" pitchFamily="34" charset="0"/>
              <a:buChar char="•"/>
            </a:pPr>
            <a:r>
              <a:rPr lang="en-US" smtClean="0">
                <a:ea typeface="ＭＳ Ｐゴシック" pitchFamily="34" charset="-128"/>
              </a:rPr>
              <a:t>See current information on the subject of interest</a:t>
            </a:r>
          </a:p>
          <a:p>
            <a:pPr marL="342900" lvl="1" indent="-342900" eaLnBrk="1" hangingPunct="1">
              <a:buFont typeface="Arial" pitchFamily="34" charset="0"/>
              <a:buChar char="•"/>
            </a:pPr>
            <a:r>
              <a:rPr lang="en-US" smtClean="0">
                <a:ea typeface="ＭＳ Ｐゴシック" pitchFamily="34" charset="-128"/>
              </a:rPr>
              <a:t>Study peer-reveiwed scientific literature</a:t>
            </a:r>
          </a:p>
        </p:txBody>
      </p:sp>
      <p:pic>
        <p:nvPicPr>
          <p:cNvPr id="235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1447800"/>
            <a:ext cx="40322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dirty="0" smtClean="0">
                <a:ea typeface="+mj-ea"/>
                <a:cs typeface="+mj-cs"/>
              </a:rPr>
              <a:t>Science is a process: </a:t>
            </a:r>
            <a:br>
              <a:rPr lang="en-US" sz="4000" b="1" dirty="0" smtClean="0">
                <a:ea typeface="+mj-ea"/>
                <a:cs typeface="+mj-cs"/>
              </a:rPr>
            </a:br>
            <a:r>
              <a:rPr lang="en-US" sz="4000" b="1" dirty="0" smtClean="0">
                <a:ea typeface="+mj-ea"/>
                <a:cs typeface="+mj-cs"/>
              </a:rPr>
              <a:t>studying previous research</a:t>
            </a:r>
          </a:p>
        </p:txBody>
      </p:sp>
      <p:sp>
        <p:nvSpPr>
          <p:cNvPr id="33794" name="Content Placeholder 2"/>
          <p:cNvSpPr>
            <a:spLocks noGrp="1"/>
          </p:cNvSpPr>
          <p:nvPr>
            <p:ph idx="1"/>
          </p:nvPr>
        </p:nvSpPr>
        <p:spPr>
          <a:xfrm>
            <a:off x="457200" y="1828800"/>
            <a:ext cx="8229600" cy="1676400"/>
          </a:xfrm>
        </p:spPr>
        <p:txBody>
          <a:bodyPr/>
          <a:lstStyle/>
          <a:p>
            <a:pPr eaLnBrk="1" hangingPunct="1">
              <a:buFont typeface="Arial" charset="0"/>
              <a:buChar char="•"/>
              <a:defRPr/>
            </a:pPr>
            <a:r>
              <a:rPr lang="en-US" sz="2400" b="1" dirty="0"/>
              <a:t>Peer </a:t>
            </a:r>
            <a:r>
              <a:rPr lang="en-US" sz="2400" b="1" dirty="0" smtClean="0"/>
              <a:t>review: </a:t>
            </a:r>
            <a:r>
              <a:rPr lang="en-US" sz="2400" dirty="0" smtClean="0"/>
              <a:t> </a:t>
            </a:r>
            <a:r>
              <a:rPr lang="en-US" sz="2400" dirty="0"/>
              <a:t>review of an article by experts before </a:t>
            </a:r>
            <a:r>
              <a:rPr lang="en-US" sz="2400" dirty="0" smtClean="0"/>
              <a:t>publication</a:t>
            </a:r>
          </a:p>
          <a:p>
            <a:pPr eaLnBrk="1" hangingPunct="1">
              <a:buFont typeface="Arial" charset="0"/>
              <a:buChar char="•"/>
              <a:defRPr/>
            </a:pPr>
            <a:r>
              <a:rPr lang="en-US" sz="2400" dirty="0" smtClean="0"/>
              <a:t>ensures that the authors have appropriately designed and interpreted their study</a:t>
            </a:r>
          </a:p>
          <a:p>
            <a:pPr eaLnBrk="1" hangingPunct="1">
              <a:buFont typeface="Arial" charset="0"/>
              <a:buChar char="•"/>
              <a:defRPr/>
            </a:pPr>
            <a:r>
              <a:rPr lang="en-US" sz="2400" dirty="0" smtClean="0"/>
              <a:t>weeds out sloppy research</a:t>
            </a:r>
          </a:p>
          <a:p>
            <a:pPr marL="0" indent="0" eaLnBrk="1" hangingPunct="1">
              <a:buFont typeface="Arial" charset="0"/>
              <a:buNone/>
              <a:defRPr/>
            </a:pPr>
            <a:r>
              <a:rPr lang="en-US" sz="2400" dirty="0" smtClean="0"/>
              <a:t> </a:t>
            </a:r>
          </a:p>
          <a:p>
            <a:pPr eaLnBrk="1" hangingPunct="1">
              <a:buFont typeface="Arial" charset="0"/>
              <a:buChar char="•"/>
              <a:defRPr/>
            </a:pPr>
            <a:endParaRPr lang="en-US" sz="2400" dirty="0" smtClean="0"/>
          </a:p>
          <a:p>
            <a:pPr eaLnBrk="1" hangingPunct="1">
              <a:buFont typeface="Arial" charset="0"/>
              <a:buChar char="•"/>
              <a:defRPr/>
            </a:pPr>
            <a:endParaRPr lang="en-US" sz="2400" dirty="0" smtClean="0"/>
          </a:p>
          <a:p>
            <a:pPr eaLnBrk="1" hangingPunct="1">
              <a:buFont typeface="Arial" charset="0"/>
              <a:buChar char="•"/>
              <a:defRPr/>
            </a:pPr>
            <a:endParaRPr lang="en-US" sz="2400" dirty="0"/>
          </a:p>
          <a:p>
            <a:pPr marL="0" indent="0" eaLnBrk="1" hangingPunct="1">
              <a:buFont typeface="Arial" charset="0"/>
              <a:buNone/>
              <a:defRPr/>
            </a:pPr>
            <a:endParaRPr lang="en-US" sz="2400" dirty="0" smtClean="0"/>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163" y="3429000"/>
            <a:ext cx="40338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dirty="0" smtClean="0">
                <a:ea typeface="+mj-ea"/>
                <a:cs typeface="+mj-cs"/>
              </a:rPr>
              <a:t>Science is a process: </a:t>
            </a:r>
            <a:br>
              <a:rPr lang="en-US" sz="4000" b="1" dirty="0" smtClean="0">
                <a:ea typeface="+mj-ea"/>
                <a:cs typeface="+mj-cs"/>
              </a:rPr>
            </a:br>
            <a:r>
              <a:rPr lang="en-US" sz="4000" b="1" dirty="0" smtClean="0">
                <a:ea typeface="+mj-ea"/>
                <a:cs typeface="+mj-cs"/>
              </a:rPr>
              <a:t>forming scientific hypotheses</a:t>
            </a:r>
          </a:p>
        </p:txBody>
      </p:sp>
      <p:sp>
        <p:nvSpPr>
          <p:cNvPr id="25603" name="Content Placeholder 2"/>
          <p:cNvSpPr>
            <a:spLocks noGrp="1"/>
          </p:cNvSpPr>
          <p:nvPr>
            <p:ph idx="1"/>
          </p:nvPr>
        </p:nvSpPr>
        <p:spPr>
          <a:xfrm>
            <a:off x="3581400" y="1676400"/>
            <a:ext cx="5334000" cy="4495800"/>
          </a:xfrm>
        </p:spPr>
        <p:txBody>
          <a:bodyPr/>
          <a:lstStyle/>
          <a:p>
            <a:pPr eaLnBrk="1" hangingPunct="1"/>
            <a:r>
              <a:rPr lang="en-US" sz="2800" smtClean="0">
                <a:ea typeface="ＭＳ Ｐゴシック" pitchFamily="34" charset="-128"/>
              </a:rPr>
              <a:t>use information to formulate a </a:t>
            </a:r>
            <a:r>
              <a:rPr lang="en-US" sz="2800" b="1" smtClean="0">
                <a:ea typeface="ＭＳ Ｐゴシック" pitchFamily="34" charset="-128"/>
              </a:rPr>
              <a:t>scientific hypothesis</a:t>
            </a:r>
          </a:p>
          <a:p>
            <a:pPr eaLnBrk="1" hangingPunct="1"/>
            <a:endParaRPr lang="en-US" sz="2800" b="1" smtClean="0">
              <a:ea typeface="ＭＳ Ｐゴシック" pitchFamily="34" charset="-128"/>
            </a:endParaRPr>
          </a:p>
          <a:p>
            <a:pPr eaLnBrk="1" hangingPunct="1"/>
            <a:r>
              <a:rPr lang="en-US" sz="2800" smtClean="0">
                <a:ea typeface="ＭＳ Ｐゴシック" pitchFamily="34" charset="-128"/>
              </a:rPr>
              <a:t>a </a:t>
            </a:r>
            <a:r>
              <a:rPr lang="en-US" sz="2800" b="1" smtClean="0">
                <a:ea typeface="ＭＳ Ｐゴシック" pitchFamily="34" charset="-128"/>
              </a:rPr>
              <a:t>testable</a:t>
            </a:r>
            <a:r>
              <a:rPr lang="en-US" sz="2800" smtClean="0">
                <a:ea typeface="ＭＳ Ｐゴシック" pitchFamily="34" charset="-128"/>
              </a:rPr>
              <a:t> and </a:t>
            </a:r>
            <a:r>
              <a:rPr lang="en-US" sz="2800" b="1" smtClean="0">
                <a:ea typeface="ＭＳ Ｐゴシック" pitchFamily="34" charset="-128"/>
              </a:rPr>
              <a:t>falsifiable</a:t>
            </a:r>
            <a:r>
              <a:rPr lang="en-US" sz="2800" smtClean="0">
                <a:ea typeface="ＭＳ Ｐゴシック" pitchFamily="34" charset="-128"/>
              </a:rPr>
              <a:t> explanation for a scientific observation or question</a:t>
            </a:r>
            <a:endParaRPr lang="en-US" smtClean="0">
              <a:ea typeface="ＭＳ Ｐゴシック" pitchFamily="34" charset="-128"/>
            </a:endParaRPr>
          </a:p>
          <a:p>
            <a:pPr eaLnBrk="1" hangingPunct="1"/>
            <a:endParaRPr lang="en-US" smtClean="0">
              <a:ea typeface="ＭＳ Ｐゴシック" pitchFamily="34" charset="-128"/>
            </a:endParaRPr>
          </a:p>
          <a:p>
            <a:pPr eaLnBrk="1" hangingPunct="1">
              <a:buFont typeface="Arial" pitchFamily="34" charset="0"/>
              <a:buNone/>
            </a:pPr>
            <a:r>
              <a:rPr lang="en-US" i="1" smtClean="0">
                <a:ea typeface="ＭＳ Ｐゴシック" pitchFamily="34" charset="-128"/>
              </a:rPr>
              <a:t>  </a:t>
            </a:r>
            <a:r>
              <a:rPr lang="en-US" altLang="en-US" i="1" smtClean="0">
                <a:ea typeface="ＭＳ Ｐゴシック" pitchFamily="34" charset="-128"/>
              </a:rPr>
              <a:t>“</a:t>
            </a:r>
            <a:r>
              <a:rPr lang="en-US" altLang="ja-JP" i="1" smtClean="0">
                <a:ea typeface="ＭＳ Ｐゴシック" pitchFamily="34" charset="-128"/>
              </a:rPr>
              <a:t>Caffeinated coffee improves memory.</a:t>
            </a:r>
            <a:r>
              <a:rPr lang="en-US" altLang="en-US" i="1" smtClean="0">
                <a:ea typeface="ＭＳ Ｐゴシック" pitchFamily="34" charset="-128"/>
              </a:rPr>
              <a:t>”</a:t>
            </a:r>
            <a:r>
              <a:rPr lang="en-US" altLang="ja-JP" i="1" smtClean="0">
                <a:ea typeface="ＭＳ Ｐゴシック" pitchFamily="34" charset="-128"/>
              </a:rPr>
              <a:t> </a:t>
            </a:r>
          </a:p>
          <a:p>
            <a:pPr eaLnBrk="1" hangingPunct="1"/>
            <a:endParaRPr lang="en-US" smtClean="0">
              <a:ea typeface="ＭＳ Ｐゴシック" pitchFamily="34" charset="-128"/>
            </a:endParaRPr>
          </a:p>
        </p:txBody>
      </p:sp>
      <p:pic>
        <p:nvPicPr>
          <p:cNvPr id="2560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133600"/>
            <a:ext cx="32067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dirty="0" smtClean="0">
                <a:ea typeface="+mj-ea"/>
                <a:cs typeface="+mj-cs"/>
              </a:rPr>
              <a:t>Science is a process: </a:t>
            </a:r>
            <a:br>
              <a:rPr lang="en-US" sz="4000" b="1" dirty="0" smtClean="0">
                <a:ea typeface="+mj-ea"/>
                <a:cs typeface="+mj-cs"/>
              </a:rPr>
            </a:br>
            <a:r>
              <a:rPr lang="en-US" sz="4000" b="1" dirty="0" smtClean="0">
                <a:ea typeface="+mj-ea"/>
                <a:cs typeface="+mj-cs"/>
              </a:rPr>
              <a:t>forming scientific hypotheses</a:t>
            </a:r>
          </a:p>
        </p:txBody>
      </p:sp>
      <p:sp>
        <p:nvSpPr>
          <p:cNvPr id="36866" name="Content Placeholder 2"/>
          <p:cNvSpPr>
            <a:spLocks noGrp="1"/>
          </p:cNvSpPr>
          <p:nvPr>
            <p:ph idx="1"/>
          </p:nvPr>
        </p:nvSpPr>
        <p:spPr/>
        <p:txBody>
          <a:bodyPr/>
          <a:lstStyle/>
          <a:p>
            <a:pPr marL="0" lvl="1" indent="0" eaLnBrk="1" hangingPunct="1">
              <a:buFont typeface="Arial" charset="0"/>
              <a:buNone/>
              <a:defRPr/>
            </a:pPr>
            <a:endParaRPr lang="en-US" sz="3200" dirty="0"/>
          </a:p>
          <a:p>
            <a:pPr marL="0" lvl="1" indent="0" eaLnBrk="1" hangingPunct="1">
              <a:buFont typeface="Arial" charset="0"/>
              <a:buNone/>
              <a:defRPr/>
            </a:pPr>
            <a:r>
              <a:rPr lang="en-US" sz="3200" b="1" dirty="0" smtClean="0"/>
              <a:t>testable</a:t>
            </a:r>
            <a:r>
              <a:rPr lang="en-US" sz="3200" dirty="0" smtClean="0"/>
              <a:t> : supported or rejected by carefully designed experiments or </a:t>
            </a:r>
            <a:r>
              <a:rPr lang="en-US" sz="3200" dirty="0" err="1" smtClean="0"/>
              <a:t>nonexperimental</a:t>
            </a:r>
            <a:r>
              <a:rPr lang="en-US" sz="3200" dirty="0" smtClean="0"/>
              <a:t> studies</a:t>
            </a:r>
          </a:p>
          <a:p>
            <a:pPr eaLnBrk="1" hangingPunct="1">
              <a:buFont typeface="Arial" charset="0"/>
              <a:buChar char="•"/>
              <a:defRPr/>
            </a:pPr>
            <a:endParaRPr lang="en-US" dirty="0" smtClean="0"/>
          </a:p>
          <a:p>
            <a:pPr marL="0" indent="0" eaLnBrk="1" hangingPunct="1">
              <a:buFont typeface="Arial" charset="0"/>
              <a:buNone/>
              <a:defRPr/>
            </a:pPr>
            <a:r>
              <a:rPr lang="en-US" b="1" dirty="0" smtClean="0"/>
              <a:t>falsifiable</a:t>
            </a:r>
            <a:r>
              <a:rPr lang="en-US" dirty="0" smtClean="0"/>
              <a:t>: can be ruled out by data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dirty="0" smtClean="0">
                <a:ea typeface="+mj-ea"/>
                <a:cs typeface="+mj-cs"/>
              </a:rPr>
              <a:t>Science is a process: </a:t>
            </a:r>
            <a:br>
              <a:rPr lang="en-US" sz="4000" b="1" dirty="0" smtClean="0">
                <a:ea typeface="+mj-ea"/>
                <a:cs typeface="+mj-cs"/>
              </a:rPr>
            </a:br>
            <a:r>
              <a:rPr lang="en-US" sz="4000" b="1" dirty="0" smtClean="0">
                <a:ea typeface="+mj-ea"/>
                <a:cs typeface="+mj-cs"/>
              </a:rPr>
              <a:t>forming scientific hypotheses</a:t>
            </a:r>
          </a:p>
        </p:txBody>
      </p:sp>
      <p:sp>
        <p:nvSpPr>
          <p:cNvPr id="27651" name="Content Placeholder 2"/>
          <p:cNvSpPr>
            <a:spLocks noGrp="1"/>
          </p:cNvSpPr>
          <p:nvPr>
            <p:ph idx="1"/>
          </p:nvPr>
        </p:nvSpPr>
        <p:spPr/>
        <p:txBody>
          <a:bodyPr/>
          <a:lstStyle/>
          <a:p>
            <a:pPr eaLnBrk="1" hangingPunct="1"/>
            <a:endParaRPr lang="en-US" u="sng" smtClean="0">
              <a:ea typeface="ＭＳ Ｐゴシック" pitchFamily="34" charset="-128"/>
            </a:endParaRPr>
          </a:p>
          <a:p>
            <a:pPr eaLnBrk="1" hangingPunct="1"/>
            <a:r>
              <a:rPr lang="en-US" smtClean="0">
                <a:ea typeface="ＭＳ Ｐゴシック" pitchFamily="34" charset="-128"/>
              </a:rPr>
              <a:t>Not all explanations are scientific hypotheses</a:t>
            </a:r>
          </a:p>
          <a:p>
            <a:pPr eaLnBrk="1" hangingPunct="1"/>
            <a:endParaRPr lang="en-US" smtClean="0">
              <a:ea typeface="ＭＳ Ｐゴシック" pitchFamily="34" charset="-128"/>
            </a:endParaRPr>
          </a:p>
          <a:p>
            <a:pPr eaLnBrk="1" hangingPunct="1"/>
            <a:r>
              <a:rPr lang="en-US" smtClean="0">
                <a:ea typeface="ＭＳ Ｐゴシック" pitchFamily="34" charset="-128"/>
              </a:rPr>
              <a:t>An explanation that cannot be tested or refuted, falls outside the realm of scientific explanation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dirty="0" smtClean="0">
                <a:ea typeface="+mj-ea"/>
                <a:cs typeface="+mj-cs"/>
              </a:rPr>
              <a:t>Science is a process: </a:t>
            </a:r>
            <a:br>
              <a:rPr lang="en-US" sz="4000" b="1" dirty="0" smtClean="0">
                <a:ea typeface="+mj-ea"/>
                <a:cs typeface="+mj-cs"/>
              </a:rPr>
            </a:br>
            <a:r>
              <a:rPr lang="en-US" sz="4000" b="1" dirty="0" smtClean="0">
                <a:ea typeface="+mj-ea"/>
                <a:cs typeface="+mj-cs"/>
              </a:rPr>
              <a:t>forming scientific hypotheses</a:t>
            </a:r>
            <a:br>
              <a:rPr lang="en-US" sz="4000" b="1" dirty="0" smtClean="0">
                <a:ea typeface="+mj-ea"/>
                <a:cs typeface="+mj-cs"/>
              </a:rPr>
            </a:br>
            <a:endParaRPr lang="en-US" sz="4000" b="1" dirty="0" smtClean="0">
              <a:ea typeface="+mj-ea"/>
              <a:cs typeface="+mj-cs"/>
            </a:endParaRPr>
          </a:p>
        </p:txBody>
      </p:sp>
      <p:sp>
        <p:nvSpPr>
          <p:cNvPr id="28675" name="Content Placeholder 2"/>
          <p:cNvSpPr>
            <a:spLocks noGrp="1"/>
          </p:cNvSpPr>
          <p:nvPr>
            <p:ph idx="1"/>
          </p:nvPr>
        </p:nvSpPr>
        <p:spPr/>
        <p:txBody>
          <a:bodyPr/>
          <a:lstStyle/>
          <a:p>
            <a:pPr eaLnBrk="1" hangingPunct="1">
              <a:lnSpc>
                <a:spcPct val="90000"/>
              </a:lnSpc>
            </a:pPr>
            <a:endParaRPr lang="en-US" sz="2800" smtClean="0">
              <a:ea typeface="ＭＳ Ｐゴシック" pitchFamily="34" charset="-128"/>
            </a:endParaRPr>
          </a:p>
          <a:p>
            <a:pPr eaLnBrk="1" hangingPunct="1">
              <a:lnSpc>
                <a:spcPct val="90000"/>
              </a:lnSpc>
            </a:pPr>
            <a:r>
              <a:rPr lang="en-US" sz="2800" smtClean="0">
                <a:ea typeface="ＭＳ Ｐゴシック" pitchFamily="34" charset="-128"/>
              </a:rPr>
              <a:t>A hypothesis is never </a:t>
            </a:r>
            <a:r>
              <a:rPr lang="en-US" sz="2800" u="sng" smtClean="0">
                <a:ea typeface="ＭＳ Ｐゴシック" pitchFamily="34" charset="-128"/>
              </a:rPr>
              <a:t>proven</a:t>
            </a:r>
          </a:p>
          <a:p>
            <a:pPr eaLnBrk="1" hangingPunct="1">
              <a:lnSpc>
                <a:spcPct val="90000"/>
              </a:lnSpc>
            </a:pPr>
            <a:endParaRPr lang="en-US" sz="2800" smtClean="0">
              <a:ea typeface="ＭＳ Ｐゴシック" pitchFamily="34" charset="-128"/>
            </a:endParaRPr>
          </a:p>
          <a:p>
            <a:pPr eaLnBrk="1" hangingPunct="1">
              <a:lnSpc>
                <a:spcPct val="90000"/>
              </a:lnSpc>
            </a:pPr>
            <a:r>
              <a:rPr lang="en-US" sz="2800" smtClean="0">
                <a:ea typeface="ＭＳ Ｐゴシック" pitchFamily="34" charset="-128"/>
              </a:rPr>
              <a:t>If false, it is rejected and no longer considered a possible answer to the original question</a:t>
            </a:r>
          </a:p>
          <a:p>
            <a:pPr eaLnBrk="1" hangingPunct="1">
              <a:lnSpc>
                <a:spcPct val="90000"/>
              </a:lnSpc>
            </a:pPr>
            <a:endParaRPr lang="en-US" sz="2800" smtClean="0">
              <a:ea typeface="ＭＳ Ｐゴシック" pitchFamily="34" charset="-128"/>
            </a:endParaRPr>
          </a:p>
          <a:p>
            <a:pPr eaLnBrk="1" hangingPunct="1">
              <a:lnSpc>
                <a:spcPct val="90000"/>
              </a:lnSpc>
            </a:pPr>
            <a:r>
              <a:rPr lang="en-US" sz="2800" smtClean="0">
                <a:ea typeface="ＭＳ Ｐゴシック" pitchFamily="34" charset="-128"/>
              </a:rPr>
              <a:t>If the data support the hypothesis, it will be accepted </a:t>
            </a:r>
            <a:r>
              <a:rPr lang="en-US" sz="2800" u="sng" smtClean="0">
                <a:ea typeface="ＭＳ Ｐゴシック" pitchFamily="34" charset="-128"/>
              </a:rPr>
              <a:t>until</a:t>
            </a:r>
            <a:r>
              <a:rPr lang="en-US" sz="2800" smtClean="0">
                <a:ea typeface="ＭＳ Ｐゴシック" pitchFamily="34" charset="-128"/>
              </a:rPr>
              <a:t> further testing and data show otherwise</a:t>
            </a:r>
          </a:p>
          <a:p>
            <a:pPr eaLnBrk="1" hangingPunct="1">
              <a:lnSpc>
                <a:spcPct val="90000"/>
              </a:lnSpc>
            </a:pPr>
            <a:endParaRPr lang="en-US" sz="2600"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Science is a process: experimentation</a:t>
            </a:r>
            <a:endParaRPr lang="en-US" b="1" dirty="0">
              <a:ea typeface="+mj-ea"/>
              <a:cs typeface="+mj-cs"/>
            </a:endParaRPr>
          </a:p>
        </p:txBody>
      </p:sp>
      <p:sp>
        <p:nvSpPr>
          <p:cNvPr id="39938" name="Content Placeholder 2"/>
          <p:cNvSpPr>
            <a:spLocks noGrp="1"/>
          </p:cNvSpPr>
          <p:nvPr>
            <p:ph idx="1"/>
          </p:nvPr>
        </p:nvSpPr>
        <p:spPr>
          <a:xfrm>
            <a:off x="457200" y="1219200"/>
            <a:ext cx="3200400" cy="5257800"/>
          </a:xfrm>
        </p:spPr>
        <p:txBody>
          <a:bodyPr/>
          <a:lstStyle/>
          <a:p>
            <a:pPr marL="0" indent="0" eaLnBrk="1" hangingPunct="1">
              <a:buFont typeface="Arial" charset="0"/>
              <a:buNone/>
              <a:defRPr/>
            </a:pPr>
            <a:endParaRPr lang="en-US" sz="2400" dirty="0" smtClean="0"/>
          </a:p>
          <a:p>
            <a:pPr eaLnBrk="1" hangingPunct="1">
              <a:buFont typeface="Arial" charset="0"/>
              <a:buChar char="•"/>
              <a:defRPr/>
            </a:pPr>
            <a:r>
              <a:rPr lang="en-US" sz="2400" dirty="0"/>
              <a:t>H</a:t>
            </a:r>
            <a:r>
              <a:rPr lang="en-US" sz="2400" dirty="0" smtClean="0"/>
              <a:t>ypotheses </a:t>
            </a:r>
            <a:r>
              <a:rPr lang="en-US" sz="2400" dirty="0"/>
              <a:t>can be tested using </a:t>
            </a:r>
            <a:r>
              <a:rPr lang="en-US" sz="2400" dirty="0" smtClean="0"/>
              <a:t>experimentation</a:t>
            </a:r>
            <a:endParaRPr lang="en-US" sz="2400" dirty="0"/>
          </a:p>
          <a:p>
            <a:pPr eaLnBrk="1" hangingPunct="1">
              <a:buFont typeface="Arial" charset="0"/>
              <a:buChar char="•"/>
              <a:defRPr/>
            </a:pPr>
            <a:endParaRPr lang="en-US" sz="2400" dirty="0" smtClean="0"/>
          </a:p>
          <a:p>
            <a:pPr eaLnBrk="1" hangingPunct="1">
              <a:buFont typeface="Arial" charset="0"/>
              <a:buChar char="•"/>
              <a:defRPr/>
            </a:pPr>
            <a:r>
              <a:rPr lang="en-US" sz="2400" b="1" dirty="0" smtClean="0"/>
              <a:t>An experiment </a:t>
            </a:r>
            <a:r>
              <a:rPr lang="en-US" sz="2400" dirty="0"/>
              <a:t>is a carefully designed </a:t>
            </a:r>
            <a:r>
              <a:rPr lang="en-US" sz="2400" dirty="0" smtClean="0"/>
              <a:t>test</a:t>
            </a:r>
          </a:p>
          <a:p>
            <a:pPr eaLnBrk="1" hangingPunct="1">
              <a:buFont typeface="Arial" charset="0"/>
              <a:buChar char="•"/>
              <a:defRPr/>
            </a:pPr>
            <a:endParaRPr lang="en-US" sz="2400" dirty="0"/>
          </a:p>
          <a:p>
            <a:pPr eaLnBrk="1" hangingPunct="1">
              <a:buFont typeface="Arial" charset="0"/>
              <a:buChar char="•"/>
              <a:defRPr/>
            </a:pPr>
            <a:r>
              <a:rPr lang="en-US" sz="2400" dirty="0" smtClean="0"/>
              <a:t>The results </a:t>
            </a:r>
            <a:r>
              <a:rPr lang="en-US" sz="2400" dirty="0"/>
              <a:t>of </a:t>
            </a:r>
            <a:r>
              <a:rPr lang="en-US" sz="2400" dirty="0" smtClean="0"/>
              <a:t>an experiment either </a:t>
            </a:r>
            <a:r>
              <a:rPr lang="en-US" sz="2400" dirty="0"/>
              <a:t>support or rule out a </a:t>
            </a:r>
            <a:r>
              <a:rPr lang="en-US" sz="2400" dirty="0" smtClean="0"/>
              <a:t>hypothesis</a:t>
            </a:r>
            <a:endParaRPr lang="en-US" sz="2400" dirty="0"/>
          </a:p>
        </p:txBody>
      </p:sp>
      <p:pic>
        <p:nvPicPr>
          <p:cNvPr id="297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447800"/>
            <a:ext cx="47482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Science is a process: experimentation</a:t>
            </a:r>
            <a:endParaRPr lang="en-US" b="1" dirty="0">
              <a:ea typeface="+mj-ea"/>
              <a:cs typeface="+mj-cs"/>
            </a:endParaRPr>
          </a:p>
        </p:txBody>
      </p:sp>
      <p:sp>
        <p:nvSpPr>
          <p:cNvPr id="40962" name="Content Placeholder 2"/>
          <p:cNvSpPr>
            <a:spLocks noGrp="1"/>
          </p:cNvSpPr>
          <p:nvPr>
            <p:ph idx="1"/>
          </p:nvPr>
        </p:nvSpPr>
        <p:spPr>
          <a:xfrm>
            <a:off x="457200" y="1371600"/>
            <a:ext cx="8229600" cy="4648200"/>
          </a:xfrm>
        </p:spPr>
        <p:txBody>
          <a:bodyPr/>
          <a:lstStyle/>
          <a:p>
            <a:pPr marL="0" indent="0" eaLnBrk="1" hangingPunct="1">
              <a:buFont typeface="Arial" charset="0"/>
              <a:buNone/>
              <a:defRPr/>
            </a:pPr>
            <a:endParaRPr lang="en-US" dirty="0" smtClean="0"/>
          </a:p>
          <a:p>
            <a:pPr marL="0" indent="0" eaLnBrk="1" hangingPunct="1">
              <a:buFont typeface="Arial" charset="0"/>
              <a:buNone/>
              <a:defRPr/>
            </a:pPr>
            <a:endParaRPr lang="en-US" dirty="0"/>
          </a:p>
          <a:p>
            <a:pPr marL="0" indent="0" eaLnBrk="1" hangingPunct="1">
              <a:buFont typeface="Arial" charset="0"/>
              <a:buNone/>
              <a:defRPr/>
            </a:pPr>
            <a:r>
              <a:rPr lang="en-US" b="1" dirty="0"/>
              <a:t>T</a:t>
            </a:r>
            <a:r>
              <a:rPr lang="en-US" b="1" dirty="0" smtClean="0"/>
              <a:t>he experiment</a:t>
            </a:r>
            <a:r>
              <a:rPr lang="en-US" dirty="0" smtClean="0"/>
              <a:t>: </a:t>
            </a:r>
            <a:r>
              <a:rPr lang="en-US" i="1" dirty="0" smtClean="0"/>
              <a:t>measure </a:t>
            </a:r>
            <a:r>
              <a:rPr lang="en-US" i="1" dirty="0"/>
              <a:t>the effects of coffee </a:t>
            </a:r>
            <a:r>
              <a:rPr lang="en-US" i="1" dirty="0" smtClean="0"/>
              <a:t>drinking on </a:t>
            </a:r>
            <a:r>
              <a:rPr lang="en-US" i="1" dirty="0"/>
              <a:t>a group of participants </a:t>
            </a:r>
            <a:endParaRPr lang="en-US" i="1" dirty="0" smtClean="0"/>
          </a:p>
          <a:p>
            <a:pPr marL="0" indent="0" eaLnBrk="1" hangingPunct="1">
              <a:buFont typeface="Arial" charset="0"/>
              <a:buNone/>
              <a:defRPr/>
            </a:pPr>
            <a:endParaRPr lang="en-US" dirty="0" smtClean="0"/>
          </a:p>
          <a:p>
            <a:pPr marL="0" indent="0" eaLnBrk="1" hangingPunct="1">
              <a:buFont typeface="Arial" charset="0"/>
              <a:buNone/>
              <a:defRPr/>
            </a:pPr>
            <a:endParaRPr lang="en-US" dirty="0"/>
          </a:p>
          <a:p>
            <a:pPr eaLnBrk="1" hangingPunct="1">
              <a:buFont typeface="Arial" charset="0"/>
              <a:buChar cha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Science is a process: experimentation</a:t>
            </a:r>
            <a:endParaRPr lang="en-US" b="1" dirty="0">
              <a:ea typeface="+mj-ea"/>
              <a:cs typeface="+mj-cs"/>
            </a:endParaRPr>
          </a:p>
        </p:txBody>
      </p:sp>
      <p:sp>
        <p:nvSpPr>
          <p:cNvPr id="31747" name="Content Placeholder 2"/>
          <p:cNvSpPr>
            <a:spLocks noGrp="1"/>
          </p:cNvSpPr>
          <p:nvPr>
            <p:ph idx="1"/>
          </p:nvPr>
        </p:nvSpPr>
        <p:spPr/>
        <p:txBody>
          <a:bodyPr/>
          <a:lstStyle/>
          <a:p>
            <a:pPr eaLnBrk="1" hangingPunct="1"/>
            <a:r>
              <a:rPr lang="en-US" b="1" smtClean="0">
                <a:ea typeface="ＭＳ Ｐゴシック" pitchFamily="34" charset="-128"/>
              </a:rPr>
              <a:t>experimental group: </a:t>
            </a:r>
            <a:r>
              <a:rPr lang="en-US" smtClean="0">
                <a:ea typeface="ＭＳ Ｐゴシック" pitchFamily="34" charset="-128"/>
              </a:rPr>
              <a:t>experiences the experimental intervention or manipulation</a:t>
            </a:r>
          </a:p>
          <a:p>
            <a:pPr eaLnBrk="1" hangingPunct="1"/>
            <a:endParaRPr lang="en-US" smtClean="0">
              <a:ea typeface="ＭＳ Ｐゴシック" pitchFamily="34" charset="-128"/>
            </a:endParaRPr>
          </a:p>
          <a:p>
            <a:pPr eaLnBrk="1" hangingPunct="1"/>
            <a:r>
              <a:rPr lang="en-US" b="1" smtClean="0">
                <a:ea typeface="ＭＳ Ｐゴシック" pitchFamily="34" charset="-128"/>
              </a:rPr>
              <a:t>control group: </a:t>
            </a:r>
            <a:r>
              <a:rPr lang="en-US" smtClean="0">
                <a:ea typeface="ＭＳ Ｐゴシック" pitchFamily="34" charset="-128"/>
              </a:rPr>
              <a:t> experiences no experimental intervention or manipulation</a:t>
            </a:r>
          </a:p>
          <a:p>
            <a:pPr lvl="1" eaLnBrk="1" hangingPunct="1"/>
            <a:r>
              <a:rPr lang="en-US" smtClean="0">
                <a:ea typeface="ＭＳ Ｐゴシック" pitchFamily="34" charset="-128"/>
              </a:rPr>
              <a:t>Basis for comparison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p:txBody>
          <a:bodyPr/>
          <a:lstStyle/>
          <a:p>
            <a:r>
              <a:rPr lang="en-US" sz="4000" b="1" smtClean="0">
                <a:ea typeface="ＭＳ Ｐゴシック" pitchFamily="34" charset="-128"/>
              </a:rPr>
              <a:t>Science is a process: experimentation</a:t>
            </a:r>
            <a:endParaRPr lang="en-US" sz="4000" smtClean="0">
              <a:ea typeface="ＭＳ Ｐゴシック" pitchFamily="34" charset="-128"/>
            </a:endParaRPr>
          </a:p>
        </p:txBody>
      </p:sp>
      <p:pic>
        <p:nvPicPr>
          <p:cNvPr id="32771" name="Picture 4" descr="D:\User Data\Desktop\infographic_01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325" y="1219200"/>
            <a:ext cx="64754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09600" y="152400"/>
            <a:ext cx="7772400" cy="1470025"/>
          </a:xfrm>
        </p:spPr>
        <p:txBody>
          <a:bodyPr/>
          <a:lstStyle/>
          <a:p>
            <a:pPr eaLnBrk="1" hangingPunct="1"/>
            <a:r>
              <a:rPr lang="en-US" smtClean="0">
                <a:ea typeface="ＭＳ Ｐゴシック" pitchFamily="34" charset="-128"/>
              </a:rPr>
              <a:t>Chapter 1</a:t>
            </a:r>
          </a:p>
        </p:txBody>
      </p:sp>
      <p:sp>
        <p:nvSpPr>
          <p:cNvPr id="3" name="Subtitle 2"/>
          <p:cNvSpPr>
            <a:spLocks noGrp="1"/>
          </p:cNvSpPr>
          <p:nvPr>
            <p:ph type="subTitle" idx="1"/>
          </p:nvPr>
        </p:nvSpPr>
        <p:spPr>
          <a:xfrm>
            <a:off x="1295400" y="1219200"/>
            <a:ext cx="6400800" cy="762000"/>
          </a:xfrm>
        </p:spPr>
        <p:txBody>
          <a:bodyPr rtlCol="0">
            <a:normAutofit/>
          </a:bodyPr>
          <a:lstStyle/>
          <a:p>
            <a:pPr eaLnBrk="1" fontAlgn="auto" hangingPunct="1">
              <a:spcAft>
                <a:spcPts val="0"/>
              </a:spcAft>
              <a:defRPr/>
            </a:pPr>
            <a:r>
              <a:rPr lang="en-US" dirty="0" smtClean="0">
                <a:ea typeface="+mn-ea"/>
                <a:cs typeface="+mn-cs"/>
              </a:rPr>
              <a:t>Java Report</a:t>
            </a:r>
            <a:endParaRPr lang="en-US" dirty="0">
              <a:ea typeface="+mn-ea"/>
              <a:cs typeface="+mn-cs"/>
            </a:endParaRPr>
          </a:p>
        </p:txBody>
      </p:sp>
      <p:pic>
        <p:nvPicPr>
          <p:cNvPr id="15364" name="Picture 5" descr="D:\User Data\Desktop\chapter_01_ope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847850"/>
            <a:ext cx="85344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Science is a process: experimentation</a:t>
            </a:r>
            <a:endParaRPr lang="en-US" b="1" dirty="0">
              <a:ea typeface="+mj-ea"/>
              <a:cs typeface="+mj-cs"/>
            </a:endParaRPr>
          </a:p>
        </p:txBody>
      </p:sp>
      <p:sp>
        <p:nvSpPr>
          <p:cNvPr id="33795" name="Content Placeholder 2"/>
          <p:cNvSpPr>
            <a:spLocks noGrp="1"/>
          </p:cNvSpPr>
          <p:nvPr>
            <p:ph idx="1"/>
          </p:nvPr>
        </p:nvSpPr>
        <p:spPr>
          <a:xfrm>
            <a:off x="457200" y="1185863"/>
            <a:ext cx="8229600" cy="1600200"/>
          </a:xfrm>
        </p:spPr>
        <p:txBody>
          <a:bodyPr/>
          <a:lstStyle/>
          <a:p>
            <a:pPr eaLnBrk="1" hangingPunct="1"/>
            <a:endParaRPr lang="en-US" sz="2800" smtClean="0">
              <a:ea typeface="ＭＳ Ｐゴシック" pitchFamily="34" charset="-128"/>
            </a:endParaRPr>
          </a:p>
          <a:p>
            <a:pPr eaLnBrk="1" hangingPunct="1"/>
            <a:r>
              <a:rPr lang="en-US" sz="2800" smtClean="0">
                <a:ea typeface="ＭＳ Ｐゴシック" pitchFamily="34" charset="-128"/>
              </a:rPr>
              <a:t>The experimental group experiences the </a:t>
            </a:r>
            <a:r>
              <a:rPr lang="en-US" sz="2800" b="1" smtClean="0">
                <a:ea typeface="ＭＳ Ｐゴシック" pitchFamily="34" charset="-128"/>
              </a:rPr>
              <a:t>independent variable</a:t>
            </a:r>
          </a:p>
          <a:p>
            <a:pPr eaLnBrk="1" hangingPunct="1"/>
            <a:r>
              <a:rPr lang="en-US" sz="2800" smtClean="0">
                <a:ea typeface="ＭＳ Ｐゴシック" pitchFamily="34" charset="-128"/>
              </a:rPr>
              <a:t>That is, the factor being deliberately changed in the experimental group</a:t>
            </a:r>
          </a:p>
          <a:p>
            <a:pPr lvl="1" eaLnBrk="1" hangingPunct="1"/>
            <a:endParaRPr lang="en-US" smtClean="0">
              <a:ea typeface="ＭＳ Ｐゴシック" pitchFamily="34" charset="-128"/>
            </a:endParaRPr>
          </a:p>
        </p:txBody>
      </p:sp>
      <p:pic>
        <p:nvPicPr>
          <p:cNvPr id="33796" name="Picture 5" descr="D:\User Data\Desktop\infographic_01_03.jpg"/>
          <p:cNvPicPr>
            <a:picLocks noChangeAspect="1" noChangeArrowheads="1"/>
          </p:cNvPicPr>
          <p:nvPr/>
        </p:nvPicPr>
        <p:blipFill>
          <a:blip r:embed="rId2">
            <a:extLst>
              <a:ext uri="{28A0092B-C50C-407E-A947-70E740481C1C}">
                <a14:useLocalDpi xmlns:a14="http://schemas.microsoft.com/office/drawing/2010/main" val="0"/>
              </a:ext>
            </a:extLst>
          </a:blip>
          <a:srcRect t="50455" b="39613"/>
          <a:stretch>
            <a:fillRect/>
          </a:stretch>
        </p:blipFill>
        <p:spPr bwMode="auto">
          <a:xfrm>
            <a:off x="798513" y="4552950"/>
            <a:ext cx="7712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Science is a process: experimentation</a:t>
            </a:r>
            <a:endParaRPr lang="en-US" b="1" dirty="0">
              <a:ea typeface="+mj-ea"/>
              <a:cs typeface="+mj-cs"/>
            </a:endParaRPr>
          </a:p>
        </p:txBody>
      </p:sp>
      <p:sp>
        <p:nvSpPr>
          <p:cNvPr id="44034" name="Content Placeholder 2"/>
          <p:cNvSpPr>
            <a:spLocks noGrp="1"/>
          </p:cNvSpPr>
          <p:nvPr>
            <p:ph idx="1"/>
          </p:nvPr>
        </p:nvSpPr>
        <p:spPr/>
        <p:txBody>
          <a:bodyPr/>
          <a:lstStyle/>
          <a:p>
            <a:pPr eaLnBrk="1" hangingPunct="1">
              <a:lnSpc>
                <a:spcPct val="90000"/>
              </a:lnSpc>
              <a:buFont typeface="Arial" charset="0"/>
              <a:buChar char="•"/>
              <a:defRPr/>
            </a:pPr>
            <a:r>
              <a:rPr lang="en-US" dirty="0" smtClean="0"/>
              <a:t>The control </a:t>
            </a:r>
            <a:r>
              <a:rPr lang="en-US" dirty="0"/>
              <a:t>group receives a </a:t>
            </a:r>
            <a:r>
              <a:rPr lang="en-US" b="1" dirty="0"/>
              <a:t>placebo</a:t>
            </a:r>
            <a:r>
              <a:rPr lang="en-US" dirty="0"/>
              <a:t> </a:t>
            </a:r>
            <a:endParaRPr lang="en-US" dirty="0" smtClean="0"/>
          </a:p>
          <a:p>
            <a:pPr marL="0" indent="0" eaLnBrk="1" hangingPunct="1">
              <a:lnSpc>
                <a:spcPct val="90000"/>
              </a:lnSpc>
              <a:defRPr/>
            </a:pPr>
            <a:r>
              <a:rPr lang="en-US" dirty="0" smtClean="0"/>
              <a:t>  A placebo is a </a:t>
            </a:r>
            <a:r>
              <a:rPr lang="en-US" dirty="0"/>
              <a:t>fake treatment </a:t>
            </a:r>
            <a:r>
              <a:rPr lang="en-US" dirty="0" smtClean="0"/>
              <a:t>that mimics </a:t>
            </a:r>
            <a:r>
              <a:rPr lang="en-US" dirty="0"/>
              <a:t>the </a:t>
            </a:r>
            <a:r>
              <a:rPr lang="en-US" dirty="0" smtClean="0"/>
              <a:t>   experience </a:t>
            </a:r>
            <a:r>
              <a:rPr lang="en-US" dirty="0"/>
              <a:t>of the experimental </a:t>
            </a:r>
            <a:r>
              <a:rPr lang="en-US" dirty="0" smtClean="0"/>
              <a:t>groups  </a:t>
            </a:r>
            <a:endParaRPr lang="en-US" dirty="0"/>
          </a:p>
          <a:p>
            <a:pPr lvl="2" eaLnBrk="1" hangingPunct="1">
              <a:lnSpc>
                <a:spcPct val="90000"/>
              </a:lnSpc>
              <a:buFont typeface="Arial" pitchFamily="34" charset="0"/>
              <a:buNone/>
              <a:defRPr/>
            </a:pPr>
            <a:endParaRPr lang="en-US" dirty="0"/>
          </a:p>
          <a:p>
            <a:pPr eaLnBrk="1" hangingPunct="1">
              <a:lnSpc>
                <a:spcPct val="90000"/>
              </a:lnSpc>
              <a:buFont typeface="Arial" charset="0"/>
              <a:buChar char="•"/>
              <a:defRPr/>
            </a:pPr>
            <a:endParaRPr lang="en-US" dirty="0"/>
          </a:p>
        </p:txBody>
      </p:sp>
      <p:pic>
        <p:nvPicPr>
          <p:cNvPr id="34820" name="Picture 5" descr="D:\User Data\Desktop\infographic_01_03.jpg"/>
          <p:cNvPicPr>
            <a:picLocks noChangeAspect="1" noChangeArrowheads="1"/>
          </p:cNvPicPr>
          <p:nvPr/>
        </p:nvPicPr>
        <p:blipFill>
          <a:blip r:embed="rId3">
            <a:extLst>
              <a:ext uri="{28A0092B-C50C-407E-A947-70E740481C1C}">
                <a14:useLocalDpi xmlns:a14="http://schemas.microsoft.com/office/drawing/2010/main" val="0"/>
              </a:ext>
            </a:extLst>
          </a:blip>
          <a:srcRect l="31503" t="30530" r="40244" b="40970"/>
          <a:stretch>
            <a:fillRect/>
          </a:stretch>
        </p:blipFill>
        <p:spPr bwMode="auto">
          <a:xfrm>
            <a:off x="3306763" y="3506788"/>
            <a:ext cx="2179637"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Science is a process: experimentation</a:t>
            </a:r>
            <a:endParaRPr lang="en-US" b="1" dirty="0">
              <a:ea typeface="+mj-ea"/>
              <a:cs typeface="+mj-cs"/>
            </a:endParaRPr>
          </a:p>
        </p:txBody>
      </p:sp>
      <p:sp>
        <p:nvSpPr>
          <p:cNvPr id="45058" name="Content Placeholder 2"/>
          <p:cNvSpPr>
            <a:spLocks noGrp="1"/>
          </p:cNvSpPr>
          <p:nvPr>
            <p:ph idx="1"/>
          </p:nvPr>
        </p:nvSpPr>
        <p:spPr>
          <a:xfrm>
            <a:off x="457200" y="1143000"/>
            <a:ext cx="8229600" cy="1600200"/>
          </a:xfrm>
        </p:spPr>
        <p:txBody>
          <a:bodyPr/>
          <a:lstStyle/>
          <a:p>
            <a:pPr marL="0" indent="0" eaLnBrk="1" hangingPunct="1">
              <a:buFont typeface="Arial" charset="0"/>
              <a:buNone/>
              <a:defRPr/>
            </a:pPr>
            <a:endParaRPr lang="en-US" sz="2800" dirty="0" smtClean="0"/>
          </a:p>
          <a:p>
            <a:pPr eaLnBrk="1" hangingPunct="1">
              <a:buFont typeface="Arial" charset="0"/>
              <a:buChar char="•"/>
              <a:defRPr/>
            </a:pPr>
            <a:r>
              <a:rPr lang="en-US" sz="2800" dirty="0" smtClean="0"/>
              <a:t>The </a:t>
            </a:r>
            <a:r>
              <a:rPr lang="en-US" sz="2800" b="1" dirty="0" smtClean="0"/>
              <a:t>dependent </a:t>
            </a:r>
            <a:r>
              <a:rPr lang="en-US" sz="2800" b="1" dirty="0"/>
              <a:t>variable</a:t>
            </a:r>
            <a:r>
              <a:rPr lang="en-US" sz="2800" dirty="0"/>
              <a:t> is the measured result of an </a:t>
            </a:r>
            <a:r>
              <a:rPr lang="en-US" sz="2800" dirty="0" smtClean="0"/>
              <a:t>experiment</a:t>
            </a:r>
          </a:p>
          <a:p>
            <a:pPr eaLnBrk="1" hangingPunct="1">
              <a:buFont typeface="Arial" charset="0"/>
              <a:buChar char="•"/>
              <a:defRPr/>
            </a:pPr>
            <a:r>
              <a:rPr lang="en-US" sz="2800" dirty="0" smtClean="0"/>
              <a:t>Analyzed </a:t>
            </a:r>
            <a:r>
              <a:rPr lang="en-US" sz="2800" dirty="0"/>
              <a:t>in both the experimental and control </a:t>
            </a:r>
            <a:r>
              <a:rPr lang="en-US" sz="2800" dirty="0" smtClean="0"/>
              <a:t>groups</a:t>
            </a:r>
            <a:endParaRPr lang="en-US" sz="2800" dirty="0"/>
          </a:p>
        </p:txBody>
      </p:sp>
      <p:pic>
        <p:nvPicPr>
          <p:cNvPr id="35844" name="Picture 5" descr="D:\User Data\Desktop\infographic_01_03.jpg"/>
          <p:cNvPicPr>
            <a:picLocks noChangeAspect="1" noChangeArrowheads="1"/>
          </p:cNvPicPr>
          <p:nvPr/>
        </p:nvPicPr>
        <p:blipFill>
          <a:blip r:embed="rId2">
            <a:extLst>
              <a:ext uri="{28A0092B-C50C-407E-A947-70E740481C1C}">
                <a14:useLocalDpi xmlns:a14="http://schemas.microsoft.com/office/drawing/2010/main" val="0"/>
              </a:ext>
            </a:extLst>
          </a:blip>
          <a:srcRect t="61288" b="27650"/>
          <a:stretch>
            <a:fillRect/>
          </a:stretch>
        </p:blipFill>
        <p:spPr bwMode="auto">
          <a:xfrm>
            <a:off x="685800" y="4343400"/>
            <a:ext cx="771207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b="1" dirty="0" smtClean="0">
                <a:ea typeface="+mj-ea"/>
                <a:cs typeface="+mj-cs"/>
              </a:rPr>
              <a:t>Science is a process: experimentation</a:t>
            </a:r>
            <a:endParaRPr lang="en-US" b="1" dirty="0">
              <a:ea typeface="+mj-ea"/>
              <a:cs typeface="+mj-cs"/>
            </a:endParaRPr>
          </a:p>
        </p:txBody>
      </p:sp>
      <p:sp>
        <p:nvSpPr>
          <p:cNvPr id="36867" name="Content Placeholder 2"/>
          <p:cNvSpPr>
            <a:spLocks noGrp="1"/>
          </p:cNvSpPr>
          <p:nvPr>
            <p:ph idx="1"/>
          </p:nvPr>
        </p:nvSpPr>
        <p:spPr>
          <a:xfrm>
            <a:off x="685800" y="1600200"/>
            <a:ext cx="8153400" cy="1600200"/>
          </a:xfrm>
        </p:spPr>
        <p:txBody>
          <a:bodyPr/>
          <a:lstStyle/>
          <a:p>
            <a:pPr eaLnBrk="1" hangingPunct="1"/>
            <a:r>
              <a:rPr lang="en-US" smtClean="0">
                <a:ea typeface="ＭＳ Ｐゴシック" pitchFamily="34" charset="-128"/>
              </a:rPr>
              <a:t>Evidence-based conclusions can be drawn from results</a:t>
            </a:r>
          </a:p>
        </p:txBody>
      </p:sp>
      <p:pic>
        <p:nvPicPr>
          <p:cNvPr id="36868" name="Picture 6" descr="D:\User Data\Desktop\infographic_01_03.jpg"/>
          <p:cNvPicPr>
            <a:picLocks noChangeAspect="1" noChangeArrowheads="1"/>
          </p:cNvPicPr>
          <p:nvPr/>
        </p:nvPicPr>
        <p:blipFill>
          <a:blip r:embed="rId3">
            <a:extLst>
              <a:ext uri="{28A0092B-C50C-407E-A947-70E740481C1C}">
                <a14:useLocalDpi xmlns:a14="http://schemas.microsoft.com/office/drawing/2010/main" val="0"/>
              </a:ext>
            </a:extLst>
          </a:blip>
          <a:srcRect t="72108"/>
          <a:stretch>
            <a:fillRect/>
          </a:stretch>
        </p:blipFill>
        <p:spPr bwMode="auto">
          <a:xfrm>
            <a:off x="838200" y="3651250"/>
            <a:ext cx="77120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US" sz="4000" b="1" dirty="0" smtClean="0">
                <a:ea typeface="+mj-ea"/>
                <a:cs typeface="+mj-cs"/>
              </a:rPr>
              <a:t>Science is a process: drawing conclusions</a:t>
            </a:r>
          </a:p>
        </p:txBody>
      </p:sp>
      <p:sp>
        <p:nvSpPr>
          <p:cNvPr id="37891" name="Content Placeholder 2"/>
          <p:cNvSpPr>
            <a:spLocks noGrp="1"/>
          </p:cNvSpPr>
          <p:nvPr>
            <p:ph idx="1"/>
          </p:nvPr>
        </p:nvSpPr>
        <p:spPr>
          <a:xfrm>
            <a:off x="457200" y="1600200"/>
            <a:ext cx="8229600" cy="2286000"/>
          </a:xfrm>
        </p:spPr>
        <p:txBody>
          <a:bodyPr/>
          <a:lstStyle/>
          <a:p>
            <a:pPr marL="0" indent="0" eaLnBrk="1" hangingPunct="1">
              <a:buFont typeface="Arial" pitchFamily="34" charset="0"/>
              <a:buNone/>
            </a:pPr>
            <a:endParaRPr lang="en-US" smtClean="0">
              <a:ea typeface="ＭＳ Ｐゴシック" pitchFamily="34" charset="-128"/>
            </a:endParaRPr>
          </a:p>
          <a:p>
            <a:pPr marL="0" indent="0" eaLnBrk="1" hangingPunct="1">
              <a:buFont typeface="Arial" pitchFamily="34" charset="0"/>
              <a:buNone/>
            </a:pPr>
            <a:r>
              <a:rPr lang="en-US" smtClean="0">
                <a:ea typeface="ＭＳ Ｐゴシック" pitchFamily="34" charset="-128"/>
              </a:rPr>
              <a:t>Confidence in the conclusions drawn from experimentation is increased by the repetition of the experiment by other scientists</a:t>
            </a:r>
          </a:p>
          <a:p>
            <a:pPr marL="0" indent="0" eaLnBrk="1" hangingPunct="1">
              <a:buFont typeface="Arial" pitchFamily="34" charset="0"/>
              <a:buNone/>
            </a:pPr>
            <a:endParaRPr lang="en-US" smtClean="0">
              <a:ea typeface="ＭＳ Ｐゴシック" pitchFamily="34" charset="-128"/>
            </a:endParaRPr>
          </a:p>
        </p:txBody>
      </p:sp>
      <p:pic>
        <p:nvPicPr>
          <p:cNvPr id="37892" name="Picture 4" descr="D:\User Data\Desktop\infographic_01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03650"/>
            <a:ext cx="85344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US" sz="4000" b="1" dirty="0" smtClean="0">
                <a:ea typeface="+mj-ea"/>
                <a:cs typeface="+mj-cs"/>
              </a:rPr>
              <a:t>Science is a process: drawing conclusions</a:t>
            </a:r>
          </a:p>
        </p:txBody>
      </p:sp>
      <p:sp>
        <p:nvSpPr>
          <p:cNvPr id="38915" name="Content Placeholder 2"/>
          <p:cNvSpPr>
            <a:spLocks noGrp="1"/>
          </p:cNvSpPr>
          <p:nvPr>
            <p:ph idx="1"/>
          </p:nvPr>
        </p:nvSpPr>
        <p:spPr/>
        <p:txBody>
          <a:bodyPr/>
          <a:lstStyle/>
          <a:p>
            <a:pPr eaLnBrk="1" hangingPunct="1">
              <a:defRPr/>
            </a:pPr>
            <a:r>
              <a:rPr lang="en-US" b="1" dirty="0" smtClean="0">
                <a:ea typeface="ＭＳ Ｐゴシック" pitchFamily="34" charset="-128"/>
              </a:rPr>
              <a:t>Sample size</a:t>
            </a:r>
            <a:r>
              <a:rPr lang="en-US" dirty="0" smtClean="0">
                <a:ea typeface="ＭＳ Ｐゴシック" pitchFamily="34" charset="-128"/>
              </a:rPr>
              <a:t> is important</a:t>
            </a:r>
          </a:p>
          <a:p>
            <a:pPr marL="0" indent="0" eaLnBrk="1" hangingPunct="1">
              <a:buFont typeface="Arial" pitchFamily="34" charset="0"/>
              <a:buNone/>
              <a:defRPr/>
            </a:pPr>
            <a:endParaRPr lang="en-US" dirty="0" smtClean="0">
              <a:ea typeface="ＭＳ Ｐゴシック" pitchFamily="34" charset="-128"/>
            </a:endParaRPr>
          </a:p>
          <a:p>
            <a:pPr eaLnBrk="1" hangingPunct="1">
              <a:defRPr/>
            </a:pPr>
            <a:r>
              <a:rPr lang="en-US" dirty="0" smtClean="0">
                <a:ea typeface="ＭＳ Ｐゴシック" pitchFamily="34" charset="-128"/>
              </a:rPr>
              <a:t>It is the number of experimental subjects or the number of times an experiment is repeated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US" sz="4000" b="1" dirty="0" smtClean="0">
                <a:ea typeface="+mj-ea"/>
                <a:cs typeface="+mj-cs"/>
              </a:rPr>
              <a:t>Science is a process:  drawing conclusions</a:t>
            </a:r>
          </a:p>
        </p:txBody>
      </p:sp>
      <p:sp>
        <p:nvSpPr>
          <p:cNvPr id="39939" name="Content Placeholder 2"/>
          <p:cNvSpPr>
            <a:spLocks noGrp="1"/>
          </p:cNvSpPr>
          <p:nvPr>
            <p:ph idx="1"/>
          </p:nvPr>
        </p:nvSpPr>
        <p:spPr>
          <a:xfrm>
            <a:off x="685800" y="1524000"/>
            <a:ext cx="3200400" cy="1524000"/>
          </a:xfrm>
        </p:spPr>
        <p:txBody>
          <a:bodyPr/>
          <a:lstStyle/>
          <a:p>
            <a:pPr marL="0" indent="0" eaLnBrk="1" hangingPunct="1">
              <a:buFont typeface="Arial" pitchFamily="34" charset="0"/>
              <a:buNone/>
              <a:defRPr/>
            </a:pPr>
            <a:r>
              <a:rPr lang="en-US" sz="2400" dirty="0" smtClean="0">
                <a:ea typeface="ＭＳ Ｐゴシック" pitchFamily="34" charset="-128"/>
              </a:rPr>
              <a:t>The larger the sample size, the more likely the results will have </a:t>
            </a:r>
            <a:r>
              <a:rPr lang="en-US" sz="2400" b="1" dirty="0" smtClean="0">
                <a:ea typeface="ＭＳ Ｐゴシック" pitchFamily="34" charset="-128"/>
              </a:rPr>
              <a:t>statistical significance</a:t>
            </a:r>
            <a:r>
              <a:rPr lang="en-US" sz="2400" dirty="0" smtClean="0">
                <a:ea typeface="ＭＳ Ｐゴシック" pitchFamily="34" charset="-128"/>
              </a:rPr>
              <a:t>.  </a:t>
            </a:r>
          </a:p>
          <a:p>
            <a:pPr eaLnBrk="1" hangingPunct="1">
              <a:buFont typeface="Arial" pitchFamily="34" charset="0"/>
              <a:buNone/>
              <a:defRPr/>
            </a:pPr>
            <a:endParaRPr lang="en-US" sz="2400" dirty="0" smtClean="0">
              <a:ea typeface="ＭＳ Ｐゴシック" pitchFamily="34" charset="-128"/>
            </a:endParaRPr>
          </a:p>
          <a:p>
            <a:pPr eaLnBrk="1" hangingPunct="1">
              <a:buFont typeface="Arial" pitchFamily="34" charset="0"/>
              <a:buNone/>
              <a:defRPr/>
            </a:pPr>
            <a:endParaRPr lang="en-US" sz="2400" dirty="0" smtClean="0">
              <a:ea typeface="ＭＳ Ｐゴシック" pitchFamily="34" charset="-128"/>
            </a:endParaRPr>
          </a:p>
          <a:p>
            <a:pPr eaLnBrk="1" hangingPunct="1">
              <a:buFont typeface="Arial" pitchFamily="34" charset="0"/>
              <a:buNone/>
              <a:defRPr/>
            </a:pPr>
            <a:endParaRPr lang="en-US" sz="2400" dirty="0" smtClean="0">
              <a:ea typeface="ＭＳ Ｐゴシック" pitchFamily="34" charset="-128"/>
            </a:endParaRPr>
          </a:p>
        </p:txBody>
      </p:sp>
      <p:pic>
        <p:nvPicPr>
          <p:cNvPr id="39940" name="Picture 5" descr="D:\User Data\Desktop\infographic_01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82938"/>
            <a:ext cx="5181600"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0" y="1524000"/>
            <a:ext cx="4419600" cy="1846263"/>
          </a:xfrm>
          <a:prstGeom prst="rect">
            <a:avLst/>
          </a:prstGeom>
          <a:noFill/>
        </p:spPr>
        <p:txBody>
          <a:bodyPr>
            <a:spAutoFit/>
          </a:bodyPr>
          <a:lstStyle/>
          <a:p>
            <a:pPr>
              <a:defRPr/>
            </a:pPr>
            <a:r>
              <a:rPr lang="en-US" sz="2400" dirty="0">
                <a:latin typeface="+mn-lt"/>
              </a:rPr>
              <a:t>Statistical significance is a measure of confidence that the results obtained are </a:t>
            </a:r>
            <a:r>
              <a:rPr lang="ja-JP" altLang="en-US" sz="2400" dirty="0">
                <a:latin typeface="+mn-lt"/>
              </a:rPr>
              <a:t>“</a:t>
            </a:r>
            <a:r>
              <a:rPr lang="en-US" altLang="ja-JP" sz="2400" dirty="0">
                <a:latin typeface="+mn-lt"/>
              </a:rPr>
              <a:t>real,</a:t>
            </a:r>
            <a:r>
              <a:rPr lang="ja-JP" altLang="en-US" sz="2400" dirty="0">
                <a:latin typeface="+mn-lt"/>
              </a:rPr>
              <a:t>”</a:t>
            </a:r>
            <a:r>
              <a:rPr lang="en-US" altLang="ja-JP" sz="2400" dirty="0">
                <a:latin typeface="+mn-lt"/>
              </a:rPr>
              <a:t> rather than due to random chance.</a:t>
            </a:r>
            <a:endParaRPr lang="en-US" sz="2400" dirty="0">
              <a:latin typeface="+mn-lt"/>
            </a:endParaRPr>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b="1" smtClean="0">
                <a:ea typeface="ＭＳ Ｐゴシック" pitchFamily="34" charset="-128"/>
              </a:rPr>
              <a:t>Science is a process: publication</a:t>
            </a:r>
          </a:p>
        </p:txBody>
      </p:sp>
      <p:sp>
        <p:nvSpPr>
          <p:cNvPr id="40963" name="Content Placeholder 2"/>
          <p:cNvSpPr>
            <a:spLocks noGrp="1"/>
          </p:cNvSpPr>
          <p:nvPr>
            <p:ph idx="1"/>
          </p:nvPr>
        </p:nvSpPr>
        <p:spPr>
          <a:xfrm>
            <a:off x="381000" y="1219200"/>
            <a:ext cx="8229600" cy="2209800"/>
          </a:xfrm>
        </p:spPr>
        <p:txBody>
          <a:bodyPr/>
          <a:lstStyle/>
          <a:p>
            <a:pPr marL="0" indent="0" eaLnBrk="1" hangingPunct="1">
              <a:buFont typeface="Arial" pitchFamily="34" charset="0"/>
              <a:buNone/>
            </a:pPr>
            <a:endParaRPr lang="en-US" smtClean="0">
              <a:ea typeface="ＭＳ Ｐゴシック" pitchFamily="34" charset="-128"/>
            </a:endParaRPr>
          </a:p>
          <a:p>
            <a:pPr marL="0" indent="0" eaLnBrk="1" hangingPunct="1">
              <a:buFont typeface="Arial" pitchFamily="34" charset="0"/>
              <a:buNone/>
            </a:pPr>
            <a:r>
              <a:rPr lang="en-US" smtClean="0">
                <a:ea typeface="ＭＳ Ｐゴシック" pitchFamily="34" charset="-128"/>
              </a:rPr>
              <a:t>Experimental results are published in peer-reviewed journals.  </a:t>
            </a:r>
          </a:p>
        </p:txBody>
      </p:sp>
      <p:pic>
        <p:nvPicPr>
          <p:cNvPr id="40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6600"/>
            <a:ext cx="85344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dirty="0" smtClean="0">
                <a:ea typeface="+mj-ea"/>
                <a:cs typeface="+mj-cs"/>
              </a:rPr>
              <a:t>Science is a process: drawing conclusions</a:t>
            </a:r>
          </a:p>
        </p:txBody>
      </p:sp>
      <p:sp>
        <p:nvSpPr>
          <p:cNvPr id="50178" name="Content Placeholder 2"/>
          <p:cNvSpPr>
            <a:spLocks noGrp="1"/>
          </p:cNvSpPr>
          <p:nvPr>
            <p:ph idx="1"/>
          </p:nvPr>
        </p:nvSpPr>
        <p:spPr>
          <a:xfrm>
            <a:off x="457200" y="1646238"/>
            <a:ext cx="8229600" cy="4525962"/>
          </a:xfrm>
        </p:spPr>
        <p:txBody>
          <a:bodyPr/>
          <a:lstStyle/>
          <a:p>
            <a:pPr eaLnBrk="1" hangingPunct="1">
              <a:buFont typeface="Arial" charset="0"/>
              <a:buChar char="•"/>
              <a:defRPr/>
            </a:pPr>
            <a:endParaRPr lang="en-US" dirty="0"/>
          </a:p>
          <a:p>
            <a:pPr marL="0" indent="0" eaLnBrk="1" hangingPunct="1">
              <a:buFont typeface="Arial" charset="0"/>
              <a:buNone/>
              <a:defRPr/>
            </a:pPr>
            <a:r>
              <a:rPr lang="en-US" dirty="0"/>
              <a:t>A hypothesis that continues to hold up after many years of rigorous testing may eventually be considered a </a:t>
            </a:r>
            <a:r>
              <a:rPr lang="en-US" b="1" dirty="0"/>
              <a:t>scientific theory</a:t>
            </a:r>
            <a:r>
              <a:rPr lang="en-US" dirty="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pPr eaLnBrk="1" hangingPunct="1">
              <a:defRPr/>
            </a:pPr>
            <a:r>
              <a:rPr lang="en-US" sz="4000" b="1" dirty="0"/>
              <a:t>Science is a </a:t>
            </a:r>
            <a:r>
              <a:rPr lang="en-US" sz="4000" b="1" dirty="0" smtClean="0"/>
              <a:t>process</a:t>
            </a:r>
            <a:r>
              <a:rPr lang="en-US" sz="4000" dirty="0" smtClean="0"/>
              <a:t>: </a:t>
            </a:r>
            <a:r>
              <a:rPr lang="en-US" sz="4000" b="1" dirty="0" smtClean="0">
                <a:ea typeface="+mj-ea"/>
                <a:cs typeface="+mj-cs"/>
              </a:rPr>
              <a:t>scientific theory</a:t>
            </a:r>
          </a:p>
        </p:txBody>
      </p:sp>
      <p:pic>
        <p:nvPicPr>
          <p:cNvPr id="43011" name="Picture 4" descr="D:\User Data\Desktop\infographic_01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87463"/>
            <a:ext cx="7450138"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228600"/>
            <a:ext cx="8229600" cy="1143000"/>
          </a:xfrm>
        </p:spPr>
        <p:txBody>
          <a:bodyPr/>
          <a:lstStyle/>
          <a:p>
            <a:r>
              <a:rPr lang="en-US" b="1" smtClean="0">
                <a:ea typeface="ＭＳ Ｐゴシック" pitchFamily="34" charset="-128"/>
              </a:rPr>
              <a:t>Driving Questions</a:t>
            </a:r>
          </a:p>
        </p:txBody>
      </p:sp>
      <p:sp>
        <p:nvSpPr>
          <p:cNvPr id="16387" name="Content Placeholder 2"/>
          <p:cNvSpPr>
            <a:spLocks noGrp="1"/>
          </p:cNvSpPr>
          <p:nvPr>
            <p:ph idx="1"/>
          </p:nvPr>
        </p:nvSpPr>
        <p:spPr>
          <a:xfrm>
            <a:off x="457200" y="1600200"/>
            <a:ext cx="8229600" cy="3886200"/>
          </a:xfrm>
        </p:spPr>
        <p:txBody>
          <a:bodyPr/>
          <a:lstStyle/>
          <a:p>
            <a:pPr marL="514350" indent="-514350">
              <a:buFont typeface="Calibri" pitchFamily="34" charset="0"/>
              <a:buAutoNum type="arabicPeriod"/>
            </a:pPr>
            <a:r>
              <a:rPr lang="en-US" sz="2800" smtClean="0">
                <a:ea typeface="ＭＳ Ｐゴシック" pitchFamily="34" charset="-128"/>
              </a:rPr>
              <a:t>How is the scientific method used to test hypotheses?</a:t>
            </a:r>
          </a:p>
          <a:p>
            <a:pPr marL="514350" indent="-514350">
              <a:buFont typeface="Calibri" pitchFamily="34" charset="0"/>
              <a:buAutoNum type="arabicPeriod"/>
            </a:pPr>
            <a:r>
              <a:rPr lang="en-US" sz="2800" smtClean="0">
                <a:ea typeface="ＭＳ Ｐゴシック" pitchFamily="34" charset="-128"/>
              </a:rPr>
              <a:t>What factors influence the strength of scientific studies and whether the results of any given study are applicable to a particular population?</a:t>
            </a:r>
          </a:p>
          <a:p>
            <a:pPr marL="514350" indent="-514350">
              <a:buFont typeface="Calibri" pitchFamily="34" charset="0"/>
              <a:buAutoNum type="arabicPeriod"/>
            </a:pPr>
            <a:r>
              <a:rPr lang="en-US" sz="2800" smtClean="0">
                <a:ea typeface="ＭＳ Ｐゴシック" pitchFamily="34" charset="-128"/>
              </a:rPr>
              <a:t>How can you evaluate the evidence in media reports of scientific studies?</a:t>
            </a:r>
          </a:p>
          <a:p>
            <a:pPr marL="514350" indent="-514350">
              <a:buFont typeface="Calibri" pitchFamily="34" charset="0"/>
              <a:buAutoNum type="arabicPeriod"/>
            </a:pPr>
            <a:r>
              <a:rPr lang="en-US" sz="2800" smtClean="0">
                <a:ea typeface="ＭＳ Ｐゴシック" pitchFamily="34" charset="-128"/>
              </a:rPr>
              <a:t>How does the scientific method apply in clinical trials designed to investigate important issues in human health?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3600" b="1" smtClean="0">
                <a:ea typeface="ＭＳ Ｐゴシック" pitchFamily="34" charset="-128"/>
              </a:rPr>
              <a:t>Science is a process</a:t>
            </a:r>
            <a:r>
              <a:rPr lang="en-US" sz="3600" smtClean="0">
                <a:ea typeface="ＭＳ Ｐゴシック" pitchFamily="34" charset="-128"/>
              </a:rPr>
              <a:t>: </a:t>
            </a:r>
            <a:r>
              <a:rPr lang="en-US" sz="3600" b="1" smtClean="0">
                <a:ea typeface="ＭＳ Ｐゴシック" pitchFamily="34" charset="-128"/>
              </a:rPr>
              <a:t>scientific theory</a:t>
            </a:r>
            <a:endParaRPr lang="en-US" sz="3600" smtClean="0">
              <a:ea typeface="ＭＳ Ｐゴシック" pitchFamily="34" charset="-128"/>
            </a:endParaRPr>
          </a:p>
        </p:txBody>
      </p:sp>
      <p:sp>
        <p:nvSpPr>
          <p:cNvPr id="44035" name="Content Placeholder 2"/>
          <p:cNvSpPr>
            <a:spLocks noGrp="1"/>
          </p:cNvSpPr>
          <p:nvPr>
            <p:ph idx="1"/>
          </p:nvPr>
        </p:nvSpPr>
        <p:spPr>
          <a:xfrm>
            <a:off x="355600" y="1219200"/>
            <a:ext cx="8229600" cy="1371600"/>
          </a:xfrm>
        </p:spPr>
        <p:txBody>
          <a:bodyPr/>
          <a:lstStyle/>
          <a:p>
            <a:pPr marL="0" indent="0" algn="ctr">
              <a:buFont typeface="Arial" pitchFamily="34" charset="0"/>
              <a:buNone/>
            </a:pPr>
            <a:r>
              <a:rPr lang="en-US" i="1" smtClean="0">
                <a:ea typeface="ＭＳ Ｐゴシック" pitchFamily="34" charset="-128"/>
              </a:rPr>
              <a:t>A large body of evidence reveals the</a:t>
            </a:r>
          </a:p>
          <a:p>
            <a:pPr marL="0" indent="0" algn="ctr">
              <a:buFont typeface="Arial" pitchFamily="34" charset="0"/>
              <a:buNone/>
            </a:pPr>
            <a:r>
              <a:rPr lang="en-US" i="1" smtClean="0">
                <a:ea typeface="ＭＳ Ｐゴシック" pitchFamily="34" charset="-128"/>
              </a:rPr>
              <a:t> effects of caffeine</a:t>
            </a:r>
          </a:p>
        </p:txBody>
      </p:sp>
      <p:pic>
        <p:nvPicPr>
          <p:cNvPr id="44036" name="Picture 4" descr="D:\User Data\Desktop\infographic_01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38400"/>
            <a:ext cx="5929313"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eaLnBrk="1" hangingPunct="1"/>
            <a:r>
              <a:rPr lang="en-US" sz="3600" b="1" smtClean="0">
                <a:ea typeface="ＭＳ Ｐゴシック" pitchFamily="34" charset="-128"/>
              </a:rPr>
              <a:t>Science is a process: finding patterns</a:t>
            </a:r>
          </a:p>
        </p:txBody>
      </p:sp>
      <p:sp>
        <p:nvSpPr>
          <p:cNvPr id="45059" name="Content Placeholder 2"/>
          <p:cNvSpPr>
            <a:spLocks noGrp="1"/>
          </p:cNvSpPr>
          <p:nvPr>
            <p:ph idx="1"/>
          </p:nvPr>
        </p:nvSpPr>
        <p:spPr>
          <a:xfrm>
            <a:off x="457200" y="1600200"/>
            <a:ext cx="8229600" cy="4953000"/>
          </a:xfrm>
        </p:spPr>
        <p:txBody>
          <a:bodyPr/>
          <a:lstStyle/>
          <a:p>
            <a:pPr eaLnBrk="1" hangingPunct="1"/>
            <a:r>
              <a:rPr lang="en-US" smtClean="0">
                <a:ea typeface="ＭＳ Ｐゴシック" pitchFamily="34" charset="-128"/>
              </a:rPr>
              <a:t>Some questions cannot be tested through controlled experiments</a:t>
            </a:r>
          </a:p>
          <a:p>
            <a:pPr eaLnBrk="1" hangingPunct="1"/>
            <a:endParaRPr lang="en-US" smtClean="0">
              <a:ea typeface="ＭＳ Ｐゴシック" pitchFamily="34" charset="-128"/>
            </a:endParaRPr>
          </a:p>
          <a:p>
            <a:pPr eaLnBrk="1" hangingPunct="1"/>
            <a:r>
              <a:rPr lang="en-US" smtClean="0">
                <a:ea typeface="ＭＳ Ｐゴシック" pitchFamily="34" charset="-128"/>
              </a:rPr>
              <a:t>Through careful observations or comparisons of phenomena in nature, scientists can</a:t>
            </a:r>
            <a:r>
              <a:rPr lang="en-US" u="sng" smtClean="0">
                <a:ea typeface="ＭＳ Ｐゴシック" pitchFamily="34" charset="-128"/>
              </a:rPr>
              <a:t> find patterns</a:t>
            </a:r>
            <a:r>
              <a:rPr lang="en-US" smtClean="0">
                <a:ea typeface="ＭＳ Ｐゴシック" pitchFamily="34" charset="-128"/>
              </a:rPr>
              <a:t> and help answer questions</a:t>
            </a:r>
          </a:p>
          <a:p>
            <a:pPr eaLnBrk="1" hangingPunct="1">
              <a:buFont typeface="Arial" pitchFamily="34" charset="0"/>
              <a:buNone/>
            </a:pPr>
            <a:endParaRPr lang="en-US" b="1" smtClean="0">
              <a:ea typeface="ＭＳ Ｐゴシック" pitchFamily="34" charset="-128"/>
            </a:endParaRPr>
          </a:p>
          <a:p>
            <a:pPr eaLnBrk="1" hangingPunct="1"/>
            <a:r>
              <a:rPr lang="en-US" b="1" smtClean="0">
                <a:ea typeface="ＭＳ Ｐゴシック" pitchFamily="34" charset="-128"/>
              </a:rPr>
              <a:t>Epidemiology</a:t>
            </a:r>
            <a:r>
              <a:rPr lang="en-US" smtClean="0">
                <a:ea typeface="ＭＳ Ｐゴシック" pitchFamily="34" charset="-128"/>
              </a:rPr>
              <a:t> is the study of patterns of disease in populations</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31800" y="30163"/>
            <a:ext cx="8229600" cy="1143000"/>
          </a:xfrm>
        </p:spPr>
        <p:txBody>
          <a:bodyPr/>
          <a:lstStyle/>
          <a:p>
            <a:pPr eaLnBrk="1" hangingPunct="1"/>
            <a:r>
              <a:rPr lang="en-US" sz="3600" b="1" smtClean="0">
                <a:ea typeface="ＭＳ Ｐゴシック" pitchFamily="34" charset="-128"/>
              </a:rPr>
              <a:t>Science is a process: finding patterns</a:t>
            </a:r>
            <a:endParaRPr lang="en-US" sz="3600" smtClean="0">
              <a:ea typeface="ＭＳ Ｐゴシック" pitchFamily="34" charset="-128"/>
            </a:endParaRPr>
          </a:p>
        </p:txBody>
      </p:sp>
      <p:sp>
        <p:nvSpPr>
          <p:cNvPr id="2" name="Content Placeholder 1"/>
          <p:cNvSpPr>
            <a:spLocks noGrp="1"/>
          </p:cNvSpPr>
          <p:nvPr>
            <p:ph idx="1"/>
          </p:nvPr>
        </p:nvSpPr>
        <p:spPr/>
        <p:txBody>
          <a:bodyPr/>
          <a:lstStyle/>
          <a:p>
            <a:pPr marL="0" indent="0">
              <a:buFont typeface="Arial" charset="0"/>
              <a:buNone/>
              <a:defRPr/>
            </a:pPr>
            <a:r>
              <a:rPr lang="en-US" i="1" dirty="0" smtClean="0"/>
              <a:t>Is there a relationship between </a:t>
            </a:r>
            <a:r>
              <a:rPr lang="en-US" i="1" dirty="0"/>
              <a:t>coffee drinking and the incidence of </a:t>
            </a:r>
            <a:r>
              <a:rPr lang="en-US" i="1" dirty="0" smtClean="0"/>
              <a:t>Parkinson disease</a:t>
            </a:r>
            <a:r>
              <a:rPr lang="en-US" i="1" dirty="0"/>
              <a:t>?</a:t>
            </a:r>
            <a:endParaRPr lang="en-US" i="1" dirty="0" smtClean="0"/>
          </a:p>
          <a:p>
            <a:pPr>
              <a:buFont typeface="Arial" charset="0"/>
              <a:buChar cha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04800"/>
            <a:ext cx="8229600" cy="1143000"/>
          </a:xfrm>
        </p:spPr>
        <p:txBody>
          <a:bodyPr/>
          <a:lstStyle/>
          <a:p>
            <a:pPr eaLnBrk="1" hangingPunct="1"/>
            <a:r>
              <a:rPr lang="en-US" sz="3600" b="1" smtClean="0">
                <a:ea typeface="ＭＳ Ｐゴシック" pitchFamily="34" charset="-128"/>
              </a:rPr>
              <a:t>Science is a process: finding patterns</a:t>
            </a:r>
            <a:endParaRPr lang="en-US" sz="3600" smtClean="0">
              <a:ea typeface="ＭＳ Ｐゴシック" pitchFamily="34" charset="-128"/>
            </a:endParaRPr>
          </a:p>
        </p:txBody>
      </p:sp>
      <p:sp>
        <p:nvSpPr>
          <p:cNvPr id="55298" name="Content Placeholder 2"/>
          <p:cNvSpPr>
            <a:spLocks noGrp="1"/>
          </p:cNvSpPr>
          <p:nvPr>
            <p:ph idx="1"/>
          </p:nvPr>
        </p:nvSpPr>
        <p:spPr>
          <a:xfrm>
            <a:off x="76200" y="1295400"/>
            <a:ext cx="8458200" cy="5105400"/>
          </a:xfrm>
        </p:spPr>
        <p:txBody>
          <a:bodyPr/>
          <a:lstStyle/>
          <a:p>
            <a:pPr marL="0" indent="0" eaLnBrk="1" hangingPunct="1">
              <a:buFont typeface="Arial" charset="0"/>
              <a:buNone/>
              <a:defRPr/>
            </a:pPr>
            <a:endParaRPr lang="en-US" sz="2800" b="1" dirty="0" smtClean="0"/>
          </a:p>
          <a:p>
            <a:pPr eaLnBrk="1" hangingPunct="1">
              <a:buFont typeface="Arial" charset="0"/>
              <a:buChar char="•"/>
              <a:defRPr/>
            </a:pPr>
            <a:r>
              <a:rPr lang="en-US" sz="2800" dirty="0" smtClean="0"/>
              <a:t>Observing patterns can show</a:t>
            </a:r>
            <a:r>
              <a:rPr lang="en-US" sz="2800" b="1" dirty="0" smtClean="0"/>
              <a:t> </a:t>
            </a:r>
            <a:r>
              <a:rPr lang="en-US" sz="2800" dirty="0" smtClean="0"/>
              <a:t>a </a:t>
            </a:r>
            <a:r>
              <a:rPr lang="en-US" sz="2800" dirty="0"/>
              <a:t>consistent relationship </a:t>
            </a:r>
            <a:r>
              <a:rPr lang="en-US" sz="2800" dirty="0" smtClean="0"/>
              <a:t>or link, between variables</a:t>
            </a:r>
          </a:p>
          <a:p>
            <a:pPr eaLnBrk="1" hangingPunct="1">
              <a:buFont typeface="Arial" charset="0"/>
              <a:buChar char="•"/>
              <a:defRPr/>
            </a:pPr>
            <a:endParaRPr lang="en-US" sz="2800" dirty="0"/>
          </a:p>
          <a:p>
            <a:pPr eaLnBrk="1" hangingPunct="1">
              <a:buFont typeface="Arial" charset="0"/>
              <a:buChar char="•"/>
              <a:defRPr/>
            </a:pPr>
            <a:r>
              <a:rPr lang="en-US" sz="2800" b="1" dirty="0" smtClean="0"/>
              <a:t>Correlation </a:t>
            </a:r>
          </a:p>
          <a:p>
            <a:pPr eaLnBrk="1" hangingPunct="1">
              <a:buFont typeface="Arial" charset="0"/>
              <a:buChar char="•"/>
              <a:defRPr/>
            </a:pPr>
            <a:endParaRPr lang="en-US" sz="2800" dirty="0" smtClean="0"/>
          </a:p>
          <a:p>
            <a:pPr eaLnBrk="1" hangingPunct="1">
              <a:buFont typeface="Arial" charset="0"/>
              <a:buChar char="•"/>
              <a:defRPr/>
            </a:pPr>
            <a:r>
              <a:rPr lang="en-US" sz="2800" dirty="0" smtClean="0"/>
              <a:t>Correlation </a:t>
            </a:r>
            <a:r>
              <a:rPr lang="en-US" sz="2800" dirty="0"/>
              <a:t>between two </a:t>
            </a:r>
            <a:r>
              <a:rPr lang="en-US" sz="2800" dirty="0" smtClean="0"/>
              <a:t>variables does </a:t>
            </a:r>
            <a:r>
              <a:rPr lang="en-US" sz="2800" u="sng" dirty="0"/>
              <a:t>not</a:t>
            </a:r>
            <a:r>
              <a:rPr lang="en-US" sz="2800" dirty="0"/>
              <a:t> prove that one variable </a:t>
            </a:r>
            <a:r>
              <a:rPr lang="en-US" sz="2800" u="sng" dirty="0"/>
              <a:t>causes</a:t>
            </a:r>
            <a:r>
              <a:rPr lang="en-US" sz="2800" dirty="0"/>
              <a:t> the </a:t>
            </a:r>
            <a:r>
              <a:rPr lang="en-US" sz="2800" dirty="0" smtClean="0"/>
              <a:t>other</a:t>
            </a:r>
            <a:endParaRPr lang="en-US" sz="28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z="3600" b="1" smtClean="0">
                <a:ea typeface="ＭＳ Ｐゴシック" pitchFamily="34" charset="-128"/>
              </a:rPr>
              <a:t>Science is a process: finding patterns</a:t>
            </a:r>
            <a:endParaRPr lang="en-US" sz="3600" smtClean="0">
              <a:ea typeface="ＭＳ Ｐゴシック" pitchFamily="34" charset="-128"/>
            </a:endParaRPr>
          </a:p>
        </p:txBody>
      </p:sp>
      <p:pic>
        <p:nvPicPr>
          <p:cNvPr id="48131" name="Picture 4" descr="D:\User Data\Desktop\infographic_01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08100"/>
            <a:ext cx="85344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3600" b="1" smtClean="0">
                <a:ea typeface="ＭＳ Ｐゴシック" pitchFamily="34" charset="-128"/>
              </a:rPr>
              <a:t>Science is a process: finding patterns</a:t>
            </a:r>
            <a:endParaRPr lang="en-US" sz="3600" smtClean="0">
              <a:ea typeface="ＭＳ Ｐゴシック" pitchFamily="34" charset="-128"/>
            </a:endParaRPr>
          </a:p>
        </p:txBody>
      </p:sp>
      <p:sp>
        <p:nvSpPr>
          <p:cNvPr id="3" name="Content Placeholder 2"/>
          <p:cNvSpPr>
            <a:spLocks noGrp="1"/>
          </p:cNvSpPr>
          <p:nvPr>
            <p:ph idx="1"/>
          </p:nvPr>
        </p:nvSpPr>
        <p:spPr/>
        <p:txBody>
          <a:bodyPr/>
          <a:lstStyle/>
          <a:p>
            <a:pPr>
              <a:buFont typeface="Arial" charset="0"/>
              <a:buChar char="•"/>
              <a:defRPr/>
            </a:pPr>
            <a:endParaRPr lang="en-US" dirty="0"/>
          </a:p>
          <a:p>
            <a:pPr marL="0" indent="0">
              <a:buFont typeface="Arial" charset="0"/>
              <a:buNone/>
              <a:defRPr/>
            </a:pPr>
            <a:r>
              <a:rPr lang="en-US" i="1" dirty="0" smtClean="0"/>
              <a:t>Coffee </a:t>
            </a:r>
            <a:r>
              <a:rPr lang="en-US" i="1" dirty="0"/>
              <a:t>drinkers had a lower incidence of </a:t>
            </a:r>
            <a:r>
              <a:rPr lang="en-US" i="1" dirty="0" smtClean="0"/>
              <a:t>Parkinson disease</a:t>
            </a:r>
          </a:p>
          <a:p>
            <a:pPr marL="0" indent="0">
              <a:buFont typeface="Arial" charset="0"/>
              <a:buNone/>
              <a:defRPr/>
            </a:pPr>
            <a:endParaRPr lang="en-US" i="1" dirty="0"/>
          </a:p>
          <a:p>
            <a:pPr marL="0" indent="0">
              <a:buFont typeface="Arial" charset="0"/>
              <a:buNone/>
              <a:defRPr/>
            </a:pPr>
            <a:r>
              <a:rPr lang="en-US" dirty="0" smtClean="0"/>
              <a:t>But: </a:t>
            </a:r>
            <a:r>
              <a:rPr lang="en-US" b="1" dirty="0" smtClean="0"/>
              <a:t>Correlation is not causation</a:t>
            </a:r>
            <a:r>
              <a:rPr lang="en-US" dirty="0" smtClean="0"/>
              <a:t>!</a:t>
            </a:r>
          </a:p>
          <a:p>
            <a:pPr marL="0" indent="0">
              <a:buFont typeface="Arial" charset="0"/>
              <a:buNone/>
              <a:defRPr/>
            </a:pPr>
            <a:endParaRPr lang="en-US" i="1" dirty="0" smtClean="0"/>
          </a:p>
          <a:p>
            <a:pPr>
              <a:buFont typeface="Arial" charset="0"/>
              <a:buChar cha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z="3600" b="1" smtClean="0">
                <a:ea typeface="ＭＳ Ｐゴシック" pitchFamily="34" charset="-128"/>
              </a:rPr>
              <a:t>Science as a process: drawing conclusions</a:t>
            </a:r>
            <a:r>
              <a:rPr lang="en-US" b="1" smtClean="0">
                <a:ea typeface="ＭＳ Ｐゴシック" pitchFamily="34" charset="-128"/>
              </a:rPr>
              <a:t/>
            </a:r>
            <a:br>
              <a:rPr lang="en-US" b="1" smtClean="0">
                <a:ea typeface="ＭＳ Ｐゴシック" pitchFamily="34" charset="-128"/>
              </a:rPr>
            </a:br>
            <a:endParaRPr lang="en-US" b="1" smtClean="0">
              <a:ea typeface="ＭＳ Ｐゴシック" pitchFamily="34" charset="-128"/>
            </a:endParaRPr>
          </a:p>
        </p:txBody>
      </p:sp>
      <p:sp>
        <p:nvSpPr>
          <p:cNvPr id="57346" name="Content Placeholder 2"/>
          <p:cNvSpPr>
            <a:spLocks noGrp="1"/>
          </p:cNvSpPr>
          <p:nvPr>
            <p:ph idx="1"/>
          </p:nvPr>
        </p:nvSpPr>
        <p:spPr/>
        <p:txBody>
          <a:bodyPr/>
          <a:lstStyle/>
          <a:p>
            <a:pPr marL="0" indent="0" eaLnBrk="1" hangingPunct="1">
              <a:buFont typeface="Arial" charset="0"/>
              <a:buNone/>
              <a:defRPr/>
            </a:pPr>
            <a:r>
              <a:rPr lang="en-US" dirty="0" smtClean="0"/>
              <a:t>Exercise caution when evaluating epidemiology results</a:t>
            </a:r>
          </a:p>
          <a:p>
            <a:pPr eaLnBrk="1" hangingPunct="1">
              <a:buFont typeface="Arial" charset="0"/>
              <a:buChar char="•"/>
              <a:defRPr/>
            </a:pPr>
            <a:endParaRPr lang="en-US" dirty="0" smtClean="0"/>
          </a:p>
          <a:p>
            <a:pPr eaLnBrk="1" hangingPunct="1">
              <a:buFont typeface="Arial" charset="0"/>
              <a:buChar char="•"/>
              <a:defRPr/>
            </a:pPr>
            <a:r>
              <a:rPr lang="en-US" dirty="0" smtClean="0"/>
              <a:t>Hard to control for complexity </a:t>
            </a:r>
            <a:r>
              <a:rPr lang="en-US" dirty="0"/>
              <a:t>of a </a:t>
            </a:r>
            <a:r>
              <a:rPr lang="en-US" dirty="0" smtClean="0"/>
              <a:t>disease</a:t>
            </a:r>
          </a:p>
          <a:p>
            <a:pPr eaLnBrk="1" hangingPunct="1">
              <a:buFont typeface="Arial" charset="0"/>
              <a:buChar char="•"/>
              <a:defRPr/>
            </a:pPr>
            <a:r>
              <a:rPr lang="en-US" dirty="0" smtClean="0"/>
              <a:t>Small </a:t>
            </a:r>
            <a:r>
              <a:rPr lang="en-US" dirty="0"/>
              <a:t>sample </a:t>
            </a:r>
            <a:r>
              <a:rPr lang="en-US" dirty="0" smtClean="0"/>
              <a:t>sizes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b="1" smtClean="0">
                <a:ea typeface="ＭＳ Ｐゴシック" pitchFamily="34" charset="-128"/>
              </a:rPr>
              <a:t>Science is a process</a:t>
            </a:r>
            <a:endParaRPr lang="en-US" smtClean="0">
              <a:ea typeface="ＭＳ Ｐゴシック" pitchFamily="34" charset="-128"/>
            </a:endParaRPr>
          </a:p>
        </p:txBody>
      </p:sp>
      <p:sp>
        <p:nvSpPr>
          <p:cNvPr id="51203" name="Content Placeholder 2"/>
          <p:cNvSpPr>
            <a:spLocks noGrp="1"/>
          </p:cNvSpPr>
          <p:nvPr>
            <p:ph idx="1"/>
          </p:nvPr>
        </p:nvSpPr>
        <p:spPr/>
        <p:txBody>
          <a:bodyPr/>
          <a:lstStyle/>
          <a:p>
            <a:pPr eaLnBrk="1" hangingPunct="1"/>
            <a:r>
              <a:rPr lang="en-US" smtClean="0">
                <a:ea typeface="ＭＳ Ｐゴシック" pitchFamily="34" charset="-128"/>
              </a:rPr>
              <a:t>Use a known correlation to design a controlled experimental study</a:t>
            </a:r>
          </a:p>
          <a:p>
            <a:pPr eaLnBrk="1" hangingPunct="1"/>
            <a:endParaRPr lang="en-US" b="1" smtClean="0">
              <a:ea typeface="ＭＳ Ｐゴシック" pitchFamily="34" charset="-128"/>
            </a:endParaRPr>
          </a:p>
          <a:p>
            <a:pPr eaLnBrk="1" hangingPunct="1"/>
            <a:r>
              <a:rPr lang="en-US" smtClean="0">
                <a:ea typeface="ＭＳ Ｐゴシック" pitchFamily="34" charset="-128"/>
              </a:rPr>
              <a:t>Conduct a </a:t>
            </a:r>
            <a:r>
              <a:rPr lang="en-US" b="1" smtClean="0">
                <a:ea typeface="ＭＳ Ｐゴシック" pitchFamily="34" charset="-128"/>
              </a:rPr>
              <a:t>randomized clinical trial</a:t>
            </a:r>
          </a:p>
          <a:p>
            <a:pPr eaLnBrk="1" hangingPunct="1"/>
            <a:endParaRPr lang="en-US" b="1" smtClean="0">
              <a:ea typeface="ＭＳ Ｐゴシック" pitchFamily="34" charset="-128"/>
            </a:endParaRPr>
          </a:p>
          <a:p>
            <a:pPr eaLnBrk="1" hangingPunct="1"/>
            <a:r>
              <a:rPr lang="en-US" smtClean="0">
                <a:ea typeface="ＭＳ Ｐゴシック" pitchFamily="34" charset="-128"/>
              </a:rPr>
              <a:t>Randomly chosen subjects used in control and experimental groups to test an independent variable</a:t>
            </a:r>
          </a:p>
          <a:p>
            <a:pPr eaLnBrk="1" hangingPunct="1"/>
            <a:endParaRPr lang="en-US" b="1" smtClean="0">
              <a:ea typeface="ＭＳ Ｐゴシック" pitchFamily="34" charset="-128"/>
            </a:endParaRP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b="1" smtClean="0">
                <a:ea typeface="ＭＳ Ｐゴシック" pitchFamily="34" charset="-128"/>
              </a:rPr>
              <a:t>Randomized clinical trial</a:t>
            </a:r>
          </a:p>
        </p:txBody>
      </p:sp>
      <p:sp>
        <p:nvSpPr>
          <p:cNvPr id="52227" name="Content Placeholder 2"/>
          <p:cNvSpPr>
            <a:spLocks noGrp="1"/>
          </p:cNvSpPr>
          <p:nvPr>
            <p:ph idx="1"/>
          </p:nvPr>
        </p:nvSpPr>
        <p:spPr/>
        <p:txBody>
          <a:bodyPr/>
          <a:lstStyle/>
          <a:p>
            <a:r>
              <a:rPr lang="en-US" smtClean="0">
                <a:ea typeface="ＭＳ Ｐゴシック" pitchFamily="34" charset="-128"/>
              </a:rPr>
              <a:t>Experimental group drinks caffeinated coffee </a:t>
            </a:r>
          </a:p>
          <a:p>
            <a:endParaRPr lang="en-US" smtClean="0">
              <a:ea typeface="ＭＳ Ｐゴシック" pitchFamily="34" charset="-128"/>
            </a:endParaRPr>
          </a:p>
          <a:p>
            <a:r>
              <a:rPr lang="en-US" smtClean="0">
                <a:ea typeface="ＭＳ Ｐゴシック" pitchFamily="34" charset="-128"/>
              </a:rPr>
              <a:t>Control group drinks decaf</a:t>
            </a:r>
          </a:p>
          <a:p>
            <a:endParaRPr lang="en-US" smtClean="0">
              <a:ea typeface="ＭＳ Ｐゴシック" pitchFamily="34" charset="-128"/>
            </a:endParaRPr>
          </a:p>
          <a:p>
            <a:r>
              <a:rPr lang="en-US" smtClean="0">
                <a:ea typeface="ＭＳ Ｐゴシック" pitchFamily="34" charset="-128"/>
              </a:rPr>
              <a:t>Follow both groups for a number of years to see which one has the higher incidence of disease</a:t>
            </a: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09600" y="11113"/>
            <a:ext cx="8229600" cy="1143000"/>
          </a:xfrm>
        </p:spPr>
        <p:txBody>
          <a:bodyPr/>
          <a:lstStyle/>
          <a:p>
            <a:pPr eaLnBrk="1" hangingPunct="1"/>
            <a:r>
              <a:rPr lang="en-US" b="1" smtClean="0">
                <a:ea typeface="ＭＳ Ｐゴシック" pitchFamily="34" charset="-128"/>
              </a:rPr>
              <a:t>Evaluating scientific information</a:t>
            </a:r>
          </a:p>
        </p:txBody>
      </p:sp>
      <p:sp>
        <p:nvSpPr>
          <p:cNvPr id="2" name="Content Placeholder 1"/>
          <p:cNvSpPr>
            <a:spLocks noGrp="1"/>
          </p:cNvSpPr>
          <p:nvPr>
            <p:ph idx="1"/>
          </p:nvPr>
        </p:nvSpPr>
        <p:spPr>
          <a:xfrm>
            <a:off x="381000" y="1219200"/>
            <a:ext cx="8229600" cy="4525963"/>
          </a:xfrm>
        </p:spPr>
        <p:txBody>
          <a:bodyPr/>
          <a:lstStyle/>
          <a:p>
            <a:pPr marL="0" indent="0">
              <a:buFont typeface="Arial" charset="0"/>
              <a:buNone/>
              <a:defRPr/>
            </a:pPr>
            <a:r>
              <a:rPr lang="en-US" dirty="0"/>
              <a:t>D</a:t>
            </a:r>
            <a:r>
              <a:rPr lang="en-US" dirty="0" smtClean="0"/>
              <a:t>ata are </a:t>
            </a:r>
            <a:r>
              <a:rPr lang="en-US" dirty="0"/>
              <a:t>often very </a:t>
            </a:r>
            <a:r>
              <a:rPr lang="en-US" dirty="0" smtClean="0"/>
              <a:t>complex and the public </a:t>
            </a:r>
          </a:p>
          <a:p>
            <a:pPr marL="0" indent="0">
              <a:buFont typeface="Arial" charset="0"/>
              <a:buNone/>
              <a:defRPr/>
            </a:pPr>
            <a:r>
              <a:rPr lang="en-US" dirty="0"/>
              <a:t>o</a:t>
            </a:r>
            <a:r>
              <a:rPr lang="en-US" dirty="0" smtClean="0"/>
              <a:t>ften receives </a:t>
            </a:r>
            <a:r>
              <a:rPr lang="en-US" dirty="0"/>
              <a:t>them as isolated media headlines </a:t>
            </a:r>
            <a:endParaRPr lang="en-US" dirty="0" smtClean="0"/>
          </a:p>
          <a:p>
            <a:pPr>
              <a:buFont typeface="Arial" charset="0"/>
              <a:buChar char="•"/>
              <a:defRPr/>
            </a:pPr>
            <a:endParaRPr lang="en-US" dirty="0" smtClean="0"/>
          </a:p>
          <a:p>
            <a:pPr>
              <a:buFont typeface="Arial" charset="0"/>
              <a:buChar char="•"/>
              <a:defRPr/>
            </a:pPr>
            <a:endParaRPr lang="en-US" dirty="0"/>
          </a:p>
          <a:p>
            <a:pPr marL="0" indent="0">
              <a:buFont typeface="Arial" charset="0"/>
              <a:buNone/>
              <a:defRPr/>
            </a:pPr>
            <a:endParaRPr lang="en-US" dirty="0" smtClean="0"/>
          </a:p>
        </p:txBody>
      </p:sp>
      <p:pic>
        <p:nvPicPr>
          <p:cNvPr id="53252" name="Picture 7" descr="D:\User Data\Desktop\infographic_01_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3124200"/>
            <a:ext cx="85344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1" smtClean="0">
                <a:ea typeface="ＭＳ Ｐゴシック" pitchFamily="34" charset="-128"/>
              </a:rPr>
              <a:t>What is science?</a:t>
            </a:r>
          </a:p>
        </p:txBody>
      </p:sp>
      <p:sp>
        <p:nvSpPr>
          <p:cNvPr id="29698" name="Content Placeholder 2"/>
          <p:cNvSpPr>
            <a:spLocks noGrp="1"/>
          </p:cNvSpPr>
          <p:nvPr>
            <p:ph idx="1"/>
          </p:nvPr>
        </p:nvSpPr>
        <p:spPr/>
        <p:txBody>
          <a:bodyPr/>
          <a:lstStyle/>
          <a:p>
            <a:pPr eaLnBrk="1" hangingPunct="1">
              <a:buFont typeface="Arial" charset="0"/>
              <a:buChar char="•"/>
              <a:defRPr/>
            </a:pPr>
            <a:r>
              <a:rPr lang="en-US" dirty="0" smtClean="0"/>
              <a:t>A method to answer questions</a:t>
            </a:r>
          </a:p>
          <a:p>
            <a:pPr eaLnBrk="1" hangingPunct="1">
              <a:buFont typeface="Arial" charset="0"/>
              <a:buChar char="•"/>
              <a:defRPr/>
            </a:pPr>
            <a:endParaRPr lang="en-US" dirty="0" smtClean="0"/>
          </a:p>
          <a:p>
            <a:pPr eaLnBrk="1" hangingPunct="1">
              <a:buFont typeface="Arial" charset="0"/>
              <a:buChar char="•"/>
              <a:defRPr/>
            </a:pPr>
            <a:r>
              <a:rPr lang="en-US" dirty="0" smtClean="0"/>
              <a:t> A process of using observations and experiments to draw evidence-based conclusions</a:t>
            </a:r>
          </a:p>
          <a:p>
            <a:pPr marL="0" indent="0" eaLnBrk="1" hangingPunct="1">
              <a:buFont typeface="Arial" charset="0"/>
              <a:buNone/>
              <a:defRPr/>
            </a:pPr>
            <a:endParaRPr lang="en-US" dirty="0" smtClean="0"/>
          </a:p>
          <a:p>
            <a:pPr eaLnBrk="1" hangingPunct="1">
              <a:buFont typeface="Arial" charset="0"/>
              <a:buChar char="•"/>
              <a:defRPr/>
            </a:pPr>
            <a:r>
              <a:rPr lang="en-US" dirty="0" smtClean="0"/>
              <a:t>A way of knowing</a:t>
            </a:r>
          </a:p>
          <a:p>
            <a:pPr eaLnBrk="1" hangingPunct="1">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ea typeface="ＭＳ Ｐゴシック" pitchFamily="34" charset="-128"/>
              </a:rPr>
              <a:t>Summary</a:t>
            </a:r>
          </a:p>
        </p:txBody>
      </p:sp>
      <p:sp>
        <p:nvSpPr>
          <p:cNvPr id="3" name="Content Placeholder 2"/>
          <p:cNvSpPr>
            <a:spLocks noGrp="1"/>
          </p:cNvSpPr>
          <p:nvPr>
            <p:ph idx="1"/>
          </p:nvPr>
        </p:nvSpPr>
        <p:spPr>
          <a:xfrm>
            <a:off x="457200" y="1371600"/>
            <a:ext cx="8229600" cy="5181600"/>
          </a:xfrm>
        </p:spPr>
        <p:txBody>
          <a:bodyPr/>
          <a:lstStyle/>
          <a:p>
            <a:pPr>
              <a:buFont typeface="Arial" charset="0"/>
              <a:buChar char="•"/>
              <a:defRPr/>
            </a:pPr>
            <a:r>
              <a:rPr lang="en-US" dirty="0"/>
              <a:t>Science is an ongoing process in which scientists conduct carefully designed studies to answer questions or test hypotheses</a:t>
            </a:r>
            <a:r>
              <a:rPr lang="en-US" dirty="0" smtClean="0"/>
              <a:t>.</a:t>
            </a:r>
          </a:p>
          <a:p>
            <a:pPr>
              <a:buFont typeface="Arial" charset="0"/>
              <a:buChar char="•"/>
              <a:defRPr/>
            </a:pPr>
            <a:r>
              <a:rPr lang="en-US" dirty="0"/>
              <a:t>Scientific hypotheses are tested in controlled experiments or in observational studies, the results of which can support or rule out a hypothesis. </a:t>
            </a:r>
            <a:endParaRPr lang="en-US" dirty="0" smtClean="0"/>
          </a:p>
          <a:p>
            <a:pPr>
              <a:buFont typeface="Arial" charset="0"/>
              <a:buChar char="•"/>
              <a:defRPr/>
            </a:pPr>
            <a:r>
              <a:rPr lang="en-US" dirty="0" smtClean="0"/>
              <a:t>Scientific </a:t>
            </a:r>
            <a:r>
              <a:rPr lang="en-US" dirty="0"/>
              <a:t>hypotheses can be supported by data but cannot be proved absolutely, as future studies may provide new findings. </a:t>
            </a:r>
            <a:endParaRPr lang="en-US" dirty="0" smtClean="0"/>
          </a:p>
          <a:p>
            <a:pPr marL="0" indent="0">
              <a:buFont typeface="Arial" charset="0"/>
              <a:buNone/>
              <a:defRPr/>
            </a:pPr>
            <a:r>
              <a:rPr lang="en-US" dirty="0" smtClean="0"/>
              <a:t> </a:t>
            </a:r>
          </a:p>
          <a:p>
            <a:pPr>
              <a:buFont typeface="Arial" charset="0"/>
              <a:buChar cha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ea typeface="ＭＳ Ｐゴシック" pitchFamily="34" charset="-128"/>
              </a:rPr>
              <a:t>How do scientists draw conclusions?</a:t>
            </a:r>
            <a:endParaRPr lang="en-US" smtClean="0">
              <a:ea typeface="ＭＳ Ｐゴシック" pitchFamily="34" charset="-128"/>
            </a:endParaRPr>
          </a:p>
        </p:txBody>
      </p:sp>
      <p:sp>
        <p:nvSpPr>
          <p:cNvPr id="3" name="Content Placeholder 2"/>
          <p:cNvSpPr>
            <a:spLocks noGrp="1"/>
          </p:cNvSpPr>
          <p:nvPr>
            <p:ph idx="1"/>
          </p:nvPr>
        </p:nvSpPr>
        <p:spPr>
          <a:xfrm>
            <a:off x="457200" y="1874838"/>
            <a:ext cx="4191000" cy="4525962"/>
          </a:xfrm>
          <a:ln>
            <a:solidFill>
              <a:schemeClr val="bg1"/>
            </a:solidFill>
          </a:ln>
        </p:spPr>
        <p:txBody>
          <a:bodyPr/>
          <a:lstStyle/>
          <a:p>
            <a:pPr marL="0" indent="0">
              <a:buFont typeface="Arial" charset="0"/>
              <a:buNone/>
              <a:defRPr/>
            </a:pPr>
            <a:r>
              <a:rPr lang="en-US" dirty="0" smtClean="0"/>
              <a:t>Reports in the news:</a:t>
            </a:r>
            <a:endParaRPr lang="en-US" dirty="0"/>
          </a:p>
          <a:p>
            <a:pPr>
              <a:buFont typeface="Arial" charset="0"/>
              <a:buChar char="•"/>
              <a:defRPr/>
            </a:pPr>
            <a:r>
              <a:rPr lang="en-US" i="1" dirty="0" smtClean="0"/>
              <a:t>Coffee causes cancer</a:t>
            </a:r>
          </a:p>
          <a:p>
            <a:pPr>
              <a:buFont typeface="Arial" charset="0"/>
              <a:buChar char="•"/>
              <a:defRPr/>
            </a:pPr>
            <a:r>
              <a:rPr lang="en-US" i="1" dirty="0" smtClean="0"/>
              <a:t>Coffee prevents some diseases</a:t>
            </a:r>
          </a:p>
          <a:p>
            <a:pPr>
              <a:buFont typeface="Arial" charset="0"/>
              <a:buChar char="•"/>
              <a:defRPr/>
            </a:pPr>
            <a:r>
              <a:rPr lang="en-US" i="1" dirty="0" smtClean="0"/>
              <a:t>Caffeine can be poisonous</a:t>
            </a:r>
          </a:p>
          <a:p>
            <a:pPr>
              <a:buFont typeface="Arial" charset="0"/>
              <a:buChar char="•"/>
              <a:defRPr/>
            </a:pPr>
            <a:endParaRPr lang="en-US" dirty="0" smtClean="0"/>
          </a:p>
          <a:p>
            <a:pPr>
              <a:buFont typeface="Arial" charset="0"/>
              <a:buChar char="•"/>
              <a:defRPr/>
            </a:pPr>
            <a:endParaRPr lang="en-US" dirty="0" smtClean="0"/>
          </a:p>
          <a:p>
            <a:pPr marL="0" indent="0">
              <a:buFont typeface="Arial" charset="0"/>
              <a:buNone/>
              <a:defRPr/>
            </a:pPr>
            <a:endParaRPr lang="en-US" dirty="0"/>
          </a:p>
        </p:txBody>
      </p:sp>
      <p:pic>
        <p:nvPicPr>
          <p:cNvPr id="18436" name="Picture 4" descr="D:\User Data\Desktop\chapter_01_ope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86200"/>
            <a:ext cx="495617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b="1" dirty="0" smtClean="0">
                <a:ea typeface="+mj-ea"/>
                <a:cs typeface="+mj-cs"/>
              </a:rPr>
              <a:t>How do scientists draw conclusions?</a:t>
            </a:r>
            <a:endParaRPr lang="en-US" b="1" dirty="0">
              <a:ea typeface="+mj-ea"/>
              <a:cs typeface="+mj-cs"/>
            </a:endParaRPr>
          </a:p>
        </p:txBody>
      </p:sp>
      <p:sp>
        <p:nvSpPr>
          <p:cNvPr id="19459" name="Content Placeholder 2"/>
          <p:cNvSpPr>
            <a:spLocks noGrp="1"/>
          </p:cNvSpPr>
          <p:nvPr>
            <p:ph idx="1"/>
          </p:nvPr>
        </p:nvSpPr>
        <p:spPr>
          <a:xfrm>
            <a:off x="457200" y="1524000"/>
            <a:ext cx="3657600" cy="1676400"/>
          </a:xfrm>
        </p:spPr>
        <p:txBody>
          <a:bodyPr/>
          <a:lstStyle/>
          <a:p>
            <a:pPr eaLnBrk="1" hangingPunct="1"/>
            <a:r>
              <a:rPr lang="en-US" smtClean="0">
                <a:ea typeface="ＭＳ Ｐゴシック" pitchFamily="34" charset="-128"/>
              </a:rPr>
              <a:t>Use best evidence available</a:t>
            </a:r>
          </a:p>
        </p:txBody>
      </p:sp>
      <p:pic>
        <p:nvPicPr>
          <p:cNvPr id="19460" name="Picture 6" descr="D:\User Data\Desktop\infographic_0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2851150"/>
            <a:ext cx="66421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419600" y="1219200"/>
            <a:ext cx="4038600" cy="1631950"/>
          </a:xfrm>
          <a:prstGeom prst="rect">
            <a:avLst/>
          </a:prstGeom>
          <a:noFill/>
        </p:spPr>
        <p:txBody>
          <a:bodyPr>
            <a:spAutoFit/>
          </a:bodyPr>
          <a:lstStyle/>
          <a:p>
            <a:pPr>
              <a:defRPr/>
            </a:pPr>
            <a:endParaRPr lang="en-US" dirty="0"/>
          </a:p>
          <a:p>
            <a:pPr marL="285750" indent="-285750">
              <a:buFont typeface="Arial" pitchFamily="34" charset="0"/>
              <a:buChar char="•"/>
              <a:defRPr/>
            </a:pPr>
            <a:r>
              <a:rPr lang="en-US" sz="3200" dirty="0">
                <a:latin typeface="+mn-lt"/>
              </a:rPr>
              <a:t>Ask: Was the science performed properly?</a:t>
            </a:r>
          </a:p>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685800"/>
          </a:xfrm>
        </p:spPr>
        <p:txBody>
          <a:bodyPr rtlCol="0">
            <a:normAutofit fontScale="90000"/>
          </a:bodyPr>
          <a:lstStyle/>
          <a:p>
            <a:pPr algn="l" eaLnBrk="1" fontAlgn="auto" hangingPunct="1">
              <a:spcAft>
                <a:spcPts val="0"/>
              </a:spcAft>
              <a:defRPr/>
            </a:pPr>
            <a:r>
              <a:rPr lang="en-US" b="1" dirty="0" smtClean="0">
                <a:ea typeface="+mj-ea"/>
                <a:cs typeface="+mj-cs"/>
              </a:rPr>
              <a:t>How do scientists draw conclusions?</a:t>
            </a:r>
            <a:endParaRPr lang="en-US" b="1" dirty="0">
              <a:ea typeface="+mj-ea"/>
              <a:cs typeface="+mj-cs"/>
            </a:endParaRPr>
          </a:p>
        </p:txBody>
      </p:sp>
      <p:sp>
        <p:nvSpPr>
          <p:cNvPr id="20483" name="Content Placeholder 2"/>
          <p:cNvSpPr>
            <a:spLocks noGrp="1"/>
          </p:cNvSpPr>
          <p:nvPr>
            <p:ph idx="1"/>
          </p:nvPr>
        </p:nvSpPr>
        <p:spPr>
          <a:xfrm>
            <a:off x="152400" y="1066800"/>
            <a:ext cx="4211638" cy="1371600"/>
          </a:xfrm>
        </p:spPr>
        <p:txBody>
          <a:bodyPr/>
          <a:lstStyle/>
          <a:p>
            <a:pPr eaLnBrk="1" hangingPunct="1"/>
            <a:r>
              <a:rPr lang="en-US" smtClean="0">
                <a:ea typeface="ＭＳ Ｐゴシック" pitchFamily="34" charset="-128"/>
              </a:rPr>
              <a:t>Conclusion may be modified in the future</a:t>
            </a:r>
          </a:p>
        </p:txBody>
      </p:sp>
      <p:pic>
        <p:nvPicPr>
          <p:cNvPr id="20484" name="Picture 5" descr="D:\User Data\Desktop\infographic_01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71725"/>
            <a:ext cx="73580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34000" y="1027113"/>
            <a:ext cx="3505200" cy="1354137"/>
          </a:xfrm>
          <a:prstGeom prst="rect">
            <a:avLst/>
          </a:prstGeom>
          <a:noFill/>
        </p:spPr>
        <p:txBody>
          <a:bodyPr>
            <a:spAutoFit/>
          </a:bodyPr>
          <a:lstStyle/>
          <a:p>
            <a:pPr marL="285750" indent="-285750">
              <a:buFont typeface="Arial" pitchFamily="34" charset="0"/>
              <a:buChar char="•"/>
              <a:defRPr/>
            </a:pPr>
            <a:r>
              <a:rPr lang="en-US" sz="3200" dirty="0">
                <a:latin typeface="+mn-lt"/>
              </a:rPr>
              <a:t>Science is a never-ending process</a:t>
            </a:r>
          </a:p>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600" b="1" dirty="0" smtClean="0">
                <a:ea typeface="+mj-ea"/>
                <a:cs typeface="+mj-cs"/>
              </a:rPr>
              <a:t>Science is a process: </a:t>
            </a:r>
            <a:br>
              <a:rPr lang="en-US" sz="3600" b="1" dirty="0" smtClean="0">
                <a:ea typeface="+mj-ea"/>
                <a:cs typeface="+mj-cs"/>
              </a:rPr>
            </a:br>
            <a:r>
              <a:rPr lang="en-US" sz="3600" b="1" dirty="0" smtClean="0">
                <a:ea typeface="+mj-ea"/>
                <a:cs typeface="+mj-cs"/>
              </a:rPr>
              <a:t>make an observation</a:t>
            </a:r>
            <a:endParaRPr lang="en-US" sz="3600" b="1" dirty="0">
              <a:ea typeface="+mj-ea"/>
              <a:cs typeface="+mj-cs"/>
            </a:endParaRPr>
          </a:p>
        </p:txBody>
      </p:sp>
      <p:sp>
        <p:nvSpPr>
          <p:cNvPr id="21507" name="Content Placeholder 2"/>
          <p:cNvSpPr>
            <a:spLocks noGrp="1"/>
          </p:cNvSpPr>
          <p:nvPr>
            <p:ph idx="1"/>
          </p:nvPr>
        </p:nvSpPr>
        <p:spPr>
          <a:xfrm>
            <a:off x="381000" y="1703388"/>
            <a:ext cx="3810000" cy="1954212"/>
          </a:xfrm>
        </p:spPr>
        <p:txBody>
          <a:bodyPr/>
          <a:lstStyle/>
          <a:p>
            <a:pPr eaLnBrk="1" hangingPunct="1"/>
            <a:r>
              <a:rPr lang="en-US" smtClean="0">
                <a:ea typeface="ＭＳ Ｐゴシック" pitchFamily="34" charset="-128"/>
              </a:rPr>
              <a:t>Start with an interesting, informal observation</a:t>
            </a:r>
          </a:p>
          <a:p>
            <a:pPr eaLnBrk="1" hangingPunct="1"/>
            <a:r>
              <a:rPr lang="en-US" smtClean="0">
                <a:ea typeface="ＭＳ Ｐゴシック" pitchFamily="34" charset="-128"/>
              </a:rPr>
              <a:t>Often unreliable, untested</a:t>
            </a:r>
          </a:p>
          <a:p>
            <a:pPr eaLnBrk="1" hangingPunct="1"/>
            <a:r>
              <a:rPr lang="en-US" b="1" smtClean="0">
                <a:ea typeface="ＭＳ Ｐゴシック" pitchFamily="34" charset="-128"/>
              </a:rPr>
              <a:t>Anecdotal evidence</a:t>
            </a:r>
          </a:p>
          <a:p>
            <a:pPr eaLnBrk="1" hangingPunct="1"/>
            <a:endParaRPr lang="en-US" b="1" smtClean="0">
              <a:ea typeface="ＭＳ Ｐゴシック" pitchFamily="34" charset="-128"/>
            </a:endParaRPr>
          </a:p>
        </p:txBody>
      </p:sp>
      <p:pic>
        <p:nvPicPr>
          <p:cNvPr id="21508" name="Picture 4" descr="D:\User Data\Desktop\unnumbered_01_p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2209800"/>
            <a:ext cx="466725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600" b="1" smtClean="0">
                <a:ea typeface="ＭＳ Ｐゴシック" pitchFamily="34" charset="-128"/>
              </a:rPr>
              <a:t>Science is a process: </a:t>
            </a:r>
            <a:br>
              <a:rPr lang="en-US" sz="3600" b="1" smtClean="0">
                <a:ea typeface="ＭＳ Ｐゴシック" pitchFamily="34" charset="-128"/>
              </a:rPr>
            </a:br>
            <a:r>
              <a:rPr lang="en-US" sz="3600" b="1" smtClean="0">
                <a:ea typeface="ＭＳ Ｐゴシック" pitchFamily="34" charset="-128"/>
              </a:rPr>
              <a:t>formulate a question</a:t>
            </a:r>
            <a:endParaRPr lang="en-US" sz="3600" smtClean="0">
              <a:ea typeface="ＭＳ Ｐゴシック" pitchFamily="34" charset="-128"/>
            </a:endParaRPr>
          </a:p>
        </p:txBody>
      </p:sp>
      <p:sp>
        <p:nvSpPr>
          <p:cNvPr id="22531" name="Content Placeholder 2"/>
          <p:cNvSpPr>
            <a:spLocks noGrp="1"/>
          </p:cNvSpPr>
          <p:nvPr>
            <p:ph idx="1"/>
          </p:nvPr>
        </p:nvSpPr>
        <p:spPr>
          <a:xfrm>
            <a:off x="3200400" y="1524000"/>
            <a:ext cx="5486400" cy="4602163"/>
          </a:xfrm>
        </p:spPr>
        <p:txBody>
          <a:bodyPr/>
          <a:lstStyle/>
          <a:p>
            <a:endParaRPr lang="en-US" smtClean="0">
              <a:ea typeface="ＭＳ Ｐゴシック" pitchFamily="34" charset="-128"/>
            </a:endParaRPr>
          </a:p>
          <a:p>
            <a:r>
              <a:rPr lang="en-US" smtClean="0">
                <a:ea typeface="ＭＳ Ｐゴシック" pitchFamily="34" charset="-128"/>
              </a:rPr>
              <a:t>Use observation to devise a question</a:t>
            </a:r>
          </a:p>
          <a:p>
            <a:endParaRPr lang="en-US" smtClean="0">
              <a:ea typeface="ＭＳ Ｐゴシック" pitchFamily="34" charset="-128"/>
            </a:endParaRPr>
          </a:p>
          <a:p>
            <a:pPr>
              <a:buFont typeface="Arial" pitchFamily="34" charset="0"/>
              <a:buNone/>
            </a:pPr>
            <a:r>
              <a:rPr lang="en-US" altLang="en-US" smtClean="0">
                <a:ea typeface="ＭＳ Ｐゴシック" pitchFamily="34" charset="-128"/>
              </a:rPr>
              <a:t>“</a:t>
            </a:r>
            <a:r>
              <a:rPr lang="en-US" smtClean="0">
                <a:ea typeface="ＭＳ Ｐゴシック" pitchFamily="34" charset="-128"/>
              </a:rPr>
              <a:t> </a:t>
            </a:r>
            <a:r>
              <a:rPr lang="en-US" i="1" smtClean="0">
                <a:ea typeface="ＭＳ Ｐゴシック" pitchFamily="34" charset="-128"/>
              </a:rPr>
              <a:t>Does coffee help improve mental performance?</a:t>
            </a:r>
            <a:r>
              <a:rPr lang="en-US" altLang="en-US" i="1" smtClean="0">
                <a:ea typeface="ＭＳ Ｐゴシック" pitchFamily="34" charset="-128"/>
              </a:rPr>
              <a:t>”</a:t>
            </a:r>
            <a:endParaRPr lang="en-US" i="1" smtClean="0">
              <a:ea typeface="ＭＳ Ｐゴシック" pitchFamily="34" charset="-128"/>
            </a:endParaRPr>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22463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EDEBE"/>
    </a:lt1>
    <a:dk2>
      <a:srgbClr val="000000"/>
    </a:dk2>
    <a:lt2>
      <a:srgbClr val="808080"/>
    </a:lt2>
    <a:accent1>
      <a:srgbClr val="BBE0E3"/>
    </a:accent1>
    <a:accent2>
      <a:srgbClr val="333399"/>
    </a:accent2>
    <a:accent3>
      <a:srgbClr val="FEECD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1985</TotalTime>
  <Words>1626</Words>
  <Application>Microsoft Office PowerPoint</Application>
  <PresentationFormat>On-screen Show (4:3)</PresentationFormat>
  <Paragraphs>232</Paragraphs>
  <Slides>40</Slides>
  <Notes>25</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Blank Presentation</vt:lpstr>
      <vt:lpstr>PowerPoint Presentation</vt:lpstr>
      <vt:lpstr>Chapter 1</vt:lpstr>
      <vt:lpstr>Driving Questions</vt:lpstr>
      <vt:lpstr>What is science?</vt:lpstr>
      <vt:lpstr>How do scientists draw conclusions?</vt:lpstr>
      <vt:lpstr>How do scientists draw conclusions?</vt:lpstr>
      <vt:lpstr>How do scientists draw conclusions?</vt:lpstr>
      <vt:lpstr>Science is a process:  make an observation</vt:lpstr>
      <vt:lpstr>Science is a process:  formulate a question</vt:lpstr>
      <vt:lpstr>Science is a process:  studying previous research</vt:lpstr>
      <vt:lpstr>Science is a process:  studying previous research</vt:lpstr>
      <vt:lpstr>Science is a process:  forming scientific hypotheses</vt:lpstr>
      <vt:lpstr>Science is a process:  forming scientific hypotheses</vt:lpstr>
      <vt:lpstr>Science is a process:  forming scientific hypotheses</vt:lpstr>
      <vt:lpstr>Science is a process:  forming scientific hypotheses </vt:lpstr>
      <vt:lpstr>Science is a process: experimentation</vt:lpstr>
      <vt:lpstr>Science is a process: experimentation</vt:lpstr>
      <vt:lpstr>Science is a process: experimentation</vt:lpstr>
      <vt:lpstr>Science is a process: experimentation</vt:lpstr>
      <vt:lpstr>Science is a process: experimentation</vt:lpstr>
      <vt:lpstr>Science is a process: experimentation</vt:lpstr>
      <vt:lpstr>Science is a process: experimentation</vt:lpstr>
      <vt:lpstr>Science is a process: experimentation</vt:lpstr>
      <vt:lpstr>Science is a process: drawing conclusions</vt:lpstr>
      <vt:lpstr>Science is a process: drawing conclusions</vt:lpstr>
      <vt:lpstr>Science is a process:  drawing conclusions</vt:lpstr>
      <vt:lpstr>Science is a process: publication</vt:lpstr>
      <vt:lpstr>Science is a process: drawing conclusions</vt:lpstr>
      <vt:lpstr>Science is a process: scientific theory</vt:lpstr>
      <vt:lpstr>Science is a process: scientific theory</vt:lpstr>
      <vt:lpstr>Science is a process: finding patterns</vt:lpstr>
      <vt:lpstr>Science is a process: finding patterns</vt:lpstr>
      <vt:lpstr>Science is a process: finding patterns</vt:lpstr>
      <vt:lpstr>Science is a process: finding patterns</vt:lpstr>
      <vt:lpstr>Science is a process: finding patterns</vt:lpstr>
      <vt:lpstr>Science as a process: drawing conclusions </vt:lpstr>
      <vt:lpstr>Science is a process</vt:lpstr>
      <vt:lpstr>Randomized clinical trial</vt:lpstr>
      <vt:lpstr>Evaluating scientific information</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cymbolje</dc:creator>
  <cp:lastModifiedBy>hbadmin</cp:lastModifiedBy>
  <cp:revision>80</cp:revision>
  <dcterms:created xsi:type="dcterms:W3CDTF">2010-11-30T21:14:56Z</dcterms:created>
  <dcterms:modified xsi:type="dcterms:W3CDTF">2014-04-06T14:23:00Z</dcterms:modified>
</cp:coreProperties>
</file>