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99" r:id="rId3"/>
    <p:sldId id="256" r:id="rId4"/>
    <p:sldId id="303" r:id="rId5"/>
    <p:sldId id="305" r:id="rId6"/>
    <p:sldId id="306" r:id="rId7"/>
    <p:sldId id="257" r:id="rId8"/>
    <p:sldId id="300" r:id="rId9"/>
    <p:sldId id="258" r:id="rId10"/>
    <p:sldId id="259" r:id="rId11"/>
    <p:sldId id="260" r:id="rId12"/>
    <p:sldId id="261" r:id="rId13"/>
    <p:sldId id="304" r:id="rId14"/>
    <p:sldId id="263" r:id="rId15"/>
    <p:sldId id="264" r:id="rId16"/>
    <p:sldId id="265" r:id="rId17"/>
    <p:sldId id="269" r:id="rId18"/>
    <p:sldId id="266" r:id="rId19"/>
    <p:sldId id="268" r:id="rId20"/>
    <p:sldId id="267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9" r:id="rId29"/>
    <p:sldId id="277" r:id="rId30"/>
    <p:sldId id="278" r:id="rId31"/>
    <p:sldId id="281" r:id="rId32"/>
    <p:sldId id="301" r:id="rId33"/>
    <p:sldId id="282" r:id="rId34"/>
    <p:sldId id="307" r:id="rId35"/>
    <p:sldId id="284" r:id="rId36"/>
    <p:sldId id="285" r:id="rId37"/>
    <p:sldId id="287" r:id="rId38"/>
    <p:sldId id="289" r:id="rId39"/>
    <p:sldId id="308" r:id="rId40"/>
    <p:sldId id="291" r:id="rId41"/>
    <p:sldId id="292" r:id="rId42"/>
    <p:sldId id="288" r:id="rId43"/>
    <p:sldId id="290" r:id="rId44"/>
    <p:sldId id="293" r:id="rId45"/>
    <p:sldId id="295" r:id="rId46"/>
    <p:sldId id="302" r:id="rId47"/>
    <p:sldId id="30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alone" initials="" lastIdx="2" clrIdx="0"/>
  <p:cmAuthor id="1" name="Maria" initials="M" lastIdx="2" clrIdx="1"/>
  <p:cmAuthor id="2" name="Isman, Jodi" initials="I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92" autoAdjust="0"/>
  </p:normalViewPr>
  <p:slideViewPr>
    <p:cSldViewPr>
      <p:cViewPr>
        <p:scale>
          <a:sx n="69" d="100"/>
          <a:sy n="6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43DC06-691C-8745-8E62-A3B7261AE267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4393E5-E6F8-9E4F-85CB-740B3136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4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AC47C-B75E-8B43-AA65-B06AF029C8B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</a:rPr>
              <a:t>Lipids are hydrophobic – they don</a:t>
            </a:r>
            <a:r>
              <a:rPr lang="ja-JP" altLang="en-US" sz="1200" dirty="0" smtClean="0">
                <a:latin typeface="Calibri" charset="0"/>
              </a:rPr>
              <a:t>’</a:t>
            </a:r>
            <a:r>
              <a:rPr lang="en-US" altLang="ja-JP" sz="1200" dirty="0" smtClean="0">
                <a:latin typeface="Calibri" charset="0"/>
              </a:rPr>
              <a:t>t mix with water.  </a:t>
            </a:r>
            <a:endParaRPr lang="en-US" sz="1200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Water-filled sacs, bounded by a cell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types of lipids; all are hydrophobic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7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</a:rPr>
              <a:t>Water is such a good solvent because it is a </a:t>
            </a:r>
            <a:r>
              <a:rPr lang="en-US" sz="1200" b="1" dirty="0" smtClean="0">
                <a:latin typeface="Calibri" charset="0"/>
              </a:rPr>
              <a:t>polar molecule</a:t>
            </a:r>
            <a:r>
              <a:rPr lang="en-US" sz="1200" dirty="0" smtClean="0">
                <a:latin typeface="Calibri" charset="0"/>
              </a:rPr>
              <a:t> – a molecule in which electrons are not shared equally between atoms – causing a partial negative charge at one end and a partial positive charge at the other.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Water transports all of life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altLang="ja-JP" dirty="0" smtClean="0">
                <a:latin typeface="Calibri" charset="0"/>
              </a:rPr>
              <a:t>s dissolved molecules, or </a:t>
            </a:r>
            <a:r>
              <a:rPr lang="en-US" altLang="ja-JP" b="1" dirty="0" smtClean="0">
                <a:latin typeface="Calibri" charset="0"/>
              </a:rPr>
              <a:t>solutes</a:t>
            </a:r>
            <a:r>
              <a:rPr lang="en-US" altLang="ja-JP" dirty="0" smtClean="0">
                <a:latin typeface="Calibri" charset="0"/>
              </a:rPr>
              <a:t>, from place to place, making life essentially a water-based </a:t>
            </a:r>
            <a:r>
              <a:rPr lang="en-US" altLang="ja-JP" b="1" dirty="0" smtClean="0">
                <a:latin typeface="Calibri" charset="0"/>
              </a:rPr>
              <a:t>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7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In pure water, the number of separated H</a:t>
            </a:r>
            <a:r>
              <a:rPr lang="en-US" sz="1200" baseline="30000" dirty="0" smtClean="0">
                <a:latin typeface="Calibri" charset="0"/>
              </a:rPr>
              <a:t>+</a:t>
            </a:r>
            <a:r>
              <a:rPr lang="en-US" sz="1200" dirty="0" smtClean="0">
                <a:latin typeface="Calibri" charset="0"/>
              </a:rPr>
              <a:t> ions is exactly equal to the number of separated OH</a:t>
            </a:r>
            <a:r>
              <a:rPr lang="en-US" sz="1200" baseline="30000" dirty="0" smtClean="0">
                <a:latin typeface="Calibri" charset="0"/>
              </a:rPr>
              <a:t>-</a:t>
            </a:r>
            <a:r>
              <a:rPr lang="en-US" sz="1200" dirty="0" smtClean="0">
                <a:latin typeface="Calibri" charset="0"/>
              </a:rPr>
              <a:t> ions, and the pH is therefore 7, or neutral.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purpose of NASA’s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trip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Mars— the seventh to date—is to find out whether the planet could have once supported life.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4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helps organisms</a:t>
            </a:r>
            <a:r>
              <a:rPr lang="en-US" baseline="0" dirty="0" smtClean="0"/>
              <a:t> maintain homeostasis.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Energy comes from sunlight or food, which living things break down through a series of chemical reactions, the sum total of which is called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metabolism.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Each element is placed in order by its atomic number, the number of protons found in the nucleus of its corresponding atom.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Strong chemical bonds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1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sugars are </a:t>
            </a:r>
            <a:r>
              <a:rPr lang="en-US" dirty="0" err="1" smtClean="0"/>
              <a:t>monosaccharides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CC28-D2D1-2C4F-B8B2-DEB9B12EB697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E520-9C37-5544-9500-F99AD061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1E10-99EA-894E-BD7E-5F0383121148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1C6C-79FE-844D-8C1A-0D24C24EB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7F22-83C4-F34E-A708-FA8AD7EF5CE2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0EA5-C124-3444-B069-EEEE45A0A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574AD56-7A20-284F-A9F6-74457DEC5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AA2C786-239E-694B-B6F9-FBFF527E4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043512A-F65C-B345-A412-E966983D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0D6C26E-EF27-6D42-A03F-CEBD8789A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FDEB2E4-F2B5-884C-852F-FD8FC9A67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1CE32D3-0D20-0D4B-83D2-2C9E444C2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A35FB80-C81B-394A-888B-08A4C7F59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5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7915040-2FD3-5C4E-AB8B-396A0876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E13F-6FB9-DE4D-B096-EFFF18DBDBD4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A7FC-C676-ED40-AD9E-3A2BDEEAD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8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5F525E0-731F-3E41-95BE-70BC8485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19EA1E-077D-A542-A8C5-D78033BD1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1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0D8A770-88DA-ED46-8FDE-EBDDF634D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CBA2-54B1-F049-B264-36028CEE3956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FC16-7FC8-B34E-B7B0-C9AEC72AF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7C81-DC70-A145-9EDB-BD57290C85FE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3F98-F658-E54D-A03F-F2736B55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9461-0E03-A34F-9405-C44D431C9872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8784-9D04-F845-9DEF-55DDC7935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7D14-98B5-6B4A-B1AD-2E51C67A53EB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37DA-8941-D441-B523-B537F834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7370-BD79-C24E-9F27-5496258A0B3C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EF5C-A4A6-3447-9E19-7A93E814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F9E8-E416-EC41-999F-6C0CC3C9E541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2636-48AE-DB43-B686-23AC2C18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7853-3A8E-214E-9DD3-35CC6574E025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67C4-65FA-1441-A0F0-E7C1DC867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83783A2-63DC-E84D-B116-B1B6C907FE6A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046DA00-A08A-6F4C-B89A-E29767780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066ED7B-025B-2245-A1DF-9ABB51F4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4400" b="1" dirty="0">
                <a:solidFill>
                  <a:srgbClr val="FFFFFE"/>
                </a:solidFill>
                <a:latin typeface="Verdana" charset="0"/>
                <a:cs typeface="+mn-cs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4400" b="1" dirty="0">
                <a:solidFill>
                  <a:srgbClr val="FFFFFE"/>
                </a:solidFill>
                <a:latin typeface="Verdana" charset="0"/>
                <a:cs typeface="+mn-cs"/>
              </a:rPr>
              <a:t>Changing World</a:t>
            </a:r>
            <a:endParaRPr lang="en-US" sz="3400" b="1" dirty="0">
              <a:solidFill>
                <a:srgbClr val="FFFFFE"/>
              </a:solidFill>
              <a:latin typeface="Verdana" charset="0"/>
              <a:cs typeface="+mn-cs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2400" b="1" dirty="0" smtClean="0">
                <a:solidFill>
                  <a:srgbClr val="FFFFFE"/>
                </a:solidFill>
                <a:latin typeface="Verdana" charset="0"/>
                <a:cs typeface="+mn-cs"/>
              </a:rPr>
              <a:t>SECOND EDITION</a:t>
            </a:r>
            <a:endParaRPr lang="en-US" sz="4400" dirty="0">
              <a:solidFill>
                <a:srgbClr val="FFFFFE"/>
              </a:solidFill>
              <a:latin typeface="Times" charset="0"/>
              <a:cs typeface="+mn-cs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FFFE"/>
                </a:solidFill>
                <a:latin typeface="Verdana" charset="0"/>
                <a:cs typeface="+mn-cs"/>
              </a:rPr>
              <a:t>Lecture PowerPoint</a:t>
            </a:r>
          </a:p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FFFE"/>
                </a:solidFill>
                <a:latin typeface="Verdana" charset="0"/>
                <a:cs typeface="+mn-cs"/>
              </a:rPr>
              <a:t>CHAPTER </a:t>
            </a:r>
            <a:r>
              <a:rPr lang="en-US" sz="2800" b="1" dirty="0">
                <a:solidFill>
                  <a:srgbClr val="FFFFFE"/>
                </a:solidFill>
                <a:latin typeface="Verdana" charset="0"/>
                <a:cs typeface="+mn-cs"/>
              </a:rPr>
              <a:t>2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FFFFE"/>
                </a:solidFill>
                <a:latin typeface="Verdana" charset="0"/>
                <a:cs typeface="+mn-cs"/>
              </a:rPr>
              <a:t>Chemistry and Molecules of Life</a:t>
            </a:r>
            <a:endParaRPr lang="en-US" sz="2800" dirty="0">
              <a:solidFill>
                <a:srgbClr val="FFFFFE"/>
              </a:solidFill>
              <a:latin typeface="Times" charset="0"/>
              <a:cs typeface="+mn-cs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b="1" dirty="0" smtClean="0">
                <a:solidFill>
                  <a:srgbClr val="FFFFFE"/>
                </a:solidFill>
                <a:latin typeface="Verdana" charset="0"/>
                <a:cs typeface="+mn-cs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smtClean="0">
                <a:solidFill>
                  <a:srgbClr val="FFFFFE"/>
                </a:solidFill>
                <a:latin typeface="Verdana" charset="0"/>
                <a:cs typeface="+mn-cs"/>
              </a:rPr>
              <a:t> </a:t>
            </a:r>
            <a:endParaRPr lang="en-US" smtClean="0">
              <a:solidFill>
                <a:srgbClr val="FFFFFE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endParaRPr lang="en-US" sz="1600" smtClean="0">
              <a:solidFill>
                <a:srgbClr val="FFFFFE"/>
              </a:solidFill>
              <a:latin typeface="Times" charset="0"/>
              <a:cs typeface="+mn-cs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200" dirty="0" err="1">
                <a:solidFill>
                  <a:srgbClr val="FFFFFE"/>
                </a:solidFill>
              </a:rPr>
              <a:t>Michèle</a:t>
            </a:r>
            <a:r>
              <a:rPr lang="en-US" sz="2200" dirty="0">
                <a:solidFill>
                  <a:srgbClr val="FFFFFE"/>
                </a:solidFill>
              </a:rPr>
              <a:t> Shuster • Janet </a:t>
            </a:r>
            <a:r>
              <a:rPr lang="en-US" sz="2200" dirty="0" err="1">
                <a:solidFill>
                  <a:srgbClr val="FFFFFE"/>
                </a:solidFill>
              </a:rPr>
              <a:t>Vigna</a:t>
            </a:r>
            <a:r>
              <a:rPr lang="en-US" sz="2200" dirty="0">
                <a:solidFill>
                  <a:srgbClr val="FFFFFE"/>
                </a:solidFill>
              </a:rPr>
              <a:t> • Matthew </a:t>
            </a:r>
            <a:r>
              <a:rPr lang="en-US" sz="2200" dirty="0" err="1">
                <a:solidFill>
                  <a:srgbClr val="FFFFFE"/>
                </a:solidFill>
              </a:rPr>
              <a:t>Tontonoz</a:t>
            </a:r>
            <a:r>
              <a:rPr lang="en-US" sz="2200" dirty="0">
                <a:solidFill>
                  <a:srgbClr val="FFFFFE"/>
                </a:solidFill>
              </a:rPr>
              <a:t> • </a:t>
            </a:r>
            <a:r>
              <a:rPr lang="en-US" sz="2200" dirty="0" err="1">
                <a:solidFill>
                  <a:srgbClr val="FFFFFE"/>
                </a:solidFill>
              </a:rPr>
              <a:t>Gunjan</a:t>
            </a:r>
            <a:r>
              <a:rPr lang="en-US" sz="2200" dirty="0">
                <a:solidFill>
                  <a:srgbClr val="FFFFFE"/>
                </a:solidFill>
              </a:rPr>
              <a:t> </a:t>
            </a:r>
            <a:r>
              <a:rPr lang="en-US" sz="2200" dirty="0" err="1">
                <a:solidFill>
                  <a:srgbClr val="FFFFFE"/>
                </a:solidFill>
              </a:rPr>
              <a:t>Sinha</a:t>
            </a:r>
            <a:r>
              <a:rPr lang="en-US" sz="2200" dirty="0">
                <a:solidFill>
                  <a:srgbClr val="FFFFFE"/>
                </a:solidFill>
              </a:rPr>
              <a:t>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living things have five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5908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Sense and </a:t>
            </a:r>
            <a:r>
              <a:rPr lang="en-US" b="1" dirty="0" smtClean="0">
                <a:latin typeface="Calibri" charset="0"/>
              </a:rPr>
              <a:t>respond </a:t>
            </a:r>
            <a:r>
              <a:rPr lang="en-US" b="1" dirty="0">
                <a:latin typeface="Calibri" charset="0"/>
              </a:rPr>
              <a:t>to stimuli</a:t>
            </a:r>
            <a:r>
              <a:rPr lang="en-US" dirty="0">
                <a:latin typeface="Calibri" charset="0"/>
              </a:rPr>
              <a:t>: the process of reacting to their environment</a:t>
            </a:r>
            <a:endParaRPr lang="en-US" b="1" dirty="0">
              <a:latin typeface="Calibri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5344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living things have five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Ability to obtain and use </a:t>
            </a:r>
            <a:r>
              <a:rPr lang="en-US" b="1" dirty="0" smtClean="0">
                <a:latin typeface="Calibri" charset="0"/>
              </a:rPr>
              <a:t>energy; </a:t>
            </a:r>
            <a:r>
              <a:rPr lang="en-US" dirty="0" smtClean="0">
                <a:latin typeface="Calibri" charset="0"/>
              </a:rPr>
              <a:t>allowing them to do work</a:t>
            </a:r>
            <a:endParaRPr lang="en-US" dirty="0">
              <a:latin typeface="Calibri" charset="0"/>
            </a:endParaRPr>
          </a:p>
        </p:txBody>
      </p:sp>
      <p:pic>
        <p:nvPicPr>
          <p:cNvPr id="4098" name="Picture 2" descr="D:\User Data\Desktop\infographic_02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4" b="8985"/>
          <a:stretch/>
        </p:blipFill>
        <p:spPr bwMode="auto">
          <a:xfrm>
            <a:off x="609600" y="3124200"/>
            <a:ext cx="8075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 living things have five functional traits in 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Energy comes from sunlight or food</a:t>
            </a:r>
          </a:p>
          <a:p>
            <a:r>
              <a:rPr lang="en-US" dirty="0" smtClean="0"/>
              <a:t>Organisms use energy to break down food</a:t>
            </a:r>
          </a:p>
          <a:p>
            <a:endParaRPr lang="en-US" dirty="0" smtClean="0"/>
          </a:p>
          <a:p>
            <a:r>
              <a:rPr lang="en-US" b="1" dirty="0" smtClean="0"/>
              <a:t>Metabolism</a:t>
            </a:r>
            <a:r>
              <a:rPr lang="en-US" dirty="0" smtClean="0"/>
              <a:t>: sum total of all chemical reactions occurring in living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life is composed of the same chemical building blocks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1593850"/>
            <a:ext cx="3048000" cy="4602163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Calibri" charset="0"/>
              </a:rPr>
              <a:t>Matter</a:t>
            </a:r>
            <a:r>
              <a:rPr lang="en-US" sz="2400" dirty="0">
                <a:latin typeface="Calibri" charset="0"/>
              </a:rPr>
              <a:t> is anything that takes up space and has </a:t>
            </a:r>
            <a:r>
              <a:rPr lang="en-US" sz="2400" dirty="0" smtClean="0">
                <a:latin typeface="Calibri" charset="0"/>
              </a:rPr>
              <a:t>mass</a:t>
            </a:r>
            <a:endParaRPr lang="en-US" sz="2400" dirty="0">
              <a:latin typeface="Calibri" charset="0"/>
            </a:endParaRPr>
          </a:p>
          <a:p>
            <a:pPr eaLnBrk="1" hangingPunct="1"/>
            <a:endParaRPr lang="en-US" sz="2400" b="1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All matter </a:t>
            </a:r>
            <a:r>
              <a:rPr lang="en-US" sz="2400" dirty="0" smtClean="0">
                <a:latin typeface="Calibri" charset="0"/>
              </a:rPr>
              <a:t>is made of </a:t>
            </a:r>
            <a:r>
              <a:rPr lang="en-US" sz="2400" b="1" dirty="0" smtClean="0">
                <a:latin typeface="Calibri" charset="0"/>
              </a:rPr>
              <a:t>elements</a:t>
            </a:r>
            <a:r>
              <a:rPr lang="en-US" sz="2400" dirty="0" smtClean="0">
                <a:latin typeface="Calibri" charset="0"/>
              </a:rPr>
              <a:t> – </a:t>
            </a:r>
            <a:r>
              <a:rPr lang="en-US" sz="2400" dirty="0">
                <a:latin typeface="Calibri" charset="0"/>
              </a:rPr>
              <a:t>substances that cannot be chemically broken </a:t>
            </a:r>
            <a:r>
              <a:rPr lang="en-US" sz="2400" dirty="0" smtClean="0">
                <a:latin typeface="Calibri" charset="0"/>
              </a:rPr>
              <a:t>down</a:t>
            </a:r>
            <a:endParaRPr lang="en-US" sz="2400" dirty="0">
              <a:latin typeface="Calibri" charset="0"/>
            </a:endParaRPr>
          </a:p>
        </p:txBody>
      </p:sp>
      <p:pic>
        <p:nvPicPr>
          <p:cNvPr id="5123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1646238"/>
            <a:ext cx="3124200" cy="4449762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</a:rPr>
              <a:t>T</a:t>
            </a:r>
            <a:r>
              <a:rPr lang="en-US" sz="2400" dirty="0" smtClean="0">
                <a:latin typeface="Calibri" charset="0"/>
              </a:rPr>
              <a:t>he </a:t>
            </a:r>
            <a:r>
              <a:rPr lang="en-US" sz="2400" dirty="0">
                <a:latin typeface="Calibri" charset="0"/>
              </a:rPr>
              <a:t>smallest </a:t>
            </a:r>
            <a:r>
              <a:rPr lang="en-US" sz="2400" dirty="0" smtClean="0">
                <a:latin typeface="Calibri" charset="0"/>
              </a:rPr>
              <a:t>unit </a:t>
            </a:r>
            <a:r>
              <a:rPr lang="en-US" sz="2400" dirty="0">
                <a:latin typeface="Calibri" charset="0"/>
              </a:rPr>
              <a:t>of an </a:t>
            </a:r>
            <a:r>
              <a:rPr lang="en-US" sz="2400" dirty="0" smtClean="0">
                <a:latin typeface="Calibri" charset="0"/>
              </a:rPr>
              <a:t>element that still retains the property  of that element is called an </a:t>
            </a:r>
            <a:r>
              <a:rPr lang="en-US" sz="2400" b="1" dirty="0" smtClean="0">
                <a:latin typeface="Calibri" charset="0"/>
              </a:rPr>
              <a:t>atom</a:t>
            </a:r>
            <a:endParaRPr lang="en-US" sz="2800" b="1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52400" y="1722438"/>
            <a:ext cx="3429000" cy="46021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Atoms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have distinct chemical </a:t>
            </a:r>
            <a:r>
              <a:rPr lang="en-US" dirty="0" smtClean="0">
                <a:latin typeface="Calibri" charset="0"/>
              </a:rPr>
              <a:t>properties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Determined </a:t>
            </a:r>
            <a:r>
              <a:rPr lang="en-US" dirty="0">
                <a:latin typeface="Calibri" charset="0"/>
              </a:rPr>
              <a:t>by the number of subatomic </a:t>
            </a:r>
            <a:r>
              <a:rPr lang="en-US" dirty="0" smtClean="0">
                <a:latin typeface="Calibri" charset="0"/>
              </a:rPr>
              <a:t>particles</a:t>
            </a:r>
            <a:endParaRPr lang="en-US" dirty="0">
              <a:latin typeface="Calibri" charset="0"/>
            </a:endParaRPr>
          </a:p>
        </p:txBody>
      </p:sp>
      <p:pic>
        <p:nvPicPr>
          <p:cNvPr id="6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65187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36925" cy="4572000"/>
          </a:xfrm>
        </p:spPr>
        <p:txBody>
          <a:bodyPr/>
          <a:lstStyle/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The </a:t>
            </a:r>
            <a:r>
              <a:rPr lang="en-US" b="1" dirty="0">
                <a:latin typeface="Calibri" charset="0"/>
              </a:rPr>
              <a:t>nucleus </a:t>
            </a:r>
            <a:r>
              <a:rPr lang="en-US" dirty="0">
                <a:latin typeface="Calibri" charset="0"/>
              </a:rPr>
              <a:t>is the dense core of an </a:t>
            </a:r>
            <a:r>
              <a:rPr lang="en-US" dirty="0" smtClean="0">
                <a:latin typeface="Calibri" charset="0"/>
              </a:rPr>
              <a:t>atom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2743200" cy="46021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b="1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Protons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are positively charged subatomic particles found in the nucleus of an </a:t>
            </a:r>
            <a:r>
              <a:rPr lang="en-US" dirty="0" smtClean="0">
                <a:latin typeface="Calibri" charset="0"/>
              </a:rPr>
              <a:t>atom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At its most basic level, all life is composed of chemicals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048000" cy="4373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b="1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Neutrons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are electrically uncharged subatomic particles found in the nucleus of an </a:t>
            </a:r>
            <a:r>
              <a:rPr lang="en-US" dirty="0" smtClean="0">
                <a:latin typeface="Calibri" charset="0"/>
              </a:rPr>
              <a:t>atom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At its most basic level, all life is composed of chemicals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646238"/>
            <a:ext cx="3352800" cy="4479925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Calibri" charset="0"/>
              </a:rPr>
              <a:t>Electrons</a:t>
            </a:r>
            <a:r>
              <a:rPr lang="en-US" dirty="0" smtClean="0">
                <a:latin typeface="Calibri" charset="0"/>
              </a:rPr>
              <a:t> are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egatively charged </a:t>
            </a:r>
          </a:p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ubatomic particles </a:t>
            </a:r>
          </a:p>
          <a:p>
            <a:pPr marL="0" indent="0" eaLnBrk="1" hangingPunct="1">
              <a:buNone/>
            </a:pPr>
            <a:endParaRPr lang="en-US" dirty="0" smtClean="0">
              <a:latin typeface="Calibri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They orbit the nucleus with negligible mass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685800" y="-33338"/>
            <a:ext cx="7772400" cy="1470026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066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Chemistry and Molecules of Life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026" name="Picture 2" descr="D:\User Data\Desktop\unnumbered_02_p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0837"/>
            <a:ext cx="8534400" cy="52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048000" cy="5181600"/>
          </a:xfrm>
        </p:spPr>
        <p:txBody>
          <a:bodyPr/>
          <a:lstStyle/>
          <a:p>
            <a:pPr eaLnBrk="1" hangingPunct="1"/>
            <a:endParaRPr lang="en-US" sz="2200" dirty="0" smtClean="0">
              <a:latin typeface="Calibri" charset="0"/>
            </a:endParaRPr>
          </a:p>
          <a:p>
            <a:pPr eaLnBrk="1" hangingPunct="1"/>
            <a:endParaRPr lang="en-US" sz="22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The </a:t>
            </a:r>
            <a:r>
              <a:rPr lang="en-US" sz="2400" b="1" dirty="0">
                <a:latin typeface="Calibri" charset="0"/>
              </a:rPr>
              <a:t>periodic table of elements</a:t>
            </a:r>
            <a:r>
              <a:rPr lang="en-US" sz="2400" dirty="0">
                <a:latin typeface="Calibri" charset="0"/>
              </a:rPr>
              <a:t> represents all known elements on </a:t>
            </a:r>
            <a:r>
              <a:rPr lang="en-US" sz="2400" dirty="0" smtClean="0">
                <a:latin typeface="Calibri" charset="0"/>
              </a:rPr>
              <a:t>Earth</a:t>
            </a: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Reports atomic number and atomic mass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200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28600" y="1844675"/>
            <a:ext cx="3352800" cy="44799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Calibri" charset="0"/>
              </a:rPr>
              <a:t>Atomic number </a:t>
            </a:r>
            <a:r>
              <a:rPr lang="en-US" sz="2800" dirty="0" smtClean="0">
                <a:latin typeface="Calibri" charset="0"/>
              </a:rPr>
              <a:t>is the number of protons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>
                <a:latin typeface="Calibri" charset="0"/>
              </a:rPr>
              <a:t>Atomic </a:t>
            </a:r>
            <a:r>
              <a:rPr lang="en-US" sz="2800" b="1" dirty="0">
                <a:latin typeface="Calibri" charset="0"/>
              </a:rPr>
              <a:t>mass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is the total number </a:t>
            </a:r>
            <a:r>
              <a:rPr lang="en-US" sz="2800" dirty="0">
                <a:latin typeface="Calibri" charset="0"/>
              </a:rPr>
              <a:t>of protons and </a:t>
            </a:r>
            <a:r>
              <a:rPr lang="en-US" sz="2800" dirty="0" smtClean="0">
                <a:latin typeface="Calibri" charset="0"/>
              </a:rPr>
              <a:t>neutrons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Carbon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fourth </a:t>
            </a:r>
            <a:r>
              <a:rPr lang="en-US" dirty="0">
                <a:latin typeface="Calibri" charset="0"/>
              </a:rPr>
              <a:t>most common element in the </a:t>
            </a:r>
            <a:r>
              <a:rPr lang="en-US" dirty="0" smtClean="0">
                <a:latin typeface="Calibri" charset="0"/>
              </a:rPr>
              <a:t>universe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second </a:t>
            </a:r>
            <a:r>
              <a:rPr lang="en-US" dirty="0">
                <a:latin typeface="Calibri" charset="0"/>
              </a:rPr>
              <a:t>most common element in </a:t>
            </a:r>
            <a:r>
              <a:rPr lang="en-US" dirty="0" smtClean="0">
                <a:latin typeface="Calibri" charset="0"/>
              </a:rPr>
              <a:t>human body</a:t>
            </a:r>
          </a:p>
          <a:p>
            <a:pPr lvl="1" eaLnBrk="1" hangingPunct="1">
              <a:buNone/>
            </a:pPr>
            <a:endParaRPr lang="en-US" dirty="0">
              <a:latin typeface="Calibri" charset="0"/>
            </a:endParaRPr>
          </a:p>
          <a:p>
            <a:pPr marL="0" lvl="1" indent="0" eaLnBrk="1" hangingPunct="1">
              <a:buNone/>
            </a:pPr>
            <a:r>
              <a:rPr lang="en-US" dirty="0" smtClean="0">
                <a:latin typeface="Calibri" charset="0"/>
              </a:rPr>
              <a:t>One of six elements that make up most of humans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Oxygen (65%)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Carbon (18.5%)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Hydrogen (9.5%)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Nitrogen (3.3%)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Phosphorus and sulfur (2%)</a:t>
            </a: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50825" y="1581150"/>
            <a:ext cx="3810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Calibri" charset="0"/>
              </a:rPr>
              <a:t>Carbon is a key component of the molecules of living organisms 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It </a:t>
            </a:r>
            <a:r>
              <a:rPr lang="en-US" sz="2400" dirty="0">
                <a:latin typeface="Calibri" charset="0"/>
              </a:rPr>
              <a:t>can form multiple </a:t>
            </a:r>
            <a:r>
              <a:rPr lang="en-US" sz="2400" b="1" dirty="0">
                <a:latin typeface="Calibri" charset="0"/>
              </a:rPr>
              <a:t>covalent </a:t>
            </a:r>
            <a:r>
              <a:rPr lang="en-US" sz="2400" b="1" dirty="0" smtClean="0">
                <a:latin typeface="Calibri" charset="0"/>
              </a:rPr>
              <a:t>bonds, </a:t>
            </a:r>
            <a:r>
              <a:rPr lang="en-US" sz="2400" dirty="0" smtClean="0">
                <a:latin typeface="Calibri" charset="0"/>
              </a:rPr>
              <a:t>the sharing </a:t>
            </a:r>
            <a:r>
              <a:rPr lang="en-US" sz="2400" dirty="0">
                <a:latin typeface="Calibri" charset="0"/>
              </a:rPr>
              <a:t>of a pair of electrons between two </a:t>
            </a:r>
            <a:r>
              <a:rPr lang="en-US" sz="2400" dirty="0" smtClean="0">
                <a:latin typeface="Calibri" charset="0"/>
              </a:rPr>
              <a:t>atoms</a:t>
            </a:r>
            <a:endParaRPr lang="en-US" sz="2400" dirty="0">
              <a:latin typeface="Calibri" charset="0"/>
            </a:endParaRPr>
          </a:p>
        </p:txBody>
      </p:sp>
      <p:pic>
        <p:nvPicPr>
          <p:cNvPr id="6146" name="Picture 2" descr="D:\User Data\Desktop\infographic_02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66" y="1676400"/>
            <a:ext cx="5025534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Molecules</a:t>
            </a:r>
            <a:r>
              <a:rPr lang="en-US" dirty="0" smtClean="0">
                <a:latin typeface="Calibri" charset="0"/>
              </a:rPr>
              <a:t> form when </a:t>
            </a:r>
            <a:r>
              <a:rPr lang="en-US" dirty="0">
                <a:latin typeface="Calibri" charset="0"/>
              </a:rPr>
              <a:t>atoms are linked by covalent </a:t>
            </a:r>
            <a:r>
              <a:rPr lang="en-US" dirty="0" smtClean="0">
                <a:latin typeface="Calibri" charset="0"/>
              </a:rPr>
              <a:t>bonds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Carbon </a:t>
            </a:r>
            <a:r>
              <a:rPr lang="en-US" dirty="0">
                <a:latin typeface="Calibri" charset="0"/>
              </a:rPr>
              <a:t>atoms </a:t>
            </a:r>
            <a:r>
              <a:rPr lang="en-US" dirty="0" smtClean="0">
                <a:latin typeface="Calibri" charset="0"/>
              </a:rPr>
              <a:t>can bond up to four atoms</a:t>
            </a:r>
            <a:endParaRPr lang="en-US" dirty="0">
              <a:latin typeface="Calibri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733800"/>
            <a:ext cx="85344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Organic molecules</a:t>
            </a:r>
            <a:r>
              <a:rPr lang="en-US" dirty="0">
                <a:latin typeface="Calibri" charset="0"/>
              </a:rPr>
              <a:t> have carbon-based backbones and at least one C-H </a:t>
            </a:r>
            <a:r>
              <a:rPr lang="en-US" dirty="0" smtClean="0">
                <a:latin typeface="Calibri" charset="0"/>
              </a:rPr>
              <a:t>bond</a:t>
            </a:r>
            <a:endParaRPr lang="en-US" dirty="0">
              <a:latin typeface="Calibri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7959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Inorganic molecules</a:t>
            </a:r>
            <a:r>
              <a:rPr lang="en-US" dirty="0">
                <a:latin typeface="Calibri" charset="0"/>
              </a:rPr>
              <a:t> lack carbon-based </a:t>
            </a:r>
            <a:r>
              <a:rPr lang="en-US" dirty="0" smtClean="0">
                <a:latin typeface="Calibri" charset="0"/>
              </a:rPr>
              <a:t>backbones and C-H bonds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7170" name="Picture 2" descr="D:\User Data\Desktop\infographic_02_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6" t="42374" b="18613"/>
          <a:stretch/>
        </p:blipFill>
        <p:spPr bwMode="auto">
          <a:xfrm>
            <a:off x="3013075" y="2701637"/>
            <a:ext cx="3214832" cy="25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 Data\Desktop\infographic_02_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79252"/>
          <a:stretch/>
        </p:blipFill>
        <p:spPr bwMode="auto">
          <a:xfrm>
            <a:off x="3013074" y="5250873"/>
            <a:ext cx="3214831" cy="12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Macromolecules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Large </a:t>
            </a:r>
            <a:r>
              <a:rPr lang="en-US" dirty="0">
                <a:latin typeface="Calibri" charset="0"/>
              </a:rPr>
              <a:t>organic </a:t>
            </a:r>
            <a:r>
              <a:rPr lang="en-US" dirty="0" smtClean="0">
                <a:latin typeface="Calibri" charset="0"/>
              </a:rPr>
              <a:t>molecules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Composed of subunits called </a:t>
            </a:r>
            <a:r>
              <a:rPr lang="en-US" b="1" dirty="0" smtClean="0">
                <a:latin typeface="Calibri" charset="0"/>
              </a:rPr>
              <a:t>monomers</a:t>
            </a:r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Monomers link together to form </a:t>
            </a:r>
            <a:r>
              <a:rPr lang="en-US" b="1" dirty="0" smtClean="0">
                <a:latin typeface="Calibri" charset="0"/>
              </a:rPr>
              <a:t>polymer chains</a:t>
            </a:r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Four types of complex </a:t>
            </a:r>
            <a:r>
              <a:rPr lang="en-US" dirty="0" smtClean="0">
                <a:latin typeface="Calibri" charset="0"/>
              </a:rPr>
              <a:t>macromolecules make </a:t>
            </a:r>
            <a:r>
              <a:rPr lang="en-US" dirty="0">
                <a:latin typeface="Calibri" charset="0"/>
              </a:rPr>
              <a:t>up living things </a:t>
            </a:r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Carbohydrates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Proteins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Lipids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Nucleic </a:t>
            </a:r>
            <a:r>
              <a:rPr lang="en-US" dirty="0">
                <a:latin typeface="Calibri" charset="0"/>
              </a:rPr>
              <a:t>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carbohydrates</a:t>
            </a:r>
            <a:endParaRPr lang="en-US" b="1" dirty="0">
              <a:latin typeface="Calibri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069975"/>
            <a:ext cx="8229600" cy="1216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Carbohydrates</a:t>
            </a:r>
            <a:r>
              <a:rPr lang="en-US" sz="2800" dirty="0">
                <a:latin typeface="Calibri" charset="0"/>
              </a:rPr>
              <a:t> are </a:t>
            </a:r>
            <a:r>
              <a:rPr lang="en-US" sz="2800" dirty="0" smtClean="0">
                <a:latin typeface="Calibri" charset="0"/>
              </a:rPr>
              <a:t>made </a:t>
            </a:r>
            <a:r>
              <a:rPr lang="en-US" sz="2800" dirty="0">
                <a:latin typeface="Calibri" charset="0"/>
              </a:rPr>
              <a:t>up of </a:t>
            </a:r>
            <a:r>
              <a:rPr lang="en-US" sz="2800" b="1" dirty="0" smtClean="0">
                <a:latin typeface="Calibri" charset="0"/>
              </a:rPr>
              <a:t>sugar</a:t>
            </a:r>
            <a:r>
              <a:rPr lang="en-US" sz="2800" dirty="0" smtClean="0">
                <a:latin typeface="Calibri" charset="0"/>
              </a:rPr>
              <a:t> monomers</a:t>
            </a:r>
            <a:endParaRPr lang="en-US" sz="2800" dirty="0">
              <a:latin typeface="Calibri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209800"/>
            <a:ext cx="8737600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matter organized into molecules of living organisms?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definition of life, and how could Martian life be recognized?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basic structural unit of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water so important for life and living organisms?</a:t>
            </a:r>
          </a:p>
        </p:txBody>
      </p:sp>
    </p:spTree>
    <p:extLst>
      <p:ext uri="{BB962C8B-B14F-4D97-AF65-F5344CB8AC3E}">
        <p14:creationId xmlns:p14="http://schemas.microsoft.com/office/powerpoint/2010/main" val="1248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proteins</a:t>
            </a:r>
            <a:endParaRPr lang="en-US" b="1" dirty="0">
              <a:latin typeface="Calibri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77838" y="1143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latin typeface="Calibri" charset="0"/>
              </a:rPr>
              <a:t>Proteins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are made </a:t>
            </a:r>
            <a:r>
              <a:rPr lang="en-US" dirty="0">
                <a:latin typeface="Calibri" charset="0"/>
              </a:rPr>
              <a:t>up of </a:t>
            </a:r>
            <a:r>
              <a:rPr lang="en-US" b="1" dirty="0">
                <a:latin typeface="Calibri" charset="0"/>
              </a:rPr>
              <a:t>amino </a:t>
            </a:r>
            <a:r>
              <a:rPr lang="en-US" b="1" dirty="0" smtClean="0">
                <a:latin typeface="Calibri" charset="0"/>
              </a:rPr>
              <a:t>acid monomers</a:t>
            </a:r>
            <a:endParaRPr lang="en-US" dirty="0">
              <a:latin typeface="Calibri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867650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nucleic acids</a:t>
            </a:r>
            <a:endParaRPr lang="en-US" b="1" dirty="0">
              <a:latin typeface="Calibri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46100" y="1371600"/>
            <a:ext cx="82296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Nucleic </a:t>
            </a:r>
            <a:r>
              <a:rPr lang="en-US" sz="2800" b="1" dirty="0" smtClean="0">
                <a:latin typeface="Calibri" charset="0"/>
              </a:rPr>
              <a:t>acids </a:t>
            </a:r>
            <a:r>
              <a:rPr lang="en-US" sz="2800" dirty="0">
                <a:latin typeface="Calibri" charset="0"/>
              </a:rPr>
              <a:t>are </a:t>
            </a:r>
            <a:r>
              <a:rPr lang="en-US" sz="2800" dirty="0" smtClean="0">
                <a:latin typeface="Calibri" charset="0"/>
              </a:rPr>
              <a:t>made </a:t>
            </a:r>
            <a:r>
              <a:rPr lang="en-US" sz="2800" dirty="0">
                <a:latin typeface="Calibri" charset="0"/>
              </a:rPr>
              <a:t>up of </a:t>
            </a:r>
            <a:r>
              <a:rPr lang="en-US" sz="2800" dirty="0" smtClean="0">
                <a:latin typeface="Calibri" charset="0"/>
              </a:rPr>
              <a:t>nucleotides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monomers</a:t>
            </a:r>
            <a:endParaRPr lang="en-US" sz="2800" dirty="0">
              <a:latin typeface="Calibri" charset="0"/>
            </a:endParaRPr>
          </a:p>
        </p:txBody>
      </p:sp>
      <p:pic>
        <p:nvPicPr>
          <p:cNvPr id="8194" name="Picture 2" descr="D:\User Data\Desktop\unnumbered_02_p3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534400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lipids</a:t>
            </a:r>
            <a:endParaRPr lang="en-US" b="1" dirty="0">
              <a:latin typeface="Calibri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2296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latin typeface="Calibri" charset="0"/>
              </a:rPr>
              <a:t>Lipids </a:t>
            </a:r>
            <a:r>
              <a:rPr lang="en-US" sz="2400" dirty="0" smtClean="0">
                <a:latin typeface="Calibri" charset="0"/>
              </a:rPr>
              <a:t>are not made of repeating monomers</a:t>
            </a:r>
            <a:endParaRPr lang="en-US" sz="2400" dirty="0">
              <a:latin typeface="Calibri" charset="0"/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1357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/>
              <a:t>Basic structural unit of life</a:t>
            </a:r>
          </a:p>
          <a:p>
            <a:r>
              <a:rPr lang="en-US" dirty="0" smtClean="0"/>
              <a:t>All cells have some basic architecture</a:t>
            </a:r>
          </a:p>
          <a:p>
            <a:endParaRPr lang="en-US" dirty="0"/>
          </a:p>
        </p:txBody>
      </p:sp>
      <p:pic>
        <p:nvPicPr>
          <p:cNvPr id="9219" name="Picture 3" descr="D:\User Data\Desktop\infographic_02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66" y="2362200"/>
            <a:ext cx="539413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Phospholipids define cell boundaries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2004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Cells </a:t>
            </a:r>
            <a:r>
              <a:rPr lang="en-US" sz="2400" dirty="0">
                <a:latin typeface="Calibri" charset="0"/>
              </a:rPr>
              <a:t>are bounded by a </a:t>
            </a:r>
            <a:r>
              <a:rPr lang="en-US" sz="2400" b="1" dirty="0">
                <a:latin typeface="Calibri" charset="0"/>
              </a:rPr>
              <a:t>cell membrane</a:t>
            </a:r>
            <a:r>
              <a:rPr lang="en-US" sz="2400" dirty="0">
                <a:latin typeface="Calibri" charset="0"/>
              </a:rPr>
              <a:t> 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endParaRPr lang="en-US" sz="2400" dirty="0" smtClean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Have a </a:t>
            </a:r>
            <a:r>
              <a:rPr lang="en-US" sz="2400" dirty="0">
                <a:latin typeface="Calibri" charset="0"/>
              </a:rPr>
              <a:t>double layer (bilayer) 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endParaRPr lang="en-US" sz="2400" dirty="0" smtClean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Separate the </a:t>
            </a:r>
            <a:r>
              <a:rPr lang="en-US" sz="2400" dirty="0">
                <a:latin typeface="Calibri" charset="0"/>
              </a:rPr>
              <a:t>contents of a cell from its </a:t>
            </a:r>
            <a:r>
              <a:rPr lang="en-US" sz="2400" dirty="0" smtClean="0">
                <a:latin typeface="Calibri" charset="0"/>
              </a:rPr>
              <a:t>environment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10242" name="Picture 2" descr="D:\User Data\Desktop\infographic_02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39413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Phospholipids define cell boundaries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latin typeface="Calibri" charset="0"/>
              </a:rPr>
              <a:t>Phospholipids</a:t>
            </a:r>
            <a:r>
              <a:rPr lang="en-US" dirty="0">
                <a:latin typeface="Calibri" charset="0"/>
              </a:rPr>
              <a:t> have a hydrophilic (water-loving) head and hydrophobic (water-hating) </a:t>
            </a:r>
            <a:r>
              <a:rPr lang="en-US" dirty="0" smtClean="0">
                <a:latin typeface="Calibri" charset="0"/>
              </a:rPr>
              <a:t>tails</a:t>
            </a:r>
            <a:endParaRPr lang="en-US" b="1" dirty="0">
              <a:latin typeface="Calibri" charset="0"/>
            </a:endParaRPr>
          </a:p>
        </p:txBody>
      </p:sp>
      <p:pic>
        <p:nvPicPr>
          <p:cNvPr id="11266" name="Picture 2" descr="D:\User Data\Desktop\infographic_02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20148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W</a:t>
            </a:r>
            <a:r>
              <a:rPr lang="en-US" b="1" dirty="0" smtClean="0">
                <a:latin typeface="Calibri" charset="0"/>
              </a:rPr>
              <a:t>ater</a:t>
            </a:r>
            <a:endParaRPr lang="en-US" b="1" dirty="0">
              <a:latin typeface="Calibri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</a:rPr>
              <a:t>Proxy for life</a:t>
            </a:r>
          </a:p>
          <a:p>
            <a:pPr eaLnBrk="1" hangingPunct="1">
              <a:buNone/>
            </a:pPr>
            <a:endParaRPr lang="en-US" sz="4000" dirty="0" smtClean="0">
              <a:latin typeface="Calibri" charset="0"/>
            </a:endParaRPr>
          </a:p>
          <a:p>
            <a:pPr eaLnBrk="1" hangingPunct="1"/>
            <a:r>
              <a:rPr lang="en-US" sz="4000" dirty="0" smtClean="0">
                <a:latin typeface="Calibri" charset="0"/>
              </a:rPr>
              <a:t>All </a:t>
            </a:r>
            <a:r>
              <a:rPr lang="en-US" sz="4000" dirty="0">
                <a:latin typeface="Calibri" charset="0"/>
              </a:rPr>
              <a:t>of </a:t>
            </a:r>
            <a:r>
              <a:rPr lang="en-US" sz="4000" dirty="0" smtClean="0">
                <a:latin typeface="Calibri" charset="0"/>
              </a:rPr>
              <a:t>life’</a:t>
            </a:r>
            <a:r>
              <a:rPr lang="en-US" altLang="ja-JP" sz="4000" dirty="0" smtClean="0">
                <a:latin typeface="Calibri" charset="0"/>
              </a:rPr>
              <a:t>s </a:t>
            </a:r>
            <a:r>
              <a:rPr lang="en-US" altLang="ja-JP" sz="4000" dirty="0">
                <a:latin typeface="Calibri" charset="0"/>
              </a:rPr>
              <a:t>chemical reactions take place in </a:t>
            </a:r>
            <a:r>
              <a:rPr lang="en-US" altLang="ja-JP" sz="4000" dirty="0" smtClean="0">
                <a:latin typeface="Calibri" charset="0"/>
              </a:rPr>
              <a:t>water</a:t>
            </a:r>
            <a:endParaRPr lang="en-US" sz="4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W</a:t>
            </a:r>
            <a:r>
              <a:rPr lang="en-US" b="1" dirty="0" smtClean="0">
                <a:latin typeface="Calibri" charset="0"/>
              </a:rPr>
              <a:t>ater</a:t>
            </a:r>
            <a:endParaRPr lang="en-US" b="1" dirty="0">
              <a:latin typeface="Calibri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1676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Composed of oxygen and hydrogen atoms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Many of its functions are due to its shape</a:t>
            </a:r>
          </a:p>
          <a:p>
            <a:pPr eaLnBrk="1" hangingPunct="1"/>
            <a:endParaRPr lang="en-US" sz="2400" dirty="0">
              <a:latin typeface="Calibri" charset="0"/>
            </a:endParaRPr>
          </a:p>
        </p:txBody>
      </p:sp>
      <p:pic>
        <p:nvPicPr>
          <p:cNvPr id="12290" name="Picture 2" descr="D:\User Data\Desktop\infographic_02_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91200" cy="41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4525963"/>
          </a:xfrm>
        </p:spPr>
        <p:txBody>
          <a:bodyPr/>
          <a:lstStyle/>
          <a:p>
            <a:r>
              <a:rPr lang="en-US" sz="2800" b="1" dirty="0" smtClean="0"/>
              <a:t>Polar molecule</a:t>
            </a:r>
          </a:p>
          <a:p>
            <a:r>
              <a:rPr lang="en-US" sz="2800" dirty="0" smtClean="0">
                <a:latin typeface="Calibri" charset="0"/>
              </a:rPr>
              <a:t>Electrons in bonds not shared equally between atoms</a:t>
            </a:r>
          </a:p>
          <a:p>
            <a:r>
              <a:rPr lang="en-US" sz="2800" dirty="0" smtClean="0">
                <a:latin typeface="Calibri" charset="0"/>
              </a:rPr>
              <a:t>Partial negative charge at one end and a partial positive charge at the other </a:t>
            </a:r>
          </a:p>
          <a:p>
            <a:endParaRPr lang="en-US" sz="2800" dirty="0"/>
          </a:p>
        </p:txBody>
      </p:sp>
      <p:pic>
        <p:nvPicPr>
          <p:cNvPr id="13314" name="Picture 2" descr="D:\User Data\Desktop\infographic_02_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2"/>
          <a:stretch/>
        </p:blipFill>
        <p:spPr bwMode="auto">
          <a:xfrm>
            <a:off x="1676399" y="3426918"/>
            <a:ext cx="5943601" cy="32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W</a:t>
            </a:r>
            <a:r>
              <a:rPr lang="en-US" b="1" dirty="0" smtClean="0">
                <a:latin typeface="Calibri" charset="0"/>
              </a:rPr>
              <a:t>ater</a:t>
            </a:r>
            <a:endParaRPr lang="en-US" b="1" dirty="0">
              <a:latin typeface="Calibri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198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Forms special  </a:t>
            </a:r>
            <a:r>
              <a:rPr lang="en-US" sz="2800" dirty="0">
                <a:latin typeface="Calibri" charset="0"/>
              </a:rPr>
              <a:t>electrostatic attractions, known as </a:t>
            </a:r>
            <a:r>
              <a:rPr lang="en-US" sz="2800" b="1" dirty="0">
                <a:latin typeface="Calibri" charset="0"/>
              </a:rPr>
              <a:t>hydrogen </a:t>
            </a:r>
            <a:r>
              <a:rPr lang="en-US" sz="2800" b="1" dirty="0" smtClean="0">
                <a:latin typeface="Calibri" charset="0"/>
              </a:rPr>
              <a:t>bonds</a:t>
            </a:r>
            <a:r>
              <a:rPr lang="en-US" sz="2800" dirty="0" smtClean="0">
                <a:latin typeface="Calibri" charset="0"/>
              </a:rPr>
              <a:t>,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with both water and other molecules</a:t>
            </a:r>
            <a:endParaRPr lang="en-US" sz="2800" dirty="0">
              <a:latin typeface="Calibri" charset="0"/>
            </a:endParaRPr>
          </a:p>
        </p:txBody>
      </p:sp>
      <p:pic>
        <p:nvPicPr>
          <p:cNvPr id="5" name="Picture 2" descr="D:\User Data\Desktop\infographic_02_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2"/>
          <a:stretch/>
        </p:blipFill>
        <p:spPr bwMode="auto">
          <a:xfrm>
            <a:off x="1676399" y="3426918"/>
            <a:ext cx="5943601" cy="32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life on Mars</a:t>
            </a:r>
            <a:endParaRPr lang="en-US" dirty="0"/>
          </a:p>
        </p:txBody>
      </p:sp>
      <p:pic>
        <p:nvPicPr>
          <p:cNvPr id="2050" name="Picture 2" descr="D:\User Data\Desktop\infographic_02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9825"/>
            <a:ext cx="8411582" cy="56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81000" y="2004297"/>
            <a:ext cx="3124200" cy="487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Calibri" charset="0"/>
              </a:rPr>
              <a:t>Cohesion</a:t>
            </a:r>
            <a:r>
              <a:rPr lang="en-US" sz="2400" dirty="0" smtClean="0">
                <a:latin typeface="Calibri" charset="0"/>
              </a:rPr>
              <a:t>: water molecules cling together</a:t>
            </a:r>
          </a:p>
          <a:p>
            <a:pPr eaLnBrk="1" hangingPunct="1"/>
            <a:r>
              <a:rPr lang="en-US" sz="2400" b="1" dirty="0" smtClean="0">
                <a:latin typeface="Calibri" charset="0"/>
              </a:rPr>
              <a:t>Adhesion</a:t>
            </a:r>
            <a:r>
              <a:rPr lang="en-US" sz="2400" dirty="0" smtClean="0">
                <a:latin typeface="Calibri" charset="0"/>
              </a:rPr>
              <a:t>: water molecules cling to surfaces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Large liquid range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Solid water is less dense than liquid water, so ice floats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7239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</a:rPr>
              <a:t>Hydrogen bonds give water its unique properties</a:t>
            </a:r>
          </a:p>
          <a:p>
            <a:endParaRPr lang="en-US" dirty="0"/>
          </a:p>
        </p:txBody>
      </p:sp>
      <p:pic>
        <p:nvPicPr>
          <p:cNvPr id="14338" name="Picture 2" descr="D:\User Data\Desktop\infographic_02_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828800"/>
            <a:ext cx="4876800" cy="47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Universal solvent</a:t>
            </a:r>
            <a:r>
              <a:rPr lang="en-US" dirty="0" smtClean="0">
                <a:latin typeface="Calibri" charset="0"/>
              </a:rPr>
              <a:t>: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a substance in which other substances can dissolve</a:t>
            </a:r>
          </a:p>
          <a:p>
            <a:pPr eaLnBrk="1" hangingPunct="1">
              <a:buNone/>
            </a:pPr>
            <a:endParaRPr lang="en-US" b="1" dirty="0" smtClean="0">
              <a:latin typeface="Calibri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Can transport all of life’s dissolved molecules, or </a:t>
            </a:r>
            <a:r>
              <a:rPr lang="en-US" b="1" dirty="0" smtClean="0">
                <a:latin typeface="Calibri" charset="0"/>
              </a:rPr>
              <a:t>solutes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1752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Dissolves other </a:t>
            </a:r>
            <a:r>
              <a:rPr lang="en-US" sz="2400" dirty="0">
                <a:latin typeface="Calibri" charset="0"/>
              </a:rPr>
              <a:t>polar molecules and substances that contain </a:t>
            </a:r>
            <a:r>
              <a:rPr lang="en-US" sz="2400" b="1" dirty="0">
                <a:latin typeface="Calibri" charset="0"/>
              </a:rPr>
              <a:t>ionic bonds</a:t>
            </a:r>
            <a:r>
              <a:rPr lang="en-US" sz="2400" dirty="0">
                <a:latin typeface="Calibri" charset="0"/>
              </a:rPr>
              <a:t> 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Strong </a:t>
            </a:r>
            <a:r>
              <a:rPr lang="en-US" sz="2400" dirty="0">
                <a:latin typeface="Calibri" charset="0"/>
              </a:rPr>
              <a:t>bonds formed between oppositely charged </a:t>
            </a:r>
            <a:r>
              <a:rPr lang="en-US" sz="2400" b="1" dirty="0" smtClean="0">
                <a:latin typeface="Calibri" charset="0"/>
              </a:rPr>
              <a:t>ions</a:t>
            </a:r>
          </a:p>
          <a:p>
            <a:pPr eaLnBrk="1" hangingPunct="1"/>
            <a:r>
              <a:rPr lang="en-US" sz="2400" b="1" dirty="0" smtClean="0">
                <a:latin typeface="Calibri" charset="0"/>
              </a:rPr>
              <a:t>Ion</a:t>
            </a:r>
            <a:r>
              <a:rPr lang="en-US" sz="2400" dirty="0" smtClean="0">
                <a:latin typeface="Calibri" charset="0"/>
              </a:rPr>
              <a:t>: a charged atom due to loss or gain of electron</a:t>
            </a:r>
          </a:p>
          <a:p>
            <a:pPr eaLnBrk="1" hangingPunct="1"/>
            <a:endParaRPr lang="en-US" sz="2400" b="1" dirty="0">
              <a:latin typeface="Calibri" charset="0"/>
            </a:endParaRPr>
          </a:p>
          <a:p>
            <a:pPr eaLnBrk="1" hangingPunct="1"/>
            <a:endParaRPr lang="en-US" sz="2400" b="1" dirty="0" smtClean="0">
              <a:latin typeface="Calibri" charset="0"/>
            </a:endParaRPr>
          </a:p>
        </p:txBody>
      </p:sp>
      <p:pic>
        <p:nvPicPr>
          <p:cNvPr id="15362" name="Picture 2" descr="D:\User Data\Desktop\infographic_02_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334000" cy="41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14800" cy="160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Water </a:t>
            </a:r>
            <a:r>
              <a:rPr lang="en-US" sz="2400" dirty="0"/>
              <a:t>molecules </a:t>
            </a:r>
            <a:r>
              <a:rPr lang="en-US" sz="2400" dirty="0" smtClean="0"/>
              <a:t>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</a:t>
            </a:r>
            <a:r>
              <a:rPr lang="en-US" sz="2400" dirty="0"/>
              <a:t>split briefly into separate </a:t>
            </a:r>
            <a:r>
              <a:rPr lang="en-US" sz="2400" dirty="0" smtClean="0"/>
              <a:t>hydrogen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(H</a:t>
            </a:r>
            <a:r>
              <a:rPr lang="en-US" sz="2400" baseline="30000" dirty="0" smtClean="0"/>
              <a:t>+</a:t>
            </a:r>
            <a:r>
              <a:rPr lang="en-US" sz="2400" dirty="0"/>
              <a:t>) and hydroxide </a:t>
            </a:r>
            <a:r>
              <a:rPr lang="en-US" sz="2400" dirty="0" smtClean="0"/>
              <a:t>(OH−) ions.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b="1" dirty="0" smtClean="0">
                <a:latin typeface="Calibri" charset="0"/>
              </a:rPr>
              <a:t>pH</a:t>
            </a:r>
            <a:r>
              <a:rPr lang="en-US" sz="2400" dirty="0" smtClean="0">
                <a:latin typeface="Calibri" charset="0"/>
              </a:rPr>
              <a:t> is </a:t>
            </a:r>
            <a:r>
              <a:rPr lang="en-US" sz="2400" dirty="0">
                <a:latin typeface="Calibri" charset="0"/>
              </a:rPr>
              <a:t>the concentration of hydrogen ions (H</a:t>
            </a:r>
            <a:r>
              <a:rPr lang="en-US" sz="2400" baseline="30000" dirty="0">
                <a:latin typeface="Calibri" charset="0"/>
              </a:rPr>
              <a:t>+</a:t>
            </a:r>
            <a:r>
              <a:rPr lang="en-US" sz="2400" dirty="0">
                <a:latin typeface="Calibri" charset="0"/>
              </a:rPr>
              <a:t>) in a </a:t>
            </a:r>
            <a:r>
              <a:rPr lang="en-US" sz="2400" dirty="0" smtClean="0">
                <a:latin typeface="Calibri" charset="0"/>
              </a:rPr>
              <a:t>solution</a:t>
            </a: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pH ranges from 0 to </a:t>
            </a:r>
            <a:r>
              <a:rPr lang="en-US" sz="2400" dirty="0" smtClean="0">
                <a:latin typeface="Calibri" charset="0"/>
              </a:rPr>
              <a:t>14</a:t>
            </a:r>
            <a:endParaRPr lang="en-US" sz="2400" dirty="0">
              <a:latin typeface="Calibri" charset="0"/>
            </a:endParaRPr>
          </a:p>
        </p:txBody>
      </p:sp>
      <p:pic>
        <p:nvPicPr>
          <p:cNvPr id="16386" name="Picture 2" descr="D:\User Data\Desktop\infographic_02_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066800"/>
            <a:ext cx="4495800" cy="55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910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latin typeface="Calibri" charset="0"/>
              </a:rPr>
              <a:t>Acids</a:t>
            </a:r>
            <a:r>
              <a:rPr lang="en-US" sz="2400" dirty="0">
                <a:latin typeface="Calibri" charset="0"/>
              </a:rPr>
              <a:t> have a higher concentration of hydrogen </a:t>
            </a:r>
            <a:endParaRPr lang="en-US" sz="2400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ions </a:t>
            </a:r>
            <a:r>
              <a:rPr lang="en-US" sz="2400" dirty="0">
                <a:latin typeface="Calibri" charset="0"/>
              </a:rPr>
              <a:t>(H</a:t>
            </a:r>
            <a:r>
              <a:rPr lang="en-US" sz="2400" baseline="30000" dirty="0">
                <a:latin typeface="Calibri" charset="0"/>
              </a:rPr>
              <a:t>+</a:t>
            </a:r>
            <a:r>
              <a:rPr lang="en-US" sz="2400" dirty="0">
                <a:latin typeface="Calibri" charset="0"/>
              </a:rPr>
              <a:t>) and a pH closer to </a:t>
            </a:r>
            <a:r>
              <a:rPr lang="en-US" sz="2400" dirty="0" smtClean="0">
                <a:latin typeface="Calibri" charset="0"/>
              </a:rPr>
              <a:t>0</a:t>
            </a:r>
          </a:p>
          <a:p>
            <a:pPr marL="0" indent="0" eaLnBrk="1" hangingPunct="1">
              <a:buNone/>
            </a:pPr>
            <a:endParaRPr lang="en-US" sz="2400" b="1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b="1" dirty="0" smtClean="0">
                <a:latin typeface="Calibri" charset="0"/>
              </a:rPr>
              <a:t>Bases</a:t>
            </a:r>
            <a:r>
              <a:rPr lang="en-US" sz="2400" dirty="0" smtClean="0">
                <a:latin typeface="Calibri" charset="0"/>
              </a:rPr>
              <a:t> have a lower concentration of hydrogen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 ions (H</a:t>
            </a:r>
            <a:r>
              <a:rPr lang="en-US" sz="2400" baseline="30000" dirty="0" smtClean="0">
                <a:latin typeface="Calibri" charset="0"/>
              </a:rPr>
              <a:t>+</a:t>
            </a:r>
            <a:r>
              <a:rPr lang="en-US" sz="2400" dirty="0" smtClean="0">
                <a:latin typeface="Calibri" charset="0"/>
              </a:rPr>
              <a:t>) and a pH closer to 14  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17410" name="Picture 2" descr="D:\User Data\Desktop\infographic_02_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5345"/>
            <a:ext cx="4314825" cy="53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Weird life?</a:t>
            </a:r>
            <a:endParaRPr lang="en-US" b="1" dirty="0">
              <a:latin typeface="Calibri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</a:rPr>
              <a:t>Many </a:t>
            </a:r>
            <a:r>
              <a:rPr lang="en-US" sz="2800" dirty="0">
                <a:latin typeface="Calibri" charset="0"/>
              </a:rPr>
              <a:t>infectious agents and microbes defy our definition of </a:t>
            </a:r>
            <a:r>
              <a:rPr lang="en-US" sz="2800" dirty="0" smtClean="0">
                <a:latin typeface="Calibri" charset="0"/>
              </a:rPr>
              <a:t>being alive</a:t>
            </a:r>
            <a:endParaRPr lang="en-US" sz="2800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8434" name="Picture 2" descr="D:\User Data\Desktop\infographic_02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27" y="2057400"/>
            <a:ext cx="5029200" cy="46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Living </a:t>
            </a:r>
            <a:r>
              <a:rPr lang="en-US" sz="2400" dirty="0"/>
              <a:t>organisms </a:t>
            </a:r>
            <a:r>
              <a:rPr lang="en-US" sz="2400" dirty="0" smtClean="0"/>
              <a:t>grow </a:t>
            </a:r>
            <a:r>
              <a:rPr lang="en-US" sz="2400" dirty="0"/>
              <a:t>and reproduce, maintain homeostasis, sense and respond to their environment, and rely on energy to carry out their functions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All matter is composed of elements.</a:t>
            </a:r>
          </a:p>
          <a:p>
            <a:r>
              <a:rPr lang="en-US" sz="2400" dirty="0" smtClean="0"/>
              <a:t>Four </a:t>
            </a:r>
            <a:r>
              <a:rPr lang="en-US" sz="2400" dirty="0"/>
              <a:t>types of carbon-based organic molecule make up living things: proteins, carbohydrates, nucleic acids, and lipids. </a:t>
            </a:r>
            <a:endParaRPr lang="en-US" sz="2400" dirty="0" smtClean="0"/>
          </a:p>
          <a:p>
            <a:r>
              <a:rPr lang="en-US" sz="2400" dirty="0"/>
              <a:t>Living </a:t>
            </a:r>
            <a:r>
              <a:rPr lang="en-US" sz="2400" dirty="0" smtClean="0"/>
              <a:t>organisms </a:t>
            </a:r>
            <a:r>
              <a:rPr lang="en-US" sz="2400" dirty="0"/>
              <a:t>are made of </a:t>
            </a:r>
            <a:r>
              <a:rPr lang="en-US" sz="2400" dirty="0" smtClean="0"/>
              <a:t>cells, the smallest unit of life.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concentration of H+ ions in a solution determines its </a:t>
            </a:r>
            <a:r>
              <a:rPr lang="en-US" sz="2400" dirty="0" err="1"/>
              <a:t>pH.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life?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52600" y="2209800"/>
            <a:ext cx="5410200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“Our </a:t>
            </a:r>
            <a:r>
              <a:rPr lang="en-US" sz="4400" baseline="30000" dirty="0">
                <a:latin typeface="+mj-lt"/>
              </a:rPr>
              <a:t>experience with life is limited to familiar earth life and we know </a:t>
            </a:r>
            <a:r>
              <a:rPr lang="en-US" sz="4400" baseline="30000" dirty="0" smtClean="0">
                <a:latin typeface="+mj-lt"/>
              </a:rPr>
              <a:t>that</a:t>
            </a:r>
            <a:r>
              <a:rPr lang="en-US" sz="4400" dirty="0">
                <a:latin typeface="+mj-lt"/>
              </a:rPr>
              <a:t> </a:t>
            </a:r>
            <a:r>
              <a:rPr lang="en-US" sz="4400" baseline="30000" dirty="0" smtClean="0">
                <a:latin typeface="+mj-lt"/>
              </a:rPr>
              <a:t>all </a:t>
            </a:r>
            <a:r>
              <a:rPr lang="en-US" sz="4400" baseline="30000" dirty="0">
                <a:latin typeface="+mj-lt"/>
              </a:rPr>
              <a:t>known life on earth descends from a last universal common ancestor</a:t>
            </a:r>
            <a:r>
              <a:rPr lang="en-US" sz="4400" baseline="30000" dirty="0" smtClean="0">
                <a:latin typeface="+mj-lt"/>
              </a:rPr>
              <a:t>.”</a:t>
            </a:r>
            <a:endParaRPr lang="en-US" sz="4400" baseline="30000" dirty="0">
              <a:latin typeface="+mj-lt"/>
            </a:endParaRPr>
          </a:p>
          <a:p>
            <a:r>
              <a:rPr lang="en-US" sz="4400" baseline="30000" dirty="0">
                <a:latin typeface="+mj-lt"/>
              </a:rPr>
              <a:t>— </a:t>
            </a:r>
            <a:r>
              <a:rPr lang="en-US" sz="4400" baseline="30000" dirty="0" smtClean="0">
                <a:latin typeface="+mj-lt"/>
              </a:rPr>
              <a:t>Carol Cleland</a:t>
            </a:r>
          </a:p>
        </p:txBody>
      </p:sp>
    </p:spTree>
    <p:extLst>
      <p:ext uri="{BB962C8B-B14F-4D97-AF65-F5344CB8AC3E}">
        <p14:creationId xmlns:p14="http://schemas.microsoft.com/office/powerpoint/2010/main" val="11356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living things have five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Growth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Reproduction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Homeostasis</a:t>
            </a:r>
          </a:p>
          <a:p>
            <a:pPr eaLnBrk="1" hangingPunct="1"/>
            <a:r>
              <a:rPr lang="en-US" dirty="0">
                <a:latin typeface="Calibri" charset="0"/>
              </a:rPr>
              <a:t>Sense and respond to stimuli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Ability to obtain </a:t>
            </a:r>
            <a:r>
              <a:rPr lang="en-US" dirty="0">
                <a:latin typeface="Calibri" charset="0"/>
              </a:rPr>
              <a:t>and use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living things have five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Growth: </a:t>
            </a:r>
            <a:r>
              <a:rPr lang="en-US" dirty="0">
                <a:latin typeface="Calibri" charset="0"/>
              </a:rPr>
              <a:t>the process of increasing in size</a:t>
            </a:r>
          </a:p>
        </p:txBody>
      </p:sp>
      <p:pic>
        <p:nvPicPr>
          <p:cNvPr id="3074" name="Picture 2" descr="D:\User Data\Desktop\infographic_02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4"/>
          <a:stretch/>
        </p:blipFill>
        <p:spPr bwMode="auto">
          <a:xfrm>
            <a:off x="590320" y="2799202"/>
            <a:ext cx="8142592" cy="20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living things have five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Reproduction</a:t>
            </a:r>
            <a:r>
              <a:rPr lang="en-US" dirty="0">
                <a:latin typeface="Calibri" charset="0"/>
              </a:rPr>
              <a:t>: the process of producing new </a:t>
            </a:r>
            <a:r>
              <a:rPr lang="en-US" dirty="0" smtClean="0">
                <a:latin typeface="Calibri" charset="0"/>
              </a:rPr>
              <a:t>organisms  </a:t>
            </a:r>
            <a:endParaRPr lang="en-US" dirty="0">
              <a:latin typeface="Calibri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5344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living things have five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133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Homeostasis:</a:t>
            </a:r>
            <a:r>
              <a:rPr lang="en-US" dirty="0">
                <a:latin typeface="Calibri" charset="0"/>
              </a:rPr>
              <a:t> the maintenance of a relatively constant internal </a:t>
            </a:r>
            <a:r>
              <a:rPr lang="en-US" dirty="0" smtClean="0">
                <a:latin typeface="Calibri" charset="0"/>
              </a:rPr>
              <a:t>environment</a:t>
            </a:r>
            <a:endParaRPr lang="en-US" b="1" dirty="0">
              <a:latin typeface="Calibri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5344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1378</Words>
  <Application>Microsoft Office PowerPoint</Application>
  <PresentationFormat>On-screen Show (4:3)</PresentationFormat>
  <Paragraphs>215</Paragraphs>
  <Slides>46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Blank Presentation</vt:lpstr>
      <vt:lpstr>PowerPoint Presentation</vt:lpstr>
      <vt:lpstr>Chapter 2</vt:lpstr>
      <vt:lpstr>Driving Questions</vt:lpstr>
      <vt:lpstr>Looking for life on Mars</vt:lpstr>
      <vt:lpstr>What is life?</vt:lpstr>
      <vt:lpstr>All living things have five functional traits in common</vt:lpstr>
      <vt:lpstr>All living things have five functional traits in common</vt:lpstr>
      <vt:lpstr>All living things have five functional traits in common</vt:lpstr>
      <vt:lpstr>All living things have five functional traits in common</vt:lpstr>
      <vt:lpstr>All living things have five functional traits in common</vt:lpstr>
      <vt:lpstr>All living things have five functional traits in common</vt:lpstr>
      <vt:lpstr>All living things have five functional traits in common</vt:lpstr>
      <vt:lpstr>All life is composed of the same chemical building blocks</vt:lpstr>
      <vt:lpstr>All life is composed of the same chemical building blocks</vt:lpstr>
      <vt:lpstr>All life is composed of the same chemical building blocks</vt:lpstr>
      <vt:lpstr>All life is composed of the same chemical building blocks</vt:lpstr>
      <vt:lpstr>All life is composed of the same chemical building blocks</vt:lpstr>
      <vt:lpstr>At its most basic level, all life is composed of chemicals</vt:lpstr>
      <vt:lpstr>At its most basic level, all life is composed of chemicals</vt:lpstr>
      <vt:lpstr>All life is composed of the same chemical building blocks</vt:lpstr>
      <vt:lpstr>All life is composed of the same chemical building blocks</vt:lpstr>
      <vt:lpstr>Carbon is a versatile component  of life’s molecules</vt:lpstr>
      <vt:lpstr>Carbon is a versatile component  of life’s molecules</vt:lpstr>
      <vt:lpstr>Carbon is a versatile component  of life’s molecules</vt:lpstr>
      <vt:lpstr>Carbon is a versatile component  of life’s molecules</vt:lpstr>
      <vt:lpstr>Carbon is a versatile component  of life’s molecules</vt:lpstr>
      <vt:lpstr>Molecules of life</vt:lpstr>
      <vt:lpstr>Molecules of life</vt:lpstr>
      <vt:lpstr>Molecules of life: carbohydrates</vt:lpstr>
      <vt:lpstr>Molecules of life: proteins</vt:lpstr>
      <vt:lpstr>Molecules of life: nucleic acids</vt:lpstr>
      <vt:lpstr>Molecules of life: lipids</vt:lpstr>
      <vt:lpstr>The cell</vt:lpstr>
      <vt:lpstr>Phospholipids define cell boundaries</vt:lpstr>
      <vt:lpstr>Phospholipids define cell boundaries</vt:lpstr>
      <vt:lpstr>Water</vt:lpstr>
      <vt:lpstr>Water</vt:lpstr>
      <vt:lpstr>Water</vt:lpstr>
      <vt:lpstr>Water</vt:lpstr>
      <vt:lpstr>Properties of water</vt:lpstr>
      <vt:lpstr>Properties of water</vt:lpstr>
      <vt:lpstr>Properties of water</vt:lpstr>
      <vt:lpstr>Properties of water</vt:lpstr>
      <vt:lpstr>Properties of water</vt:lpstr>
      <vt:lpstr>Weird life?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cymbolje</dc:creator>
  <cp:lastModifiedBy>hbadmin</cp:lastModifiedBy>
  <cp:revision>99</cp:revision>
  <dcterms:created xsi:type="dcterms:W3CDTF">2011-01-31T15:44:03Z</dcterms:created>
  <dcterms:modified xsi:type="dcterms:W3CDTF">2014-04-06T14:25:12Z</dcterms:modified>
</cp:coreProperties>
</file>