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43"/>
  </p:notesMasterIdLst>
  <p:sldIdLst>
    <p:sldId id="303" r:id="rId3"/>
    <p:sldId id="256" r:id="rId4"/>
    <p:sldId id="319" r:id="rId5"/>
    <p:sldId id="257" r:id="rId6"/>
    <p:sldId id="320" r:id="rId7"/>
    <p:sldId id="259" r:id="rId8"/>
    <p:sldId id="258" r:id="rId9"/>
    <p:sldId id="260" r:id="rId10"/>
    <p:sldId id="261" r:id="rId11"/>
    <p:sldId id="262" r:id="rId12"/>
    <p:sldId id="321" r:id="rId13"/>
    <p:sldId id="322" r:id="rId14"/>
    <p:sldId id="323" r:id="rId15"/>
    <p:sldId id="311" r:id="rId16"/>
    <p:sldId id="324" r:id="rId17"/>
    <p:sldId id="312" r:id="rId18"/>
    <p:sldId id="325" r:id="rId19"/>
    <p:sldId id="313" r:id="rId20"/>
    <p:sldId id="315" r:id="rId21"/>
    <p:sldId id="263" r:id="rId22"/>
    <p:sldId id="264" r:id="rId23"/>
    <p:sldId id="277" r:id="rId24"/>
    <p:sldId id="278" r:id="rId25"/>
    <p:sldId id="280" r:id="rId26"/>
    <p:sldId id="281" r:id="rId27"/>
    <p:sldId id="283" r:id="rId28"/>
    <p:sldId id="284" r:id="rId29"/>
    <p:sldId id="326" r:id="rId30"/>
    <p:sldId id="285" r:id="rId31"/>
    <p:sldId id="286" r:id="rId32"/>
    <p:sldId id="287" r:id="rId33"/>
    <p:sldId id="289" r:id="rId34"/>
    <p:sldId id="290" r:id="rId35"/>
    <p:sldId id="293" r:id="rId36"/>
    <p:sldId id="295" r:id="rId37"/>
    <p:sldId id="294" r:id="rId38"/>
    <p:sldId id="299" r:id="rId39"/>
    <p:sldId id="300" r:id="rId40"/>
    <p:sldId id="301" r:id="rId41"/>
    <p:sldId id="327" r:id="rId4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ＭＳ Ｐゴシック" charset="-128"/>
        <a:cs typeface="+mn-cs"/>
      </a:defRPr>
    </a:lvl1pPr>
    <a:lvl2pPr marL="457200" algn="l" rtl="0" fontAlgn="base">
      <a:spcBef>
        <a:spcPct val="0"/>
      </a:spcBef>
      <a:spcAft>
        <a:spcPct val="0"/>
      </a:spcAft>
      <a:defRPr kern="1200">
        <a:solidFill>
          <a:schemeClr val="tx1"/>
        </a:solidFill>
        <a:latin typeface="Arial" charset="0"/>
        <a:ea typeface="ＭＳ Ｐゴシック" charset="-128"/>
        <a:cs typeface="+mn-cs"/>
      </a:defRPr>
    </a:lvl2pPr>
    <a:lvl3pPr marL="914400" algn="l" rtl="0" fontAlgn="base">
      <a:spcBef>
        <a:spcPct val="0"/>
      </a:spcBef>
      <a:spcAft>
        <a:spcPct val="0"/>
      </a:spcAft>
      <a:defRPr kern="1200">
        <a:solidFill>
          <a:schemeClr val="tx1"/>
        </a:solidFill>
        <a:latin typeface="Arial" charset="0"/>
        <a:ea typeface="ＭＳ Ｐゴシック" charset="-128"/>
        <a:cs typeface="+mn-cs"/>
      </a:defRPr>
    </a:lvl3pPr>
    <a:lvl4pPr marL="1371600" algn="l" rtl="0" fontAlgn="base">
      <a:spcBef>
        <a:spcPct val="0"/>
      </a:spcBef>
      <a:spcAft>
        <a:spcPct val="0"/>
      </a:spcAft>
      <a:defRPr kern="1200">
        <a:solidFill>
          <a:schemeClr val="tx1"/>
        </a:solidFill>
        <a:latin typeface="Arial" charset="0"/>
        <a:ea typeface="ＭＳ Ｐゴシック" charset="-128"/>
        <a:cs typeface="+mn-cs"/>
      </a:defRPr>
    </a:lvl4pPr>
    <a:lvl5pPr marL="1828800" algn="l"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1935" autoAdjust="0"/>
  </p:normalViewPr>
  <p:slideViewPr>
    <p:cSldViewPr>
      <p:cViewPr varScale="1">
        <p:scale>
          <a:sx n="69" d="100"/>
          <a:sy n="69" d="100"/>
        </p:scale>
        <p:origin x="-1602" y="-10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ECF00EBA-6493-4FC1-96BA-4D78226F30D5}" type="datetime1">
              <a:rPr lang="en-US"/>
              <a:pPr>
                <a:defRPr/>
              </a:pPr>
              <a:t>4/26/2014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0ACB1E07-698B-48FB-B5AB-02D9264F3694}" type="slidenum">
              <a:rPr lang="en-US"/>
              <a:pPr>
                <a:defRPr/>
              </a:pPr>
              <a:t>‹#›</a:t>
            </a:fld>
            <a:endParaRPr lang="en-US"/>
          </a:p>
        </p:txBody>
      </p:sp>
    </p:spTree>
    <p:extLst>
      <p:ext uri="{BB962C8B-B14F-4D97-AF65-F5344CB8AC3E}">
        <p14:creationId xmlns:p14="http://schemas.microsoft.com/office/powerpoint/2010/main" val="29303780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5C84EBFE-968C-4FAC-8746-D395FA11DB21}" type="slidenum">
              <a:rPr lang="en-US" smtClean="0">
                <a:solidFill>
                  <a:srgbClr val="000000"/>
                </a:solidFill>
              </a:rPr>
              <a:pPr eaLnBrk="1" hangingPunct="1"/>
              <a:t>1</a:t>
            </a:fld>
            <a:endParaRPr lang="en-US" smtClean="0">
              <a:solidFill>
                <a:srgbClr val="000000"/>
              </a:solidFill>
            </a:endParaRPr>
          </a:p>
        </p:txBody>
      </p:sp>
      <p:sp>
        <p:nvSpPr>
          <p:cNvPr id="563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ea typeface="ＭＳ Ｐゴシック"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ea typeface="ＭＳ Ｐゴシック" charset="-128"/>
              </a:rPr>
              <a:t>Cells placed in a lower-solute, or hypotonic, solution will tend to take up water and swell. </a:t>
            </a:r>
          </a:p>
          <a:p>
            <a:r>
              <a:rPr lang="en-US" dirty="0" smtClean="0">
                <a:ea typeface="ＭＳ Ｐゴシック" charset="-128"/>
              </a:rPr>
              <a:t>Cells </a:t>
            </a:r>
            <a:r>
              <a:rPr lang="en-US" dirty="0" smtClean="0">
                <a:ea typeface="ＭＳ Ｐゴシック" charset="-128"/>
              </a:rPr>
              <a:t>placed in a higher-solute, or hypertonic, solution will tend to lose water and shrivel.</a:t>
            </a:r>
          </a:p>
          <a:p>
            <a:r>
              <a:rPr lang="en-US" dirty="0" smtClean="0">
                <a:ea typeface="ＭＳ Ｐゴシック" charset="-128"/>
              </a:rPr>
              <a:t>In </a:t>
            </a:r>
            <a:r>
              <a:rPr lang="en-US" dirty="0" smtClean="0">
                <a:ea typeface="ＭＳ Ｐゴシック" charset="-128"/>
              </a:rPr>
              <a:t>an isotonic solution, where the solute concentration is the same as the cell’s cytoplasm, there is no net movement of water into or out of the cell. </a:t>
            </a:r>
            <a:endParaRPr lang="en-US" dirty="0" smtClean="0">
              <a:ea typeface="ＭＳ Ｐゴシック" charset="-128"/>
            </a:endParaRPr>
          </a:p>
          <a:p>
            <a:r>
              <a:rPr lang="en-US" dirty="0" smtClean="0">
                <a:ea typeface="ＭＳ Ｐゴシック" charset="-128"/>
              </a:rPr>
              <a:t>In </a:t>
            </a:r>
            <a:r>
              <a:rPr lang="en-US" dirty="0" smtClean="0">
                <a:ea typeface="ＭＳ Ｐゴシック" charset="-128"/>
              </a:rPr>
              <a:t>all cases, water moves in a direction that will tend to even out the solute concentrations on each side of the membrane.</a:t>
            </a:r>
          </a:p>
        </p:txBody>
      </p:sp>
      <p:sp>
        <p:nvSpPr>
          <p:cNvPr id="65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849E0CE1-81F0-4365-A14B-998ECD7B2D67}" type="slidenum">
              <a:rPr lang="en-US" smtClean="0"/>
              <a:pPr eaLnBrk="1" hangingPunct="1"/>
              <a:t>16</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ea typeface="ＭＳ Ｐゴシック" charset="-128"/>
              </a:rPr>
              <a:t>Millions of soldiers and civilians had died in World War I, many from infected wounds. </a:t>
            </a:r>
            <a:r>
              <a:rPr lang="en-US" dirty="0" smtClean="0">
                <a:ea typeface="ＭＳ Ｐゴシック" charset="-128"/>
              </a:rPr>
              <a:t>With </a:t>
            </a:r>
            <a:r>
              <a:rPr lang="en-US" dirty="0" smtClean="0">
                <a:ea typeface="ＭＳ Ｐゴシック" charset="-128"/>
              </a:rPr>
              <a:t>few other antibacterial medicines </a:t>
            </a:r>
            <a:r>
              <a:rPr lang="en-US" dirty="0" smtClean="0">
                <a:ea typeface="ＭＳ Ｐゴシック" charset="-128"/>
              </a:rPr>
              <a:t>available</a:t>
            </a:r>
            <a:r>
              <a:rPr lang="en-US" dirty="0" smtClean="0">
                <a:ea typeface="ＭＳ Ｐゴシック" charset="-128"/>
              </a:rPr>
              <a:t>, penicillin suddenly became the focus of research during World War </a:t>
            </a:r>
            <a:r>
              <a:rPr lang="en-US" dirty="0" smtClean="0">
                <a:ea typeface="ＭＳ Ｐゴシック" charset="-128"/>
              </a:rPr>
              <a:t>II.</a:t>
            </a:r>
            <a:r>
              <a:rPr lang="en-US" baseline="0" dirty="0" smtClean="0">
                <a:ea typeface="ＭＳ Ｐゴシック" charset="-128"/>
              </a:rPr>
              <a:t> In </a:t>
            </a:r>
            <a:r>
              <a:rPr lang="en-US" dirty="0" smtClean="0">
                <a:ea typeface="ＭＳ Ｐゴシック" charset="-128"/>
              </a:rPr>
              <a:t>1941</a:t>
            </a:r>
            <a:r>
              <a:rPr lang="en-US" dirty="0" smtClean="0">
                <a:ea typeface="ＭＳ Ｐゴシック" charset="-128"/>
              </a:rPr>
              <a:t>, when </a:t>
            </a:r>
            <a:r>
              <a:rPr lang="en-US" dirty="0" smtClean="0">
                <a:ea typeface="ＭＳ Ｐゴシック" charset="-128"/>
              </a:rPr>
              <a:t>Oxford </a:t>
            </a:r>
            <a:r>
              <a:rPr lang="en-US" dirty="0" smtClean="0">
                <a:ea typeface="ＭＳ Ｐゴシック" charset="-128"/>
              </a:rPr>
              <a:t>scientists approached the U.S. </a:t>
            </a:r>
            <a:r>
              <a:rPr lang="en-US" dirty="0" smtClean="0">
                <a:ea typeface="ＭＳ Ｐゴシック" charset="-128"/>
              </a:rPr>
              <a:t>government </a:t>
            </a:r>
            <a:r>
              <a:rPr lang="en-US" dirty="0" smtClean="0">
                <a:ea typeface="ＭＳ Ｐゴシック" charset="-128"/>
              </a:rPr>
              <a:t>and asked for help in growing penicillin on a large scale.</a:t>
            </a:r>
          </a:p>
          <a:p>
            <a:r>
              <a:rPr lang="en-US" dirty="0" smtClean="0">
                <a:ea typeface="ＭＳ Ｐゴシック" charset="-128"/>
              </a:rPr>
              <a:t>By</a:t>
            </a:r>
            <a:r>
              <a:rPr lang="en-US" baseline="0" dirty="0" smtClean="0">
                <a:ea typeface="ＭＳ Ｐゴシック" charset="-128"/>
              </a:rPr>
              <a:t> u</a:t>
            </a:r>
            <a:r>
              <a:rPr lang="en-US" dirty="0" smtClean="0">
                <a:ea typeface="ＭＳ Ｐゴシック" charset="-128"/>
              </a:rPr>
              <a:t>sing </a:t>
            </a:r>
            <a:r>
              <a:rPr lang="en-US" dirty="0" smtClean="0">
                <a:ea typeface="ＭＳ Ｐゴシック" charset="-128"/>
              </a:rPr>
              <a:t>a </a:t>
            </a:r>
            <a:r>
              <a:rPr lang="en-US" dirty="0" smtClean="0">
                <a:ea typeface="ＭＳ Ｐゴシック" charset="-128"/>
              </a:rPr>
              <a:t>byproduct </a:t>
            </a:r>
            <a:r>
              <a:rPr lang="en-US" dirty="0" smtClean="0">
                <a:ea typeface="ＭＳ Ｐゴシック" charset="-128"/>
              </a:rPr>
              <a:t>of </a:t>
            </a:r>
            <a:r>
              <a:rPr lang="en-US" dirty="0" smtClean="0">
                <a:ea typeface="ＭＳ Ｐゴシック" charset="-128"/>
              </a:rPr>
              <a:t>large</a:t>
            </a:r>
            <a:r>
              <a:rPr lang="en-US" baseline="0" dirty="0" smtClean="0">
                <a:ea typeface="ＭＳ Ｐゴシック" charset="-128"/>
              </a:rPr>
              <a:t> </a:t>
            </a:r>
            <a:r>
              <a:rPr lang="en-US" dirty="0" smtClean="0">
                <a:ea typeface="ＭＳ Ｐゴシック" charset="-128"/>
              </a:rPr>
              <a:t>scale </a:t>
            </a:r>
            <a:r>
              <a:rPr lang="en-US" dirty="0" smtClean="0">
                <a:ea typeface="ＭＳ Ｐゴシック" charset="-128"/>
              </a:rPr>
              <a:t>corn processing as a culture </a:t>
            </a:r>
            <a:r>
              <a:rPr lang="en-US" dirty="0" smtClean="0">
                <a:ea typeface="ＭＳ Ｐゴシック" charset="-128"/>
              </a:rPr>
              <a:t>in </a:t>
            </a:r>
            <a:r>
              <a:rPr lang="en-US" dirty="0" smtClean="0">
                <a:ea typeface="ＭＳ Ｐゴシック" charset="-128"/>
              </a:rPr>
              <a:t>which to grow the fungus, the </a:t>
            </a:r>
            <a:r>
              <a:rPr lang="en-US" dirty="0" smtClean="0">
                <a:ea typeface="ＭＳ Ｐゴシック" charset="-128"/>
              </a:rPr>
              <a:t>scientists </a:t>
            </a:r>
            <a:r>
              <a:rPr lang="en-US" dirty="0" smtClean="0">
                <a:ea typeface="ＭＳ Ｐゴシック" charset="-128"/>
              </a:rPr>
              <a:t>were able to produce penicillin in much greater quantities</a:t>
            </a:r>
            <a:r>
              <a:rPr lang="en-US" dirty="0" smtClean="0">
                <a:ea typeface="ＭＳ Ｐゴシック" charset="-128"/>
              </a:rPr>
              <a:t>.</a:t>
            </a:r>
            <a:endParaRPr lang="en-US" dirty="0" smtClean="0">
              <a:ea typeface="ＭＳ Ｐゴシック" charset="-128"/>
            </a:endParaRPr>
          </a:p>
          <a:p>
            <a:endParaRPr lang="en-US" dirty="0" smtClean="0">
              <a:ea typeface="ＭＳ Ｐゴシック" charset="-128"/>
            </a:endParaRPr>
          </a:p>
          <a:p>
            <a:endParaRPr lang="en-US" dirty="0" smtClean="0">
              <a:ea typeface="ＭＳ Ｐゴシック" charset="-128"/>
            </a:endParaRPr>
          </a:p>
        </p:txBody>
      </p:sp>
      <p:sp>
        <p:nvSpPr>
          <p:cNvPr id="66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A81BC304-2E3B-4D81-8A00-5B3A8977816E}" type="slidenum">
              <a:rPr lang="en-US" smtClean="0"/>
              <a:pPr eaLnBrk="1" hangingPunct="1"/>
              <a:t>17</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ea typeface="ＭＳ Ｐゴシック" charset="-128"/>
            </a:endParaRPr>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BD299E20-BF79-4ECB-B601-D591A215A422}" type="slidenum">
              <a:rPr lang="en-US" smtClean="0"/>
              <a:pPr eaLnBrk="1" hangingPunct="1"/>
              <a:t>18</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ea typeface="ＭＳ Ｐゴシック" charset="-128"/>
              </a:rPr>
              <a:t>Both eukaryotic and prokaryotic cells have ribosomes, but their ribosomes are of different sizes and have different structures. Because streptomycin targets features specific to bacterial ribosomes, it doesn’t harm the human who is taking it .</a:t>
            </a:r>
          </a:p>
        </p:txBody>
      </p:sp>
      <p:sp>
        <p:nvSpPr>
          <p:cNvPr id="686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7F86C6D6-1F3D-48D4-A3C2-D56B4294B673}" type="slidenum">
              <a:rPr lang="en-US" smtClean="0"/>
              <a:pPr eaLnBrk="1" hangingPunct="1"/>
              <a:t>19</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ea typeface="ＭＳ Ｐゴシック" charset="-128"/>
              </a:rPr>
              <a:t>The membrane is semipermeable: only certain substances can cross it freely.</a:t>
            </a:r>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3D97B899-5EAB-4573-8D2C-5494589CAFAD}" type="slidenum">
              <a:rPr lang="en-US" smtClean="0"/>
              <a:pPr eaLnBrk="1" hangingPunct="1"/>
              <a:t>20</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ea typeface="ＭＳ Ｐゴシック" charset="-128"/>
              </a:rPr>
              <a:t>Microorganisms like these have evolved chemical defenses as a way to protect themselves from other organisms. In turn, their combatants have evolved countermeasures that give them resistance.</a:t>
            </a:r>
          </a:p>
        </p:txBody>
      </p:sp>
      <p:sp>
        <p:nvSpPr>
          <p:cNvPr id="70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A172A677-54DB-415B-B0FB-59747B46E415}" type="slidenum">
              <a:rPr lang="en-US" smtClean="0"/>
              <a:pPr eaLnBrk="1" hangingPunct="1"/>
              <a:t>28</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ea typeface="ＭＳ Ｐゴシック" charset="-128"/>
            </a:endParaRPr>
          </a:p>
        </p:txBody>
      </p:sp>
      <p:sp>
        <p:nvSpPr>
          <p:cNvPr id="716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110C6C16-C712-40F2-A516-726C6BE569B0}" type="slidenum">
              <a:rPr lang="en-US" smtClean="0"/>
              <a:pPr eaLnBrk="1" hangingPunct="1"/>
              <a:t>29</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ea typeface="ＭＳ Ｐゴシック" charset="-128"/>
              </a:rPr>
              <a:t>Nuclear envelope: a double membrane made of two lipid bilayers</a:t>
            </a:r>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1DF46304-BE96-452D-BA33-DB70307B5C57}" type="slidenum">
              <a:rPr lang="en-US" smtClean="0"/>
              <a:pPr eaLnBrk="1" hangingPunct="1"/>
              <a:t>31</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ea typeface="ＭＳ Ｐゴシック" charset="-128"/>
              </a:rPr>
              <a:t>“Rough ER” is studded with ribosomes making proteins; the “smooth ER” makes lipids.</a:t>
            </a:r>
          </a:p>
        </p:txBody>
      </p:sp>
      <p:sp>
        <p:nvSpPr>
          <p:cNvPr id="737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71A64934-6AAA-45A9-BC65-373D43383698}" type="slidenum">
              <a:rPr lang="en-US" smtClean="0"/>
              <a:pPr eaLnBrk="1" hangingPunct="1"/>
              <a:t>33</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ea typeface="ＭＳ Ｐゴシック" charset="-128"/>
              </a:rPr>
              <a:t>A fortuitous observation by Fleming led to the discovery of the first antibiotic. He realized that the fungus on his culture plate was somehow inhibiting the reproduction of bacteria.</a:t>
            </a:r>
          </a:p>
          <a:p>
            <a:endParaRPr lang="en-US" smtClean="0">
              <a:ea typeface="ＭＳ Ｐゴシック" charset="-128"/>
            </a:endParaRPr>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C465EDC6-ECF5-4507-B4A2-65800B3D410F}" type="slidenum">
              <a:rPr lang="en-US" smtClean="0"/>
              <a:pPr eaLnBrk="1" hangingPunct="1"/>
              <a:t>5</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ea typeface="ＭＳ Ｐゴシック" charset="-128"/>
              </a:rPr>
              <a:t>Flemming was the first to study antibiotics scientifically and publish the results. </a:t>
            </a:r>
          </a:p>
        </p:txBody>
      </p:sp>
      <p:sp>
        <p:nvSpPr>
          <p:cNvPr id="583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DAAAC823-2B65-443C-A32E-2F721273B7CF}" type="slidenum">
              <a:rPr lang="en-US" smtClean="0"/>
              <a:pPr eaLnBrk="1" hangingPunct="1"/>
              <a:t>6</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ea typeface="ＭＳ Ｐゴシック" charset="-128"/>
              </a:rPr>
              <a:t>To understand why antibiotics affect bacteria cells, you must understand cells in general.</a:t>
            </a:r>
          </a:p>
          <a:p>
            <a:endParaRPr lang="en-US" smtClean="0">
              <a:ea typeface="ＭＳ Ｐゴシック" charset="-128"/>
            </a:endParaRPr>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D64BA133-C015-4738-A739-4C8C476B7018}" type="slidenum">
              <a:rPr lang="en-US" smtClean="0"/>
              <a:pPr eaLnBrk="1" hangingPunct="1"/>
              <a:t>7</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ea typeface="ＭＳ Ｐゴシック" charset="-128"/>
              </a:rPr>
              <a:t>Not all cells are alike.  Cells come in many shapes and sizes and perform various functions, depending on where they are found.</a:t>
            </a:r>
          </a:p>
          <a:p>
            <a:endParaRPr lang="en-US" smtClean="0">
              <a:ea typeface="ＭＳ Ｐゴシック" charset="-128"/>
            </a:endParaRPr>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18F83964-70CE-48CE-A9F2-A53716AB6CCB}" type="slidenum">
              <a:rPr lang="en-US" smtClean="0"/>
              <a:pPr eaLnBrk="1" hangingPunct="1"/>
              <a:t>9</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ea typeface="ＭＳ Ｐゴシック" charset="-128"/>
              </a:rPr>
              <a:t>Organelles: the membrane-bound compartments of eukaryotic cells that carry out specific </a:t>
            </a:r>
            <a:r>
              <a:rPr lang="en-US" dirty="0" smtClean="0">
                <a:ea typeface="ＭＳ Ｐゴシック" charset="-128"/>
              </a:rPr>
              <a:t>functions</a:t>
            </a:r>
            <a:endParaRPr lang="en-US" dirty="0" smtClean="0">
              <a:ea typeface="ＭＳ Ｐゴシック" charset="-128"/>
            </a:endParaRPr>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E8A7F792-4335-43E2-8DDC-70ECD4489563}" type="slidenum">
              <a:rPr lang="en-US" smtClean="0"/>
              <a:pPr eaLnBrk="1" hangingPunct="1"/>
              <a:t>10</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ea typeface="ＭＳ Ｐゴシック" charset="-128"/>
              </a:rPr>
              <a:t>Membrane: a flexible yet sturdy structure that forms a boundary between the external environment and the cell’s watery cytoplasm</a:t>
            </a:r>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48BBC54C-4C38-4209-9EEE-C8BCCA13A238}" type="slidenum">
              <a:rPr lang="en-US" smtClean="0"/>
              <a:pPr eaLnBrk="1" hangingPunct="1"/>
              <a:t>11</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ea typeface="ＭＳ Ｐゴシック" charset="-128"/>
            </a:endParaRPr>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3AA5B970-8235-4ECA-BB85-30628DD0D3F3}" type="slidenum">
              <a:rPr lang="en-US" smtClean="0"/>
              <a:pPr eaLnBrk="1" hangingPunct="1"/>
              <a:t>12</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ea typeface="ＭＳ Ｐゴシック" charset="-128"/>
              </a:rPr>
              <a:t>Bacteria are not the only organisms with a cell wall (plant cells and fungi have them, too</a:t>
            </a:r>
            <a:r>
              <a:rPr lang="en-US" dirty="0" smtClean="0">
                <a:ea typeface="ＭＳ Ｐゴシック" charset="-128"/>
              </a:rPr>
              <a:t>) </a:t>
            </a:r>
            <a:r>
              <a:rPr lang="en-US" dirty="0" smtClean="0">
                <a:ea typeface="ＭＳ Ｐゴシック" charset="-128"/>
              </a:rPr>
              <a:t>but they are the only ones that have a cell wall made of </a:t>
            </a:r>
            <a:r>
              <a:rPr lang="en-US" dirty="0" smtClean="0">
                <a:ea typeface="ＭＳ Ｐゴシック" charset="-128"/>
              </a:rPr>
              <a:t>peptidoglycan.</a:t>
            </a:r>
            <a:r>
              <a:rPr lang="en-US" baseline="0" dirty="0" smtClean="0">
                <a:ea typeface="ＭＳ Ｐゴシック" charset="-128"/>
              </a:rPr>
              <a:t> This</a:t>
            </a:r>
            <a:r>
              <a:rPr lang="en-US" dirty="0" smtClean="0">
                <a:ea typeface="ＭＳ Ｐゴシック" charset="-128"/>
              </a:rPr>
              <a:t> </a:t>
            </a:r>
            <a:r>
              <a:rPr lang="en-US" dirty="0" smtClean="0">
                <a:ea typeface="ＭＳ Ｐゴシック" charset="-128"/>
              </a:rPr>
              <a:t>is why penicillin is such a selective bacteria killer.</a:t>
            </a:r>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5EE3C5D8-044B-40AE-BEE4-727FB3D31553}" type="slidenum">
              <a:rPr lang="en-US" smtClean="0"/>
              <a:pPr eaLnBrk="1" hangingPunct="1"/>
              <a:t>15</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AAB965A2-8090-49C0-9440-1116C66576BF}" type="datetime1">
              <a:rPr lang="en-US"/>
              <a:pPr>
                <a:defRPr/>
              </a:pPr>
              <a:t>4/26/2014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478FF8A-AFA6-49C4-8F67-B789624C19FE}" type="slidenum">
              <a:rPr lang="en-US"/>
              <a:pPr>
                <a:defRPr/>
              </a:pPr>
              <a:t>‹#›</a:t>
            </a:fld>
            <a:endParaRPr lang="en-US"/>
          </a:p>
        </p:txBody>
      </p:sp>
    </p:spTree>
    <p:extLst>
      <p:ext uri="{BB962C8B-B14F-4D97-AF65-F5344CB8AC3E}">
        <p14:creationId xmlns:p14="http://schemas.microsoft.com/office/powerpoint/2010/main" val="31298824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6267ACA-5C4C-4E81-BEA5-B9739C4E88B0}" type="datetime1">
              <a:rPr lang="en-US"/>
              <a:pPr>
                <a:defRPr/>
              </a:pPr>
              <a:t>4/26/2014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C9559E6-19E1-46F1-8B5C-D8EBB4F518AA}" type="slidenum">
              <a:rPr lang="en-US"/>
              <a:pPr>
                <a:defRPr/>
              </a:pPr>
              <a:t>‹#›</a:t>
            </a:fld>
            <a:endParaRPr lang="en-US"/>
          </a:p>
        </p:txBody>
      </p:sp>
    </p:spTree>
    <p:extLst>
      <p:ext uri="{BB962C8B-B14F-4D97-AF65-F5344CB8AC3E}">
        <p14:creationId xmlns:p14="http://schemas.microsoft.com/office/powerpoint/2010/main" val="4025157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CECDB42-2EEE-4C1A-9DFA-709DFCE67BB2}" type="datetime1">
              <a:rPr lang="en-US"/>
              <a:pPr>
                <a:defRPr/>
              </a:pPr>
              <a:t>4/26/2014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DCBD477-0ED0-4D59-AF18-7882640B6878}" type="slidenum">
              <a:rPr lang="en-US"/>
              <a:pPr>
                <a:defRPr/>
              </a:pPr>
              <a:t>‹#›</a:t>
            </a:fld>
            <a:endParaRPr lang="en-US"/>
          </a:p>
        </p:txBody>
      </p:sp>
    </p:spTree>
    <p:extLst>
      <p:ext uri="{BB962C8B-B14F-4D97-AF65-F5344CB8AC3E}">
        <p14:creationId xmlns:p14="http://schemas.microsoft.com/office/powerpoint/2010/main" val="32896160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eaLnBrk="1" hangingPunct="1">
              <a:defRPr>
                <a:latin typeface="Arial" charset="0"/>
              </a:defRPr>
            </a:lvl1pPr>
          </a:lstStyle>
          <a:p>
            <a:pPr>
              <a:defRPr/>
            </a:pPr>
            <a:endParaRPr lang="en-US"/>
          </a:p>
        </p:txBody>
      </p:sp>
      <p:sp>
        <p:nvSpPr>
          <p:cNvPr id="5" name="Footer Placeholder 4"/>
          <p:cNvSpPr>
            <a:spLocks noGrp="1"/>
          </p:cNvSpPr>
          <p:nvPr>
            <p:ph type="ftr" sz="quarter" idx="11"/>
          </p:nvPr>
        </p:nvSpPr>
        <p:spPr/>
        <p:txBody>
          <a:bodyPr/>
          <a:lstStyle>
            <a:lvl1pPr eaLnBrk="1" hangingPunct="1">
              <a:defRPr>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1" hangingPunct="1">
              <a:defRPr>
                <a:latin typeface="Arial" charset="0"/>
              </a:defRPr>
            </a:lvl1pPr>
          </a:lstStyle>
          <a:p>
            <a:pPr>
              <a:defRPr/>
            </a:pPr>
            <a:fld id="{5E10A7D2-FA59-4D84-BAE7-2286D3152F1E}" type="slidenum">
              <a:rPr lang="en-US"/>
              <a:pPr>
                <a:defRPr/>
              </a:pPr>
              <a:t>‹#›</a:t>
            </a:fld>
            <a:endParaRPr lang="en-US"/>
          </a:p>
        </p:txBody>
      </p:sp>
    </p:spTree>
    <p:extLst>
      <p:ext uri="{BB962C8B-B14F-4D97-AF65-F5344CB8AC3E}">
        <p14:creationId xmlns:p14="http://schemas.microsoft.com/office/powerpoint/2010/main" val="5845246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1" hangingPunct="1">
              <a:defRPr>
                <a:latin typeface="Arial" charset="0"/>
              </a:defRPr>
            </a:lvl1pPr>
          </a:lstStyle>
          <a:p>
            <a:pPr>
              <a:defRPr/>
            </a:pPr>
            <a:endParaRPr lang="en-US"/>
          </a:p>
        </p:txBody>
      </p:sp>
      <p:sp>
        <p:nvSpPr>
          <p:cNvPr id="5" name="Footer Placeholder 4"/>
          <p:cNvSpPr>
            <a:spLocks noGrp="1"/>
          </p:cNvSpPr>
          <p:nvPr>
            <p:ph type="ftr" sz="quarter" idx="11"/>
          </p:nvPr>
        </p:nvSpPr>
        <p:spPr/>
        <p:txBody>
          <a:bodyPr/>
          <a:lstStyle>
            <a:lvl1pPr eaLnBrk="1" hangingPunct="1">
              <a:defRPr>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1" hangingPunct="1">
              <a:defRPr>
                <a:latin typeface="Arial" charset="0"/>
              </a:defRPr>
            </a:lvl1pPr>
          </a:lstStyle>
          <a:p>
            <a:pPr>
              <a:defRPr/>
            </a:pPr>
            <a:fld id="{58ADC5DC-8F50-4820-ACFB-3FAA8D41329A}" type="slidenum">
              <a:rPr lang="en-US"/>
              <a:pPr>
                <a:defRPr/>
              </a:pPr>
              <a:t>‹#›</a:t>
            </a:fld>
            <a:endParaRPr lang="en-US"/>
          </a:p>
        </p:txBody>
      </p:sp>
    </p:spTree>
    <p:extLst>
      <p:ext uri="{BB962C8B-B14F-4D97-AF65-F5344CB8AC3E}">
        <p14:creationId xmlns:p14="http://schemas.microsoft.com/office/powerpoint/2010/main" val="2975211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eaLnBrk="1" hangingPunct="1">
              <a:defRPr>
                <a:latin typeface="Arial" charset="0"/>
              </a:defRPr>
            </a:lvl1pPr>
          </a:lstStyle>
          <a:p>
            <a:pPr>
              <a:defRPr/>
            </a:pPr>
            <a:endParaRPr lang="en-US"/>
          </a:p>
        </p:txBody>
      </p:sp>
      <p:sp>
        <p:nvSpPr>
          <p:cNvPr id="5" name="Footer Placeholder 4"/>
          <p:cNvSpPr>
            <a:spLocks noGrp="1"/>
          </p:cNvSpPr>
          <p:nvPr>
            <p:ph type="ftr" sz="quarter" idx="11"/>
          </p:nvPr>
        </p:nvSpPr>
        <p:spPr/>
        <p:txBody>
          <a:bodyPr/>
          <a:lstStyle>
            <a:lvl1pPr eaLnBrk="1" hangingPunct="1">
              <a:defRPr>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1" hangingPunct="1">
              <a:defRPr>
                <a:latin typeface="Arial" charset="0"/>
              </a:defRPr>
            </a:lvl1pPr>
          </a:lstStyle>
          <a:p>
            <a:pPr>
              <a:defRPr/>
            </a:pPr>
            <a:fld id="{03BC9463-F527-4D89-83A3-0E4D18DBD3CE}" type="slidenum">
              <a:rPr lang="en-US"/>
              <a:pPr>
                <a:defRPr/>
              </a:pPr>
              <a:t>‹#›</a:t>
            </a:fld>
            <a:endParaRPr lang="en-US"/>
          </a:p>
        </p:txBody>
      </p:sp>
    </p:spTree>
    <p:extLst>
      <p:ext uri="{BB962C8B-B14F-4D97-AF65-F5344CB8AC3E}">
        <p14:creationId xmlns:p14="http://schemas.microsoft.com/office/powerpoint/2010/main" val="28563009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eaLnBrk="1" hangingPunct="1">
              <a:defRPr>
                <a:latin typeface="Arial" charset="0"/>
              </a:defRPr>
            </a:lvl1pPr>
          </a:lstStyle>
          <a:p>
            <a:pPr>
              <a:defRPr/>
            </a:pPr>
            <a:endParaRPr lang="en-US"/>
          </a:p>
        </p:txBody>
      </p:sp>
      <p:sp>
        <p:nvSpPr>
          <p:cNvPr id="6" name="Footer Placeholder 5"/>
          <p:cNvSpPr>
            <a:spLocks noGrp="1"/>
          </p:cNvSpPr>
          <p:nvPr>
            <p:ph type="ftr" sz="quarter" idx="11"/>
          </p:nvPr>
        </p:nvSpPr>
        <p:spPr/>
        <p:txBody>
          <a:bodyPr/>
          <a:lstStyle>
            <a:lvl1pPr eaLnBrk="1" hangingPunct="1">
              <a:defRPr>
                <a:latin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1" hangingPunct="1">
              <a:defRPr>
                <a:latin typeface="Arial" charset="0"/>
              </a:defRPr>
            </a:lvl1pPr>
          </a:lstStyle>
          <a:p>
            <a:pPr>
              <a:defRPr/>
            </a:pPr>
            <a:fld id="{9B4491DB-92A9-434E-9496-32739D0B4924}" type="slidenum">
              <a:rPr lang="en-US"/>
              <a:pPr>
                <a:defRPr/>
              </a:pPr>
              <a:t>‹#›</a:t>
            </a:fld>
            <a:endParaRPr lang="en-US"/>
          </a:p>
        </p:txBody>
      </p:sp>
    </p:spTree>
    <p:extLst>
      <p:ext uri="{BB962C8B-B14F-4D97-AF65-F5344CB8AC3E}">
        <p14:creationId xmlns:p14="http://schemas.microsoft.com/office/powerpoint/2010/main" val="37710310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eaLnBrk="1" hangingPunct="1">
              <a:defRPr>
                <a:latin typeface="Arial" charset="0"/>
              </a:defRPr>
            </a:lvl1pPr>
          </a:lstStyle>
          <a:p>
            <a:pPr>
              <a:defRPr/>
            </a:pPr>
            <a:endParaRPr lang="en-US"/>
          </a:p>
        </p:txBody>
      </p:sp>
      <p:sp>
        <p:nvSpPr>
          <p:cNvPr id="8" name="Footer Placeholder 7"/>
          <p:cNvSpPr>
            <a:spLocks noGrp="1"/>
          </p:cNvSpPr>
          <p:nvPr>
            <p:ph type="ftr" sz="quarter" idx="11"/>
          </p:nvPr>
        </p:nvSpPr>
        <p:spPr/>
        <p:txBody>
          <a:bodyPr/>
          <a:lstStyle>
            <a:lvl1pPr eaLnBrk="1" hangingPunct="1">
              <a:defRPr>
                <a:latin typeface="Arial" charset="0"/>
              </a:defRPr>
            </a:lvl1pPr>
          </a:lstStyle>
          <a:p>
            <a:pPr>
              <a:defRPr/>
            </a:pPr>
            <a:endParaRPr lang="en-US"/>
          </a:p>
        </p:txBody>
      </p:sp>
      <p:sp>
        <p:nvSpPr>
          <p:cNvPr id="9" name="Slide Number Placeholder 8"/>
          <p:cNvSpPr>
            <a:spLocks noGrp="1"/>
          </p:cNvSpPr>
          <p:nvPr>
            <p:ph type="sldNum" sz="quarter" idx="12"/>
          </p:nvPr>
        </p:nvSpPr>
        <p:spPr/>
        <p:txBody>
          <a:bodyPr/>
          <a:lstStyle>
            <a:lvl1pPr eaLnBrk="1" hangingPunct="1">
              <a:defRPr>
                <a:latin typeface="Arial" charset="0"/>
              </a:defRPr>
            </a:lvl1pPr>
          </a:lstStyle>
          <a:p>
            <a:pPr>
              <a:defRPr/>
            </a:pPr>
            <a:fld id="{044F8B6D-A29C-42C6-A5E9-BDD856B0B4E6}" type="slidenum">
              <a:rPr lang="en-US"/>
              <a:pPr>
                <a:defRPr/>
              </a:pPr>
              <a:t>‹#›</a:t>
            </a:fld>
            <a:endParaRPr lang="en-US"/>
          </a:p>
        </p:txBody>
      </p:sp>
    </p:spTree>
    <p:extLst>
      <p:ext uri="{BB962C8B-B14F-4D97-AF65-F5344CB8AC3E}">
        <p14:creationId xmlns:p14="http://schemas.microsoft.com/office/powerpoint/2010/main" val="29853952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eaLnBrk="1" hangingPunct="1">
              <a:defRPr>
                <a:latin typeface="Arial" charset="0"/>
              </a:defRPr>
            </a:lvl1pPr>
          </a:lstStyle>
          <a:p>
            <a:pPr>
              <a:defRPr/>
            </a:pPr>
            <a:endParaRPr lang="en-US"/>
          </a:p>
        </p:txBody>
      </p:sp>
      <p:sp>
        <p:nvSpPr>
          <p:cNvPr id="4" name="Footer Placeholder 3"/>
          <p:cNvSpPr>
            <a:spLocks noGrp="1"/>
          </p:cNvSpPr>
          <p:nvPr>
            <p:ph type="ftr" sz="quarter" idx="11"/>
          </p:nvPr>
        </p:nvSpPr>
        <p:spPr/>
        <p:txBody>
          <a:bodyPr/>
          <a:lstStyle>
            <a:lvl1pPr eaLnBrk="1" hangingPunct="1">
              <a:defRPr>
                <a:latin typeface="Arial" charset="0"/>
              </a:defRPr>
            </a:lvl1pPr>
          </a:lstStyle>
          <a:p>
            <a:pPr>
              <a:defRPr/>
            </a:pPr>
            <a:endParaRPr lang="en-US"/>
          </a:p>
        </p:txBody>
      </p:sp>
      <p:sp>
        <p:nvSpPr>
          <p:cNvPr id="5" name="Slide Number Placeholder 4"/>
          <p:cNvSpPr>
            <a:spLocks noGrp="1"/>
          </p:cNvSpPr>
          <p:nvPr>
            <p:ph type="sldNum" sz="quarter" idx="12"/>
          </p:nvPr>
        </p:nvSpPr>
        <p:spPr/>
        <p:txBody>
          <a:bodyPr/>
          <a:lstStyle>
            <a:lvl1pPr eaLnBrk="1" hangingPunct="1">
              <a:defRPr>
                <a:latin typeface="Arial" charset="0"/>
              </a:defRPr>
            </a:lvl1pPr>
          </a:lstStyle>
          <a:p>
            <a:pPr>
              <a:defRPr/>
            </a:pPr>
            <a:fld id="{9A49515F-ADED-4F22-8516-92ED236997A4}" type="slidenum">
              <a:rPr lang="en-US"/>
              <a:pPr>
                <a:defRPr/>
              </a:pPr>
              <a:t>‹#›</a:t>
            </a:fld>
            <a:endParaRPr lang="en-US"/>
          </a:p>
        </p:txBody>
      </p:sp>
    </p:spTree>
    <p:extLst>
      <p:ext uri="{BB962C8B-B14F-4D97-AF65-F5344CB8AC3E}">
        <p14:creationId xmlns:p14="http://schemas.microsoft.com/office/powerpoint/2010/main" val="21917167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1" hangingPunct="1">
              <a:defRPr>
                <a:latin typeface="Arial" charset="0"/>
              </a:defRPr>
            </a:lvl1pPr>
          </a:lstStyle>
          <a:p>
            <a:pPr>
              <a:defRPr/>
            </a:pPr>
            <a:endParaRPr lang="en-US"/>
          </a:p>
        </p:txBody>
      </p:sp>
      <p:sp>
        <p:nvSpPr>
          <p:cNvPr id="3" name="Footer Placeholder 2"/>
          <p:cNvSpPr>
            <a:spLocks noGrp="1"/>
          </p:cNvSpPr>
          <p:nvPr>
            <p:ph type="ftr" sz="quarter" idx="11"/>
          </p:nvPr>
        </p:nvSpPr>
        <p:spPr/>
        <p:txBody>
          <a:bodyPr/>
          <a:lstStyle>
            <a:lvl1pPr eaLnBrk="1" hangingPunct="1">
              <a:defRPr>
                <a:latin typeface="Arial" charset="0"/>
              </a:defRPr>
            </a:lvl1pPr>
          </a:lstStyle>
          <a:p>
            <a:pPr>
              <a:defRPr/>
            </a:pPr>
            <a:endParaRPr lang="en-US"/>
          </a:p>
        </p:txBody>
      </p:sp>
      <p:sp>
        <p:nvSpPr>
          <p:cNvPr id="4" name="Slide Number Placeholder 3"/>
          <p:cNvSpPr>
            <a:spLocks noGrp="1"/>
          </p:cNvSpPr>
          <p:nvPr>
            <p:ph type="sldNum" sz="quarter" idx="12"/>
          </p:nvPr>
        </p:nvSpPr>
        <p:spPr/>
        <p:txBody>
          <a:bodyPr/>
          <a:lstStyle>
            <a:lvl1pPr eaLnBrk="1" hangingPunct="1">
              <a:defRPr>
                <a:latin typeface="Arial" charset="0"/>
              </a:defRPr>
            </a:lvl1pPr>
          </a:lstStyle>
          <a:p>
            <a:pPr>
              <a:defRPr/>
            </a:pPr>
            <a:fld id="{FEBA4DE5-8844-494F-8085-00CB1E34B14B}" type="slidenum">
              <a:rPr lang="en-US"/>
              <a:pPr>
                <a:defRPr/>
              </a:pPr>
              <a:t>‹#›</a:t>
            </a:fld>
            <a:endParaRPr lang="en-US"/>
          </a:p>
        </p:txBody>
      </p:sp>
    </p:spTree>
    <p:extLst>
      <p:ext uri="{BB962C8B-B14F-4D97-AF65-F5344CB8AC3E}">
        <p14:creationId xmlns:p14="http://schemas.microsoft.com/office/powerpoint/2010/main" val="33999219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1" hangingPunct="1">
              <a:defRPr>
                <a:latin typeface="Arial" charset="0"/>
              </a:defRPr>
            </a:lvl1pPr>
          </a:lstStyle>
          <a:p>
            <a:pPr>
              <a:defRPr/>
            </a:pPr>
            <a:endParaRPr lang="en-US"/>
          </a:p>
        </p:txBody>
      </p:sp>
      <p:sp>
        <p:nvSpPr>
          <p:cNvPr id="6" name="Footer Placeholder 5"/>
          <p:cNvSpPr>
            <a:spLocks noGrp="1"/>
          </p:cNvSpPr>
          <p:nvPr>
            <p:ph type="ftr" sz="quarter" idx="11"/>
          </p:nvPr>
        </p:nvSpPr>
        <p:spPr/>
        <p:txBody>
          <a:bodyPr/>
          <a:lstStyle>
            <a:lvl1pPr eaLnBrk="1" hangingPunct="1">
              <a:defRPr>
                <a:latin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1" hangingPunct="1">
              <a:defRPr>
                <a:latin typeface="Arial" charset="0"/>
              </a:defRPr>
            </a:lvl1pPr>
          </a:lstStyle>
          <a:p>
            <a:pPr>
              <a:defRPr/>
            </a:pPr>
            <a:fld id="{A9C31529-0DBA-4B48-B9EE-69530CE648DD}" type="slidenum">
              <a:rPr lang="en-US"/>
              <a:pPr>
                <a:defRPr/>
              </a:pPr>
              <a:t>‹#›</a:t>
            </a:fld>
            <a:endParaRPr lang="en-US"/>
          </a:p>
        </p:txBody>
      </p:sp>
    </p:spTree>
    <p:extLst>
      <p:ext uri="{BB962C8B-B14F-4D97-AF65-F5344CB8AC3E}">
        <p14:creationId xmlns:p14="http://schemas.microsoft.com/office/powerpoint/2010/main" val="14936059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0C9A08B-750E-4A4D-B20F-F3F8A26EF4C3}" type="datetime1">
              <a:rPr lang="en-US"/>
              <a:pPr>
                <a:defRPr/>
              </a:pPr>
              <a:t>4/26/2014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EAAA2CB-D1D8-4C24-B849-0DA0FDFBF349}" type="slidenum">
              <a:rPr lang="en-US"/>
              <a:pPr>
                <a:defRPr/>
              </a:pPr>
              <a:t>‹#›</a:t>
            </a:fld>
            <a:endParaRPr lang="en-US"/>
          </a:p>
        </p:txBody>
      </p:sp>
    </p:spTree>
    <p:extLst>
      <p:ext uri="{BB962C8B-B14F-4D97-AF65-F5344CB8AC3E}">
        <p14:creationId xmlns:p14="http://schemas.microsoft.com/office/powerpoint/2010/main" val="23758490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1" hangingPunct="1">
              <a:defRPr>
                <a:latin typeface="Arial" charset="0"/>
              </a:defRPr>
            </a:lvl1pPr>
          </a:lstStyle>
          <a:p>
            <a:pPr>
              <a:defRPr/>
            </a:pPr>
            <a:endParaRPr lang="en-US"/>
          </a:p>
        </p:txBody>
      </p:sp>
      <p:sp>
        <p:nvSpPr>
          <p:cNvPr id="6" name="Footer Placeholder 5"/>
          <p:cNvSpPr>
            <a:spLocks noGrp="1"/>
          </p:cNvSpPr>
          <p:nvPr>
            <p:ph type="ftr" sz="quarter" idx="11"/>
          </p:nvPr>
        </p:nvSpPr>
        <p:spPr/>
        <p:txBody>
          <a:bodyPr/>
          <a:lstStyle>
            <a:lvl1pPr eaLnBrk="1" hangingPunct="1">
              <a:defRPr>
                <a:latin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1" hangingPunct="1">
              <a:defRPr>
                <a:latin typeface="Arial" charset="0"/>
              </a:defRPr>
            </a:lvl1pPr>
          </a:lstStyle>
          <a:p>
            <a:pPr>
              <a:defRPr/>
            </a:pPr>
            <a:fld id="{3CB7BE22-1AE5-4A96-A0F9-44A4124601C3}" type="slidenum">
              <a:rPr lang="en-US"/>
              <a:pPr>
                <a:defRPr/>
              </a:pPr>
              <a:t>‹#›</a:t>
            </a:fld>
            <a:endParaRPr lang="en-US"/>
          </a:p>
        </p:txBody>
      </p:sp>
    </p:spTree>
    <p:extLst>
      <p:ext uri="{BB962C8B-B14F-4D97-AF65-F5344CB8AC3E}">
        <p14:creationId xmlns:p14="http://schemas.microsoft.com/office/powerpoint/2010/main" val="41466462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1" hangingPunct="1">
              <a:defRPr>
                <a:latin typeface="Arial" charset="0"/>
              </a:defRPr>
            </a:lvl1pPr>
          </a:lstStyle>
          <a:p>
            <a:pPr>
              <a:defRPr/>
            </a:pPr>
            <a:endParaRPr lang="en-US"/>
          </a:p>
        </p:txBody>
      </p:sp>
      <p:sp>
        <p:nvSpPr>
          <p:cNvPr id="5" name="Footer Placeholder 4"/>
          <p:cNvSpPr>
            <a:spLocks noGrp="1"/>
          </p:cNvSpPr>
          <p:nvPr>
            <p:ph type="ftr" sz="quarter" idx="11"/>
          </p:nvPr>
        </p:nvSpPr>
        <p:spPr/>
        <p:txBody>
          <a:bodyPr/>
          <a:lstStyle>
            <a:lvl1pPr eaLnBrk="1" hangingPunct="1">
              <a:defRPr>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1" hangingPunct="1">
              <a:defRPr>
                <a:latin typeface="Arial" charset="0"/>
              </a:defRPr>
            </a:lvl1pPr>
          </a:lstStyle>
          <a:p>
            <a:pPr>
              <a:defRPr/>
            </a:pPr>
            <a:fld id="{B50D3010-56B9-454D-8FD5-C5DD583C5CC8}" type="slidenum">
              <a:rPr lang="en-US"/>
              <a:pPr>
                <a:defRPr/>
              </a:pPr>
              <a:t>‹#›</a:t>
            </a:fld>
            <a:endParaRPr lang="en-US"/>
          </a:p>
        </p:txBody>
      </p:sp>
    </p:spTree>
    <p:extLst>
      <p:ext uri="{BB962C8B-B14F-4D97-AF65-F5344CB8AC3E}">
        <p14:creationId xmlns:p14="http://schemas.microsoft.com/office/powerpoint/2010/main" val="15441250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1" hangingPunct="1">
              <a:defRPr>
                <a:latin typeface="Arial" charset="0"/>
              </a:defRPr>
            </a:lvl1pPr>
          </a:lstStyle>
          <a:p>
            <a:pPr>
              <a:defRPr/>
            </a:pPr>
            <a:endParaRPr lang="en-US"/>
          </a:p>
        </p:txBody>
      </p:sp>
      <p:sp>
        <p:nvSpPr>
          <p:cNvPr id="5" name="Footer Placeholder 4"/>
          <p:cNvSpPr>
            <a:spLocks noGrp="1"/>
          </p:cNvSpPr>
          <p:nvPr>
            <p:ph type="ftr" sz="quarter" idx="11"/>
          </p:nvPr>
        </p:nvSpPr>
        <p:spPr/>
        <p:txBody>
          <a:bodyPr/>
          <a:lstStyle>
            <a:lvl1pPr eaLnBrk="1" hangingPunct="1">
              <a:defRPr>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1" hangingPunct="1">
              <a:defRPr>
                <a:latin typeface="Arial" charset="0"/>
              </a:defRPr>
            </a:lvl1pPr>
          </a:lstStyle>
          <a:p>
            <a:pPr>
              <a:defRPr/>
            </a:pPr>
            <a:fld id="{B263CE29-F5AB-4826-B039-FF9212C20A7B}" type="slidenum">
              <a:rPr lang="en-US"/>
              <a:pPr>
                <a:defRPr/>
              </a:pPr>
              <a:t>‹#›</a:t>
            </a:fld>
            <a:endParaRPr lang="en-US"/>
          </a:p>
        </p:txBody>
      </p:sp>
    </p:spTree>
    <p:extLst>
      <p:ext uri="{BB962C8B-B14F-4D97-AF65-F5344CB8AC3E}">
        <p14:creationId xmlns:p14="http://schemas.microsoft.com/office/powerpoint/2010/main" val="35957344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45978D41-EED1-4522-AF97-5A6AEB1010F5}" type="datetime1">
              <a:rPr lang="en-US"/>
              <a:pPr>
                <a:defRPr/>
              </a:pPr>
              <a:t>4/26/2014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48AFE4F-0A53-47AE-AD24-B7AD6A0F7643}" type="slidenum">
              <a:rPr lang="en-US"/>
              <a:pPr>
                <a:defRPr/>
              </a:pPr>
              <a:t>‹#›</a:t>
            </a:fld>
            <a:endParaRPr lang="en-US"/>
          </a:p>
        </p:txBody>
      </p:sp>
    </p:spTree>
    <p:extLst>
      <p:ext uri="{BB962C8B-B14F-4D97-AF65-F5344CB8AC3E}">
        <p14:creationId xmlns:p14="http://schemas.microsoft.com/office/powerpoint/2010/main" val="31827830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D3294E02-EA04-456A-A7A7-4E37EB1A0E61}" type="datetime1">
              <a:rPr lang="en-US"/>
              <a:pPr>
                <a:defRPr/>
              </a:pPr>
              <a:t>4/26/2014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64C78B3-9FC0-4023-A466-70E115EC2876}" type="slidenum">
              <a:rPr lang="en-US"/>
              <a:pPr>
                <a:defRPr/>
              </a:pPr>
              <a:t>‹#›</a:t>
            </a:fld>
            <a:endParaRPr lang="en-US"/>
          </a:p>
        </p:txBody>
      </p:sp>
    </p:spTree>
    <p:extLst>
      <p:ext uri="{BB962C8B-B14F-4D97-AF65-F5344CB8AC3E}">
        <p14:creationId xmlns:p14="http://schemas.microsoft.com/office/powerpoint/2010/main" val="22840944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E6837E61-15FA-4CFD-82AD-46AA23BCC47F}" type="datetime1">
              <a:rPr lang="en-US"/>
              <a:pPr>
                <a:defRPr/>
              </a:pPr>
              <a:t>4/26/2014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4CEDE1D1-B3F1-437F-AA29-FAF213E99DF9}" type="slidenum">
              <a:rPr lang="en-US"/>
              <a:pPr>
                <a:defRPr/>
              </a:pPr>
              <a:t>‹#›</a:t>
            </a:fld>
            <a:endParaRPr lang="en-US"/>
          </a:p>
        </p:txBody>
      </p:sp>
    </p:spTree>
    <p:extLst>
      <p:ext uri="{BB962C8B-B14F-4D97-AF65-F5344CB8AC3E}">
        <p14:creationId xmlns:p14="http://schemas.microsoft.com/office/powerpoint/2010/main" val="41948035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A77176DA-17B0-4867-9BA0-4972049FD70B}" type="datetime1">
              <a:rPr lang="en-US"/>
              <a:pPr>
                <a:defRPr/>
              </a:pPr>
              <a:t>4/26/2014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D4F5053E-0486-494C-8771-7EFCC00FE3A7}" type="slidenum">
              <a:rPr lang="en-US"/>
              <a:pPr>
                <a:defRPr/>
              </a:pPr>
              <a:t>‹#›</a:t>
            </a:fld>
            <a:endParaRPr lang="en-US"/>
          </a:p>
        </p:txBody>
      </p:sp>
    </p:spTree>
    <p:extLst>
      <p:ext uri="{BB962C8B-B14F-4D97-AF65-F5344CB8AC3E}">
        <p14:creationId xmlns:p14="http://schemas.microsoft.com/office/powerpoint/2010/main" val="28804325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49E8DB7-DC41-4533-A869-7DE469B995C8}" type="datetime1">
              <a:rPr lang="en-US"/>
              <a:pPr>
                <a:defRPr/>
              </a:pPr>
              <a:t>4/26/2014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C12ED9F4-579E-4CAF-9417-0A7A02E104D1}" type="slidenum">
              <a:rPr lang="en-US"/>
              <a:pPr>
                <a:defRPr/>
              </a:pPr>
              <a:t>‹#›</a:t>
            </a:fld>
            <a:endParaRPr lang="en-US"/>
          </a:p>
        </p:txBody>
      </p:sp>
    </p:spTree>
    <p:extLst>
      <p:ext uri="{BB962C8B-B14F-4D97-AF65-F5344CB8AC3E}">
        <p14:creationId xmlns:p14="http://schemas.microsoft.com/office/powerpoint/2010/main" val="8167290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C14591C-1414-4D63-9E7A-2F7D8EE76D18}" type="datetime1">
              <a:rPr lang="en-US"/>
              <a:pPr>
                <a:defRPr/>
              </a:pPr>
              <a:t>4/26/2014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5A38192-2789-47FF-9F15-3C94192DE616}" type="slidenum">
              <a:rPr lang="en-US"/>
              <a:pPr>
                <a:defRPr/>
              </a:pPr>
              <a:t>‹#›</a:t>
            </a:fld>
            <a:endParaRPr lang="en-US"/>
          </a:p>
        </p:txBody>
      </p:sp>
    </p:spTree>
    <p:extLst>
      <p:ext uri="{BB962C8B-B14F-4D97-AF65-F5344CB8AC3E}">
        <p14:creationId xmlns:p14="http://schemas.microsoft.com/office/powerpoint/2010/main" val="5418809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13F92DF-EA9F-4E1F-BDAE-799C45DDD5FE}" type="datetime1">
              <a:rPr lang="en-US"/>
              <a:pPr>
                <a:defRPr/>
              </a:pPr>
              <a:t>4/26/2014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FDFE447-241E-4A11-92AD-E9B5C66EDFE2}" type="slidenum">
              <a:rPr lang="en-US"/>
              <a:pPr>
                <a:defRPr/>
              </a:pPr>
              <a:t>‹#›</a:t>
            </a:fld>
            <a:endParaRPr lang="en-US"/>
          </a:p>
        </p:txBody>
      </p:sp>
    </p:spTree>
    <p:extLst>
      <p:ext uri="{BB962C8B-B14F-4D97-AF65-F5344CB8AC3E}">
        <p14:creationId xmlns:p14="http://schemas.microsoft.com/office/powerpoint/2010/main" val="13146108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charset="0"/>
              </a:defRPr>
            </a:lvl1pPr>
          </a:lstStyle>
          <a:p>
            <a:pPr>
              <a:defRPr/>
            </a:pPr>
            <a:fld id="{532C766C-A385-4F71-A0CD-015B22D90A97}" type="datetime1">
              <a:rPr lang="en-US"/>
              <a:pPr>
                <a:defRPr/>
              </a:pPr>
              <a:t>4/26/2014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defRPr>
            </a:lvl1pPr>
          </a:lstStyle>
          <a:p>
            <a:pPr>
              <a:defRPr/>
            </a:pPr>
            <a:fld id="{F2746F68-25BE-439D-B318-764C1BA4B55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46" r:id="rId1"/>
    <p:sldLayoutId id="2147484047" r:id="rId2"/>
    <p:sldLayoutId id="2147484048" r:id="rId3"/>
    <p:sldLayoutId id="2147484049" r:id="rId4"/>
    <p:sldLayoutId id="2147484050" r:id="rId5"/>
    <p:sldLayoutId id="2147484051" r:id="rId6"/>
    <p:sldLayoutId id="2147484052" r:id="rId7"/>
    <p:sldLayoutId id="2147484053" r:id="rId8"/>
    <p:sldLayoutId id="2147484054" r:id="rId9"/>
    <p:sldLayoutId id="2147484055" r:id="rId10"/>
    <p:sldLayoutId id="2147484056" r:id="rId11"/>
  </p:sldLayoutIdLst>
  <p:txStyles>
    <p:titleStyle>
      <a:lvl1pPr algn="ctr"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0" hangingPunct="0">
              <a:defRPr sz="1400">
                <a:solidFill>
                  <a:srgbClr val="000000"/>
                </a:solidFill>
                <a:latin typeface="Times" pitchFamily="1" charset="0"/>
                <a:ea typeface="+mn-ea"/>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0" hangingPunct="0">
              <a:defRPr sz="1400">
                <a:solidFill>
                  <a:srgbClr val="000000"/>
                </a:solidFill>
                <a:latin typeface="Times" pitchFamily="1" charset="0"/>
                <a:ea typeface="+mn-ea"/>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0" hangingPunct="0">
              <a:defRPr sz="1400">
                <a:solidFill>
                  <a:srgbClr val="000000"/>
                </a:solidFill>
                <a:latin typeface="Times" charset="0"/>
              </a:defRPr>
            </a:lvl1pPr>
          </a:lstStyle>
          <a:p>
            <a:pPr>
              <a:defRPr/>
            </a:pPr>
            <a:fld id="{83550A3B-D4AA-4D09-B717-9DD6C1A5161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57" r:id="rId1"/>
    <p:sldLayoutId id="2147484058" r:id="rId2"/>
    <p:sldLayoutId id="2147484059" r:id="rId3"/>
    <p:sldLayoutId id="2147484060" r:id="rId4"/>
    <p:sldLayoutId id="2147484061" r:id="rId5"/>
    <p:sldLayoutId id="2147484062" r:id="rId6"/>
    <p:sldLayoutId id="2147484063" r:id="rId7"/>
    <p:sldLayoutId id="2147484064" r:id="rId8"/>
    <p:sldLayoutId id="2147484065" r:id="rId9"/>
    <p:sldLayoutId id="2147484066" r:id="rId10"/>
    <p:sldLayoutId id="2147484067"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1"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1"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1"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1"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1" charset="0"/>
        </a:defRPr>
      </a:lvl6pPr>
      <a:lvl7pPr marL="914400" algn="ctr" rtl="0" fontAlgn="base">
        <a:spcBef>
          <a:spcPct val="0"/>
        </a:spcBef>
        <a:spcAft>
          <a:spcPct val="0"/>
        </a:spcAft>
        <a:defRPr sz="4400">
          <a:solidFill>
            <a:schemeClr val="tx2"/>
          </a:solidFill>
          <a:latin typeface="Times" pitchFamily="1" charset="0"/>
        </a:defRPr>
      </a:lvl7pPr>
      <a:lvl8pPr marL="1371600" algn="ctr" rtl="0" fontAlgn="base">
        <a:spcBef>
          <a:spcPct val="0"/>
        </a:spcBef>
        <a:spcAft>
          <a:spcPct val="0"/>
        </a:spcAft>
        <a:defRPr sz="4400">
          <a:solidFill>
            <a:schemeClr val="tx2"/>
          </a:solidFill>
          <a:latin typeface="Times" pitchFamily="1" charset="0"/>
        </a:defRPr>
      </a:lvl8pPr>
      <a:lvl9pPr marL="1828800" algn="ctr" rtl="0" fontAlgn="base">
        <a:spcBef>
          <a:spcPct val="0"/>
        </a:spcBef>
        <a:spcAft>
          <a:spcPct val="0"/>
        </a:spcAft>
        <a:defRPr sz="4400">
          <a:solidFill>
            <a:schemeClr val="tx2"/>
          </a:solidFill>
          <a:latin typeface="Times" pitchFamily="1"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8.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4338" name="Rectangle 4"/>
          <p:cNvSpPr>
            <a:spLocks noGrp="1" noChangeArrowheads="1"/>
          </p:cNvSpPr>
          <p:nvPr/>
        </p:nvSpPr>
        <p:spPr bwMode="auto">
          <a:xfrm>
            <a:off x="495300" y="1447800"/>
            <a:ext cx="81534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lnSpc>
                <a:spcPct val="120000"/>
              </a:lnSpc>
            </a:pPr>
            <a:r>
              <a:rPr lang="en-US" sz="4400" b="1">
                <a:solidFill>
                  <a:srgbClr val="FFFFFE"/>
                </a:solidFill>
                <a:latin typeface="Verdana" charset="0"/>
              </a:rPr>
              <a:t>Biology for a</a:t>
            </a:r>
          </a:p>
          <a:p>
            <a:pPr algn="ctr" eaLnBrk="0" hangingPunct="0">
              <a:lnSpc>
                <a:spcPct val="120000"/>
              </a:lnSpc>
            </a:pPr>
            <a:r>
              <a:rPr lang="en-US" sz="4400" b="1">
                <a:solidFill>
                  <a:srgbClr val="FFFFFE"/>
                </a:solidFill>
                <a:latin typeface="Verdana" charset="0"/>
              </a:rPr>
              <a:t>Changing World</a:t>
            </a:r>
            <a:endParaRPr lang="en-US" sz="3400" b="1">
              <a:solidFill>
                <a:srgbClr val="FFFFFE"/>
              </a:solidFill>
              <a:latin typeface="Verdana" charset="0"/>
            </a:endParaRPr>
          </a:p>
          <a:p>
            <a:pPr algn="ctr" eaLnBrk="0" hangingPunct="0">
              <a:lnSpc>
                <a:spcPct val="120000"/>
              </a:lnSpc>
            </a:pPr>
            <a:r>
              <a:rPr lang="en-US" sz="2400" b="1">
                <a:solidFill>
                  <a:srgbClr val="FFFFFE"/>
                </a:solidFill>
                <a:latin typeface="Verdana" charset="0"/>
              </a:rPr>
              <a:t>SECOND EDITION</a:t>
            </a:r>
            <a:endParaRPr lang="en-US" sz="4400">
              <a:solidFill>
                <a:srgbClr val="FFFFFE"/>
              </a:solidFill>
              <a:latin typeface="Times" charset="0"/>
            </a:endParaRPr>
          </a:p>
        </p:txBody>
      </p:sp>
      <p:sp>
        <p:nvSpPr>
          <p:cNvPr id="14339" name="Rectangle 5"/>
          <p:cNvSpPr>
            <a:spLocks noGrp="1" noChangeArrowheads="1"/>
          </p:cNvSpPr>
          <p:nvPr/>
        </p:nvSpPr>
        <p:spPr bwMode="auto">
          <a:xfrm>
            <a:off x="1371600" y="3962400"/>
            <a:ext cx="64008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0" hangingPunct="0"/>
            <a:r>
              <a:rPr lang="en-US" sz="2800" b="1">
                <a:solidFill>
                  <a:srgbClr val="FFFFFE"/>
                </a:solidFill>
                <a:latin typeface="Verdana" charset="0"/>
              </a:rPr>
              <a:t>Lecture PowerPoint</a:t>
            </a:r>
          </a:p>
          <a:p>
            <a:pPr algn="ctr" eaLnBrk="0" hangingPunct="0"/>
            <a:endParaRPr lang="en-US" sz="2800" b="1">
              <a:solidFill>
                <a:srgbClr val="FFFFFE"/>
              </a:solidFill>
              <a:latin typeface="Verdana" charset="0"/>
            </a:endParaRPr>
          </a:p>
          <a:p>
            <a:pPr algn="ctr" eaLnBrk="0" hangingPunct="0"/>
            <a:r>
              <a:rPr lang="en-US" sz="2800" b="1">
                <a:solidFill>
                  <a:srgbClr val="FFFFFE"/>
                </a:solidFill>
                <a:latin typeface="Verdana" charset="0"/>
              </a:rPr>
              <a:t>CHAPTER 3</a:t>
            </a:r>
          </a:p>
          <a:p>
            <a:pPr algn="ctr" eaLnBrk="0" hangingPunct="0">
              <a:lnSpc>
                <a:spcPct val="120000"/>
              </a:lnSpc>
            </a:pPr>
            <a:r>
              <a:rPr lang="en-US" sz="2800">
                <a:solidFill>
                  <a:srgbClr val="FFFFFE"/>
                </a:solidFill>
                <a:latin typeface="Verdana" charset="0"/>
              </a:rPr>
              <a:t>Cell Function and Structure</a:t>
            </a:r>
            <a:endParaRPr lang="en-US" sz="2800">
              <a:solidFill>
                <a:srgbClr val="FFFFFE"/>
              </a:solidFill>
              <a:latin typeface="Times" charset="0"/>
            </a:endParaRPr>
          </a:p>
        </p:txBody>
      </p:sp>
      <p:sp>
        <p:nvSpPr>
          <p:cNvPr id="14340" name="Text Box 6"/>
          <p:cNvSpPr txBox="1">
            <a:spLocks noChangeArrowheads="1"/>
          </p:cNvSpPr>
          <p:nvPr/>
        </p:nvSpPr>
        <p:spPr bwMode="auto">
          <a:xfrm>
            <a:off x="3886200" y="6248400"/>
            <a:ext cx="50292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lgn="r"/>
            <a:r>
              <a:rPr lang="en-US" sz="1200" b="1">
                <a:solidFill>
                  <a:srgbClr val="FFFFFE"/>
                </a:solidFill>
                <a:latin typeface="Verdana" charset="0"/>
              </a:rPr>
              <a:t>Copyright © 2014 by W. H. Freeman and Company</a:t>
            </a:r>
          </a:p>
        </p:txBody>
      </p:sp>
      <p:sp>
        <p:nvSpPr>
          <p:cNvPr id="14341" name="Text Box 7"/>
          <p:cNvSpPr txBox="1">
            <a:spLocks noChangeArrowheads="1"/>
          </p:cNvSpPr>
          <p:nvPr/>
        </p:nvSpPr>
        <p:spPr bwMode="auto">
          <a:xfrm>
            <a:off x="762000" y="1447800"/>
            <a:ext cx="7543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lgn="ctr"/>
            <a:r>
              <a:rPr lang="en-US" sz="2000">
                <a:solidFill>
                  <a:srgbClr val="FFFFFE"/>
                </a:solidFill>
                <a:latin typeface="Verdana" charset="0"/>
              </a:rPr>
              <a:t> </a:t>
            </a:r>
            <a:endParaRPr lang="en-US">
              <a:solidFill>
                <a:srgbClr val="FFFFFE"/>
              </a:solidFill>
              <a:latin typeface="Verdana" charset="0"/>
            </a:endParaRPr>
          </a:p>
          <a:p>
            <a:pPr algn="ctr"/>
            <a:endParaRPr lang="en-US" sz="1600">
              <a:solidFill>
                <a:srgbClr val="FFFFFE"/>
              </a:solidFill>
              <a:latin typeface="Times" charset="0"/>
            </a:endParaRPr>
          </a:p>
        </p:txBody>
      </p:sp>
      <p:sp>
        <p:nvSpPr>
          <p:cNvPr id="14342" name="Rectangle 11"/>
          <p:cNvSpPr>
            <a:spLocks noGrp="1" noChangeArrowheads="1"/>
          </p:cNvSpPr>
          <p:nvPr/>
        </p:nvSpPr>
        <p:spPr bwMode="auto">
          <a:xfrm>
            <a:off x="152400" y="914400"/>
            <a:ext cx="8839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0" hangingPunct="0"/>
            <a:r>
              <a:rPr lang="en-US" sz="2200">
                <a:solidFill>
                  <a:srgbClr val="FFFFFE"/>
                </a:solidFill>
              </a:rPr>
              <a:t>Michèle Shuster • Janet Vigna • Gunjan Sinha • Matthew Tontonoz</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228600" y="0"/>
            <a:ext cx="8229600" cy="1143000"/>
          </a:xfrm>
        </p:spPr>
        <p:txBody>
          <a:bodyPr/>
          <a:lstStyle/>
          <a:p>
            <a:pPr eaLnBrk="1" hangingPunct="1"/>
            <a:r>
              <a:rPr lang="en-US" b="1" smtClean="0">
                <a:ea typeface="ＭＳ Ｐゴシック" charset="-128"/>
              </a:rPr>
              <a:t>Cells</a:t>
            </a:r>
          </a:p>
        </p:txBody>
      </p:sp>
      <p:sp>
        <p:nvSpPr>
          <p:cNvPr id="23555" name="Content Placeholder 2"/>
          <p:cNvSpPr>
            <a:spLocks noGrp="1"/>
          </p:cNvSpPr>
          <p:nvPr>
            <p:ph idx="1"/>
          </p:nvPr>
        </p:nvSpPr>
        <p:spPr>
          <a:xfrm>
            <a:off x="152400" y="1143000"/>
            <a:ext cx="8763000" cy="5181600"/>
          </a:xfrm>
        </p:spPr>
        <p:txBody>
          <a:bodyPr/>
          <a:lstStyle/>
          <a:p>
            <a:pPr marL="0" lvl="1" indent="0" eaLnBrk="1" hangingPunct="1">
              <a:buFont typeface="Arial" charset="0"/>
              <a:buNone/>
            </a:pPr>
            <a:r>
              <a:rPr lang="en-US" sz="2400" b="1" smtClean="0">
                <a:ea typeface="ＭＳ Ｐゴシック" charset="-128"/>
              </a:rPr>
              <a:t>Prokaryotic cells:</a:t>
            </a:r>
            <a:r>
              <a:rPr lang="en-US" sz="2400" smtClean="0">
                <a:ea typeface="ＭＳ Ｐゴシック" charset="-128"/>
              </a:rPr>
              <a:t> lack internal membrane-bound </a:t>
            </a:r>
            <a:r>
              <a:rPr lang="en-US" sz="2400" b="1" smtClean="0">
                <a:ea typeface="ＭＳ Ｐゴシック" charset="-128"/>
              </a:rPr>
              <a:t>organelles</a:t>
            </a:r>
          </a:p>
          <a:p>
            <a:pPr marL="0" lvl="1" indent="0" eaLnBrk="1" hangingPunct="1">
              <a:buFont typeface="Arial" charset="0"/>
              <a:buNone/>
            </a:pPr>
            <a:r>
              <a:rPr lang="en-US" sz="2400" b="1" smtClean="0">
                <a:ea typeface="ＭＳ Ｐゴシック" charset="-128"/>
              </a:rPr>
              <a:t>Eukaryotic cells: </a:t>
            </a:r>
            <a:r>
              <a:rPr lang="en-US" sz="2400" smtClean="0">
                <a:ea typeface="ＭＳ Ｐゴシック" charset="-128"/>
              </a:rPr>
              <a:t>membrane-bound </a:t>
            </a:r>
            <a:r>
              <a:rPr lang="en-US" sz="2400" b="1" smtClean="0">
                <a:ea typeface="ＭＳ Ｐゴシック" charset="-128"/>
              </a:rPr>
              <a:t>organelles</a:t>
            </a:r>
            <a:r>
              <a:rPr lang="en-US" sz="2400" smtClean="0">
                <a:ea typeface="ＭＳ Ｐゴシック" charset="-128"/>
              </a:rPr>
              <a:t>, including  a nucleus</a:t>
            </a:r>
            <a:endParaRPr lang="en-US" sz="2400" b="1" smtClean="0">
              <a:ea typeface="ＭＳ Ｐゴシック" charset="-128"/>
            </a:endParaRPr>
          </a:p>
        </p:txBody>
      </p:sp>
      <p:pic>
        <p:nvPicPr>
          <p:cNvPr id="23556" name="Picture 2" descr="infographic_03_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2100263"/>
            <a:ext cx="6858000" cy="479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eaLnBrk="1" hangingPunct="1"/>
            <a:r>
              <a:rPr lang="en-US" b="1" smtClean="0">
                <a:ea typeface="ＭＳ Ｐゴシック" charset="-128"/>
              </a:rPr>
              <a:t>Cells</a:t>
            </a:r>
          </a:p>
        </p:txBody>
      </p:sp>
      <p:sp>
        <p:nvSpPr>
          <p:cNvPr id="24579" name="Content Placeholder 2"/>
          <p:cNvSpPr>
            <a:spLocks noGrp="1"/>
          </p:cNvSpPr>
          <p:nvPr>
            <p:ph idx="1"/>
          </p:nvPr>
        </p:nvSpPr>
        <p:spPr>
          <a:xfrm>
            <a:off x="457200" y="1371600"/>
            <a:ext cx="8229600" cy="5334000"/>
          </a:xfrm>
        </p:spPr>
        <p:txBody>
          <a:bodyPr/>
          <a:lstStyle/>
          <a:p>
            <a:pPr eaLnBrk="1" hangingPunct="1">
              <a:buFont typeface="Arial" charset="0"/>
              <a:buNone/>
            </a:pPr>
            <a:r>
              <a:rPr lang="en-US" sz="2400" smtClean="0">
                <a:ea typeface="ＭＳ Ｐゴシック" charset="-128"/>
              </a:rPr>
              <a:t>Prokaryotic and eukaryotic cells have</a:t>
            </a:r>
          </a:p>
          <a:p>
            <a:pPr eaLnBrk="1" hangingPunct="1">
              <a:buFont typeface="Arial" charset="0"/>
              <a:buNone/>
            </a:pPr>
            <a:r>
              <a:rPr lang="en-US" sz="2400" smtClean="0">
                <a:ea typeface="ＭＳ Ｐゴシック" charset="-128"/>
              </a:rPr>
              <a:t> </a:t>
            </a:r>
          </a:p>
          <a:p>
            <a:pPr eaLnBrk="1" hangingPunct="1"/>
            <a:r>
              <a:rPr lang="en-US" sz="2400" smtClean="0">
                <a:ea typeface="ＭＳ Ｐゴシック" charset="-128"/>
              </a:rPr>
              <a:t>A </a:t>
            </a:r>
            <a:r>
              <a:rPr lang="en-US" sz="2400" b="1" smtClean="0">
                <a:ea typeface="ＭＳ Ｐゴシック" charset="-128"/>
              </a:rPr>
              <a:t>cell membrane </a:t>
            </a:r>
            <a:r>
              <a:rPr lang="en-US" sz="2400" smtClean="0">
                <a:ea typeface="ＭＳ Ｐゴシック" charset="-128"/>
              </a:rPr>
              <a:t>of phospholipids and proteins</a:t>
            </a:r>
          </a:p>
          <a:p>
            <a:pPr eaLnBrk="1" hangingPunct="1">
              <a:buFont typeface="Arial" charset="0"/>
              <a:buNone/>
            </a:pPr>
            <a:endParaRPr lang="en-US" sz="2400" smtClean="0">
              <a:ea typeface="ＭＳ Ｐゴシック" charset="-128"/>
            </a:endParaRPr>
          </a:p>
          <a:p>
            <a:pPr eaLnBrk="1" hangingPunct="1"/>
            <a:r>
              <a:rPr lang="en-US" sz="2400" b="1" smtClean="0">
                <a:ea typeface="ＭＳ Ｐゴシック" charset="-128"/>
              </a:rPr>
              <a:t>Cytoplasm</a:t>
            </a:r>
            <a:r>
              <a:rPr lang="en-US" sz="2400" smtClean="0">
                <a:ea typeface="ＭＳ Ｐゴシック" charset="-128"/>
              </a:rPr>
              <a:t>: gelatinous aqueous interior.</a:t>
            </a:r>
          </a:p>
          <a:p>
            <a:pPr eaLnBrk="1" hangingPunct="1"/>
            <a:endParaRPr lang="en-US" sz="2400" smtClean="0">
              <a:ea typeface="ＭＳ Ｐゴシック" charset="-128"/>
            </a:endParaRPr>
          </a:p>
          <a:p>
            <a:pPr eaLnBrk="1" hangingPunct="1"/>
            <a:r>
              <a:rPr lang="en-US" sz="2400" b="1" smtClean="0">
                <a:ea typeface="ＭＳ Ｐゴシック" charset="-128"/>
              </a:rPr>
              <a:t>Ribosomes</a:t>
            </a:r>
            <a:r>
              <a:rPr lang="en-US" sz="2400" smtClean="0">
                <a:ea typeface="ＭＳ Ｐゴシック" charset="-128"/>
              </a:rPr>
              <a:t>: a complex of  RNA and protein that carry out</a:t>
            </a:r>
          </a:p>
          <a:p>
            <a:pPr eaLnBrk="1" hangingPunct="1">
              <a:buFont typeface="Arial" charset="0"/>
              <a:buNone/>
            </a:pPr>
            <a:r>
              <a:rPr lang="en-US" sz="2400" smtClean="0">
                <a:ea typeface="ＭＳ Ｐゴシック" charset="-128"/>
              </a:rPr>
              <a:t>protein synthesis</a:t>
            </a:r>
          </a:p>
          <a:p>
            <a:pPr eaLnBrk="1" hangingPunct="1">
              <a:buFont typeface="Arial" charset="0"/>
              <a:buNone/>
            </a:pPr>
            <a:endParaRPr lang="en-US" sz="2400" smtClean="0">
              <a:ea typeface="ＭＳ Ｐゴシック" charset="-128"/>
            </a:endParaRPr>
          </a:p>
          <a:p>
            <a:pPr eaLnBrk="1" hangingPunct="1"/>
            <a:r>
              <a:rPr lang="en-US" sz="2400" b="1" smtClean="0">
                <a:ea typeface="ＭＳ Ｐゴシック" charset="-128"/>
              </a:rPr>
              <a:t>DNA</a:t>
            </a:r>
            <a:r>
              <a:rPr lang="en-US" sz="2400" smtClean="0">
                <a:ea typeface="ＭＳ Ｐゴシック" charset="-128"/>
              </a:rPr>
              <a:t> as a molecule of heredity</a:t>
            </a:r>
          </a:p>
          <a:p>
            <a:pPr eaLnBrk="1" hangingPunct="1"/>
            <a:endParaRPr lang="en-US" sz="2400" smtClean="0">
              <a:ea typeface="ＭＳ Ｐゴシック" charset="-128"/>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eaLnBrk="1" hangingPunct="1"/>
            <a:r>
              <a:rPr lang="en-US" b="1" smtClean="0">
                <a:ea typeface="ＭＳ Ｐゴシック" charset="-128"/>
              </a:rPr>
              <a:t>Cells</a:t>
            </a:r>
          </a:p>
        </p:txBody>
      </p:sp>
      <p:sp>
        <p:nvSpPr>
          <p:cNvPr id="25603" name="Content Placeholder 2"/>
          <p:cNvSpPr>
            <a:spLocks noGrp="1"/>
          </p:cNvSpPr>
          <p:nvPr>
            <p:ph idx="1"/>
          </p:nvPr>
        </p:nvSpPr>
        <p:spPr>
          <a:xfrm>
            <a:off x="457200" y="1143000"/>
            <a:ext cx="8229600" cy="5029200"/>
          </a:xfrm>
        </p:spPr>
        <p:txBody>
          <a:bodyPr/>
          <a:lstStyle/>
          <a:p>
            <a:pPr eaLnBrk="1" hangingPunct="1">
              <a:buFont typeface="Arial" charset="0"/>
              <a:buNone/>
            </a:pPr>
            <a:endParaRPr lang="en-US" sz="2400" smtClean="0">
              <a:ea typeface="ＭＳ Ｐゴシック" charset="-128"/>
            </a:endParaRPr>
          </a:p>
          <a:p>
            <a:pPr eaLnBrk="1" hangingPunct="1">
              <a:buFont typeface="Arial" charset="0"/>
              <a:buNone/>
            </a:pPr>
            <a:r>
              <a:rPr lang="en-US" sz="2400" smtClean="0">
                <a:ea typeface="ＭＳ Ｐゴシック" charset="-128"/>
              </a:rPr>
              <a:t>Only eukaryotic cells have </a:t>
            </a:r>
          </a:p>
          <a:p>
            <a:pPr eaLnBrk="1" hangingPunct="1"/>
            <a:r>
              <a:rPr lang="en-US" sz="2400" smtClean="0">
                <a:ea typeface="ＭＳ Ｐゴシック" charset="-128"/>
              </a:rPr>
              <a:t>A</a:t>
            </a:r>
            <a:r>
              <a:rPr lang="en-US" sz="2400" b="1" smtClean="0">
                <a:ea typeface="ＭＳ Ｐゴシック" charset="-128"/>
              </a:rPr>
              <a:t> nucleus</a:t>
            </a:r>
            <a:r>
              <a:rPr lang="en-US" sz="2400" smtClean="0">
                <a:ea typeface="ＭＳ Ｐゴシック" charset="-128"/>
              </a:rPr>
              <a:t>: an organelle that contains the DNA</a:t>
            </a:r>
          </a:p>
          <a:p>
            <a:pPr eaLnBrk="1" hangingPunct="1"/>
            <a:r>
              <a:rPr lang="en-US" sz="2400" smtClean="0">
                <a:ea typeface="ＭＳ Ｐゴシック" charset="-128"/>
              </a:rPr>
              <a:t>Many </a:t>
            </a:r>
            <a:r>
              <a:rPr lang="en-US" sz="2400" b="1" smtClean="0">
                <a:ea typeface="ＭＳ Ｐゴシック" charset="-128"/>
              </a:rPr>
              <a:t>organelles</a:t>
            </a:r>
          </a:p>
          <a:p>
            <a:pPr eaLnBrk="1" hangingPunct="1"/>
            <a:endParaRPr lang="en-US" sz="2400" smtClean="0">
              <a:ea typeface="ＭＳ Ｐゴシック" charset="-128"/>
            </a:endParaRPr>
          </a:p>
          <a:p>
            <a:pPr eaLnBrk="1" hangingPunct="1">
              <a:buFont typeface="Arial" charset="0"/>
              <a:buNone/>
            </a:pPr>
            <a:r>
              <a:rPr lang="en-US" sz="2400" smtClean="0">
                <a:ea typeface="ＭＳ Ｐゴシック" charset="-128"/>
              </a:rPr>
              <a:t>Only prokaryotic cells have </a:t>
            </a:r>
          </a:p>
          <a:p>
            <a:pPr eaLnBrk="1" hangingPunct="1"/>
            <a:r>
              <a:rPr lang="en-US" sz="2400" smtClean="0">
                <a:ea typeface="ＭＳ Ｐゴシック" charset="-128"/>
              </a:rPr>
              <a:t>Their DNA floating freely in cytoplasm</a:t>
            </a:r>
          </a:p>
          <a:p>
            <a:pPr eaLnBrk="1" hangingPunct="1"/>
            <a:r>
              <a:rPr lang="en-US" sz="2400" smtClean="0">
                <a:ea typeface="ＭＳ Ｐゴシック" charset="-128"/>
              </a:rPr>
              <a:t>No organelles</a:t>
            </a:r>
          </a:p>
          <a:p>
            <a:pPr eaLnBrk="1" hangingPunct="1"/>
            <a:r>
              <a:rPr lang="en-US" sz="2400" b="1" smtClean="0">
                <a:ea typeface="ＭＳ Ｐゴシック" charset="-128"/>
              </a:rPr>
              <a:t>Cell wall</a:t>
            </a:r>
            <a:r>
              <a:rPr lang="en-US" sz="2400" smtClean="0">
                <a:ea typeface="ＭＳ Ｐゴシック" charset="-128"/>
              </a:rPr>
              <a:t>; rigid structure enclosing cell membrane</a:t>
            </a:r>
          </a:p>
          <a:p>
            <a:pPr eaLnBrk="1" hangingPunct="1"/>
            <a:endParaRPr lang="en-US" sz="2400" smtClean="0">
              <a:ea typeface="ＭＳ Ｐゴシック" charset="-128"/>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b="1" smtClean="0">
                <a:ea typeface="ＭＳ Ｐゴシック" charset="-128"/>
              </a:rPr>
              <a:t>Cells</a:t>
            </a:r>
          </a:p>
        </p:txBody>
      </p:sp>
      <p:pic>
        <p:nvPicPr>
          <p:cNvPr id="26627" name="Picture 2" descr="infographic_03_0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574800"/>
            <a:ext cx="7500938" cy="5240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eaLnBrk="1" hangingPunct="1"/>
            <a:r>
              <a:rPr lang="en-US" b="1" smtClean="0">
                <a:ea typeface="ＭＳ Ｐゴシック" charset="-128"/>
              </a:rPr>
              <a:t>Antibiotics target prokaryotic cells</a:t>
            </a:r>
          </a:p>
        </p:txBody>
      </p:sp>
      <p:sp>
        <p:nvSpPr>
          <p:cNvPr id="27651" name="Content Placeholder 2"/>
          <p:cNvSpPr>
            <a:spLocks noGrp="1"/>
          </p:cNvSpPr>
          <p:nvPr>
            <p:ph idx="1"/>
          </p:nvPr>
        </p:nvSpPr>
        <p:spPr>
          <a:xfrm>
            <a:off x="457200" y="1524000"/>
            <a:ext cx="7924800" cy="2590800"/>
          </a:xfrm>
        </p:spPr>
        <p:txBody>
          <a:bodyPr/>
          <a:lstStyle/>
          <a:p>
            <a:pPr eaLnBrk="1" hangingPunct="1">
              <a:buFont typeface="Arial" charset="0"/>
              <a:buNone/>
            </a:pPr>
            <a:r>
              <a:rPr lang="en-US" sz="2400" smtClean="0">
                <a:ea typeface="ＭＳ Ｐゴシック" charset="-128"/>
              </a:rPr>
              <a:t>Bacterial cell walls are rigid due to </a:t>
            </a:r>
            <a:r>
              <a:rPr lang="en-US" sz="2400" b="1" smtClean="0">
                <a:ea typeface="ＭＳ Ｐゴシック" charset="-128"/>
              </a:rPr>
              <a:t>peptidoglycan</a:t>
            </a:r>
            <a:endParaRPr lang="en-US" sz="2400" smtClean="0">
              <a:ea typeface="ＭＳ Ｐゴシック" charset="-128"/>
            </a:endParaRPr>
          </a:p>
          <a:p>
            <a:pPr eaLnBrk="1" hangingPunct="1"/>
            <a:r>
              <a:rPr lang="en-US" sz="2400" smtClean="0">
                <a:ea typeface="ＭＳ Ｐゴシック" charset="-128"/>
              </a:rPr>
              <a:t>a polymer made of sugars and amino acids</a:t>
            </a:r>
          </a:p>
          <a:p>
            <a:pPr eaLnBrk="1" hangingPunct="1"/>
            <a:r>
              <a:rPr lang="en-US" sz="2400" smtClean="0">
                <a:ea typeface="ＭＳ Ｐゴシック" charset="-128"/>
              </a:rPr>
              <a:t>allows bacteria to survive in watery environment</a:t>
            </a:r>
          </a:p>
          <a:p>
            <a:pPr eaLnBrk="1" hangingPunct="1"/>
            <a:endParaRPr lang="en-US" sz="2400" smtClean="0">
              <a:ea typeface="ＭＳ Ｐゴシック" charset="-128"/>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pPr eaLnBrk="1" hangingPunct="1"/>
            <a:r>
              <a:rPr lang="en-US" b="1" smtClean="0">
                <a:ea typeface="ＭＳ Ｐゴシック" charset="-128"/>
              </a:rPr>
              <a:t>Antibiotics target prokaryotic cells</a:t>
            </a:r>
          </a:p>
        </p:txBody>
      </p:sp>
      <p:sp>
        <p:nvSpPr>
          <p:cNvPr id="28675" name="Content Placeholder 2"/>
          <p:cNvSpPr>
            <a:spLocks noGrp="1"/>
          </p:cNvSpPr>
          <p:nvPr>
            <p:ph idx="1"/>
          </p:nvPr>
        </p:nvSpPr>
        <p:spPr>
          <a:xfrm>
            <a:off x="457200" y="1600200"/>
            <a:ext cx="8077200" cy="4724400"/>
          </a:xfrm>
        </p:spPr>
        <p:txBody>
          <a:bodyPr/>
          <a:lstStyle/>
          <a:p>
            <a:pPr eaLnBrk="1" hangingPunct="1"/>
            <a:r>
              <a:rPr lang="en-US" sz="2400" smtClean="0">
                <a:ea typeface="ＭＳ Ｐゴシック" charset="-128"/>
              </a:rPr>
              <a:t>Penicillin weakens cell wall</a:t>
            </a:r>
          </a:p>
          <a:p>
            <a:pPr eaLnBrk="1" hangingPunct="1"/>
            <a:r>
              <a:rPr lang="en-US" sz="2400" smtClean="0">
                <a:ea typeface="ＭＳ Ｐゴシック" charset="-128"/>
              </a:rPr>
              <a:t>Bacterial cells fills up with water and burst due to </a:t>
            </a:r>
            <a:r>
              <a:rPr lang="en-US" sz="2400" b="1" smtClean="0">
                <a:ea typeface="ＭＳ Ｐゴシック" charset="-128"/>
              </a:rPr>
              <a:t>osmosis</a:t>
            </a:r>
            <a:endParaRPr lang="en-US" sz="2400" smtClean="0">
              <a:ea typeface="ＭＳ Ｐゴシック" charset="-128"/>
            </a:endParaRPr>
          </a:p>
        </p:txBody>
      </p:sp>
      <p:pic>
        <p:nvPicPr>
          <p:cNvPr id="28676" name="Picture 3" descr="infographic 3"/>
          <p:cNvPicPr>
            <a:picLocks noChangeAspect="1" noChangeArrowheads="1"/>
          </p:cNvPicPr>
          <p:nvPr/>
        </p:nvPicPr>
        <p:blipFill>
          <a:blip r:embed="rId3">
            <a:extLst>
              <a:ext uri="{28A0092B-C50C-407E-A947-70E740481C1C}">
                <a14:useLocalDpi xmlns:a14="http://schemas.microsoft.com/office/drawing/2010/main" val="0"/>
              </a:ext>
            </a:extLst>
          </a:blip>
          <a:srcRect t="50000"/>
          <a:stretch>
            <a:fillRect/>
          </a:stretch>
        </p:blipFill>
        <p:spPr bwMode="auto">
          <a:xfrm>
            <a:off x="609600" y="3124200"/>
            <a:ext cx="7735888" cy="345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pPr eaLnBrk="1" hangingPunct="1"/>
            <a:r>
              <a:rPr lang="en-US" b="1" smtClean="0">
                <a:ea typeface="ＭＳ Ｐゴシック" charset="-128"/>
              </a:rPr>
              <a:t>Antibiotic target prokaryotic cells</a:t>
            </a:r>
          </a:p>
        </p:txBody>
      </p:sp>
      <p:sp>
        <p:nvSpPr>
          <p:cNvPr id="29699" name="Content Placeholder 2"/>
          <p:cNvSpPr>
            <a:spLocks noGrp="1"/>
          </p:cNvSpPr>
          <p:nvPr>
            <p:ph idx="1"/>
          </p:nvPr>
        </p:nvSpPr>
        <p:spPr>
          <a:xfrm>
            <a:off x="457200" y="1600200"/>
            <a:ext cx="8077200" cy="4724400"/>
          </a:xfrm>
        </p:spPr>
        <p:txBody>
          <a:bodyPr/>
          <a:lstStyle/>
          <a:p>
            <a:pPr marL="342900" lvl="1" indent="-342900" eaLnBrk="1" hangingPunct="1">
              <a:buFont typeface="Arial" charset="0"/>
              <a:buNone/>
            </a:pPr>
            <a:r>
              <a:rPr lang="en-US" sz="2400" b="1" smtClean="0">
                <a:ea typeface="ＭＳ Ｐゴシック" charset="-128"/>
              </a:rPr>
              <a:t>Osmosis</a:t>
            </a:r>
          </a:p>
          <a:p>
            <a:pPr marL="342900" lvl="1" indent="-342900" eaLnBrk="1" hangingPunct="1"/>
            <a:r>
              <a:rPr lang="en-US" sz="2400" smtClean="0">
                <a:ea typeface="ＭＳ Ｐゴシック" charset="-128"/>
              </a:rPr>
              <a:t>The diffusion of water across a semipermeable membrane from an area of lower-solute concentration to an area of higher-solute concentration</a:t>
            </a:r>
          </a:p>
          <a:p>
            <a:pPr marL="342900" lvl="1" indent="-342900" eaLnBrk="1" hangingPunct="1"/>
            <a:r>
              <a:rPr lang="en-US" sz="2400" b="1" smtClean="0">
                <a:ea typeface="ＭＳ Ｐゴシック" charset="-128"/>
              </a:rPr>
              <a:t>Hypotonic vs. hypertonic vs.  isotonic</a:t>
            </a:r>
          </a:p>
          <a:p>
            <a:pPr eaLnBrk="1" hangingPunct="1"/>
            <a:endParaRPr lang="en-US" sz="2000" b="1" smtClean="0">
              <a:ea typeface="ＭＳ Ｐゴシック" charset="-128"/>
            </a:endParaRPr>
          </a:p>
        </p:txBody>
      </p:sp>
      <p:pic>
        <p:nvPicPr>
          <p:cNvPr id="29700" name="Picture 3" descr="infographic 3"/>
          <p:cNvPicPr>
            <a:picLocks noChangeAspect="1" noChangeArrowheads="1"/>
          </p:cNvPicPr>
          <p:nvPr/>
        </p:nvPicPr>
        <p:blipFill>
          <a:blip r:embed="rId3">
            <a:extLst>
              <a:ext uri="{28A0092B-C50C-407E-A947-70E740481C1C}">
                <a14:useLocalDpi xmlns:a14="http://schemas.microsoft.com/office/drawing/2010/main" val="0"/>
              </a:ext>
            </a:extLst>
          </a:blip>
          <a:srcRect t="17177" b="50000"/>
          <a:stretch>
            <a:fillRect/>
          </a:stretch>
        </p:blipFill>
        <p:spPr bwMode="auto">
          <a:xfrm>
            <a:off x="228600" y="4038600"/>
            <a:ext cx="8545513" cy="250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pPr eaLnBrk="1" hangingPunct="1"/>
            <a:r>
              <a:rPr lang="en-US" b="1" smtClean="0">
                <a:ea typeface="ＭＳ Ｐゴシック" charset="-128"/>
              </a:rPr>
              <a:t>Antibiotic target prokaryotic cells</a:t>
            </a:r>
          </a:p>
        </p:txBody>
      </p:sp>
      <p:sp>
        <p:nvSpPr>
          <p:cNvPr id="30723" name="Content Placeholder 2"/>
          <p:cNvSpPr>
            <a:spLocks noGrp="1"/>
          </p:cNvSpPr>
          <p:nvPr>
            <p:ph idx="1"/>
          </p:nvPr>
        </p:nvSpPr>
        <p:spPr>
          <a:xfrm>
            <a:off x="457200" y="1600200"/>
            <a:ext cx="8077200" cy="1143000"/>
          </a:xfrm>
        </p:spPr>
        <p:txBody>
          <a:bodyPr/>
          <a:lstStyle/>
          <a:p>
            <a:pPr eaLnBrk="1" hangingPunct="1"/>
            <a:r>
              <a:rPr lang="en-US" sz="2000" smtClean="0">
                <a:ea typeface="ＭＳ Ｐゴシック" charset="-128"/>
              </a:rPr>
              <a:t>Wide-scale manufacture of penicillin in 1940s</a:t>
            </a:r>
          </a:p>
          <a:p>
            <a:pPr eaLnBrk="1" hangingPunct="1"/>
            <a:r>
              <a:rPr lang="en-US" sz="2000" smtClean="0">
                <a:ea typeface="ＭＳ Ｐゴシック" charset="-128"/>
              </a:rPr>
              <a:t>Penicillin became the new wonder drug of World War II</a:t>
            </a:r>
          </a:p>
          <a:p>
            <a:pPr eaLnBrk="1" hangingPunct="1">
              <a:buFont typeface="Arial" charset="0"/>
              <a:buNone/>
            </a:pPr>
            <a:r>
              <a:rPr lang="en-US" sz="2000" smtClean="0">
                <a:ea typeface="ＭＳ Ｐゴシック" charset="-128"/>
              </a:rPr>
              <a:t> </a:t>
            </a:r>
          </a:p>
        </p:txBody>
      </p:sp>
      <p:pic>
        <p:nvPicPr>
          <p:cNvPr id="30724" name="Picture 2" descr="unnumbered_03_p5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 y="2432050"/>
            <a:ext cx="3352800" cy="438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25" name="Picture 2" descr="unnumbered_03_p51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0" y="2432050"/>
            <a:ext cx="4075113" cy="431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pPr eaLnBrk="1" hangingPunct="1"/>
            <a:r>
              <a:rPr lang="en-US" b="1" smtClean="0">
                <a:ea typeface="ＭＳ Ｐゴシック" charset="-128"/>
              </a:rPr>
              <a:t>Antibiotics target prokaryotic cells</a:t>
            </a:r>
          </a:p>
        </p:txBody>
      </p:sp>
      <p:sp>
        <p:nvSpPr>
          <p:cNvPr id="31747" name="Content Placeholder 2"/>
          <p:cNvSpPr>
            <a:spLocks noGrp="1"/>
          </p:cNvSpPr>
          <p:nvPr>
            <p:ph idx="1"/>
          </p:nvPr>
        </p:nvSpPr>
        <p:spPr>
          <a:xfrm>
            <a:off x="457200" y="1371600"/>
            <a:ext cx="4343400" cy="5410200"/>
          </a:xfrm>
        </p:spPr>
        <p:txBody>
          <a:bodyPr/>
          <a:lstStyle/>
          <a:p>
            <a:pPr eaLnBrk="1" hangingPunct="1">
              <a:buFont typeface="Arial" charset="0"/>
              <a:buNone/>
            </a:pPr>
            <a:r>
              <a:rPr lang="en-US" sz="2000" smtClean="0">
                <a:ea typeface="ＭＳ Ｐゴシック" charset="-128"/>
              </a:rPr>
              <a:t>Bacteria cells are either</a:t>
            </a:r>
          </a:p>
          <a:p>
            <a:pPr lvl="1" eaLnBrk="1" hangingPunct="1">
              <a:buFont typeface="Arial" charset="0"/>
              <a:buChar char="•"/>
            </a:pPr>
            <a:r>
              <a:rPr lang="en-US" sz="2000" b="1" smtClean="0">
                <a:ea typeface="ＭＳ Ｐゴシック" charset="-128"/>
              </a:rPr>
              <a:t>Gram-positive </a:t>
            </a:r>
            <a:endParaRPr lang="en-US" sz="2000" smtClean="0">
              <a:ea typeface="ＭＳ Ｐゴシック" charset="-128"/>
            </a:endParaRPr>
          </a:p>
          <a:p>
            <a:pPr lvl="2" eaLnBrk="1" hangingPunct="1">
              <a:buFont typeface="Arial" charset="0"/>
              <a:buNone/>
            </a:pPr>
            <a:r>
              <a:rPr lang="en-US" sz="2000" smtClean="0">
                <a:ea typeface="ＭＳ Ｐゴシック" charset="-128"/>
              </a:rPr>
              <a:t>	—cell wall with layer of peptidoglycan that retains the Gram stain</a:t>
            </a:r>
            <a:endParaRPr lang="en-US" sz="2000" b="1" smtClean="0">
              <a:ea typeface="ＭＳ Ｐゴシック" charset="-128"/>
            </a:endParaRPr>
          </a:p>
          <a:p>
            <a:pPr lvl="1" eaLnBrk="1" hangingPunct="1">
              <a:buFont typeface="Arial" charset="0"/>
              <a:buChar char="•"/>
            </a:pPr>
            <a:r>
              <a:rPr lang="en-US" sz="2000" b="1" smtClean="0">
                <a:ea typeface="ＭＳ Ｐゴシック" charset="-128"/>
              </a:rPr>
              <a:t>Gram-negative </a:t>
            </a:r>
            <a:endParaRPr lang="en-US" sz="2000" smtClean="0">
              <a:ea typeface="ＭＳ Ｐゴシック" charset="-128"/>
            </a:endParaRPr>
          </a:p>
          <a:p>
            <a:pPr lvl="2" eaLnBrk="1" hangingPunct="1">
              <a:buFont typeface="Arial" charset="0"/>
              <a:buNone/>
            </a:pPr>
            <a:r>
              <a:rPr lang="en-US" sz="2000" smtClean="0">
                <a:ea typeface="ＭＳ Ｐゴシック" charset="-128"/>
              </a:rPr>
              <a:t>  	 — cell wall layer of peptidoglycan surrounded by lipid membrane that does not retain the Gram stain</a:t>
            </a:r>
          </a:p>
          <a:p>
            <a:pPr lvl="2" eaLnBrk="1" hangingPunct="1">
              <a:buFont typeface="Arial" charset="0"/>
              <a:buNone/>
            </a:pPr>
            <a:r>
              <a:rPr lang="en-US" sz="2000" smtClean="0">
                <a:ea typeface="ＭＳ Ｐゴシック" charset="-128"/>
              </a:rPr>
              <a:t>	 — prevents penicillin from reaching the peptidoglycan underneath</a:t>
            </a:r>
            <a:endParaRPr lang="en-US" sz="2000" b="1" smtClean="0">
              <a:ea typeface="ＭＳ Ｐゴシック" charset="-128"/>
            </a:endParaRPr>
          </a:p>
        </p:txBody>
      </p:sp>
      <p:pic>
        <p:nvPicPr>
          <p:cNvPr id="31748" name="Picture 2" descr="unnumbered_03_p51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2286000"/>
            <a:ext cx="3733800" cy="2859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pPr eaLnBrk="1" hangingPunct="1"/>
            <a:r>
              <a:rPr lang="en-US" b="1" smtClean="0">
                <a:ea typeface="ＭＳ Ｐゴシック" charset="-128"/>
              </a:rPr>
              <a:t>Antibiotics target prokaryotic cells</a:t>
            </a:r>
            <a:endParaRPr lang="en-US" smtClean="0">
              <a:ea typeface="ＭＳ Ｐゴシック" charset="-128"/>
            </a:endParaRPr>
          </a:p>
        </p:txBody>
      </p:sp>
      <p:sp>
        <p:nvSpPr>
          <p:cNvPr id="32771" name="Content Placeholder 2"/>
          <p:cNvSpPr>
            <a:spLocks noGrp="1"/>
          </p:cNvSpPr>
          <p:nvPr>
            <p:ph idx="1"/>
          </p:nvPr>
        </p:nvSpPr>
        <p:spPr>
          <a:xfrm>
            <a:off x="457200" y="1447800"/>
            <a:ext cx="8229600" cy="1981200"/>
          </a:xfrm>
        </p:spPr>
        <p:txBody>
          <a:bodyPr/>
          <a:lstStyle/>
          <a:p>
            <a:pPr eaLnBrk="1" hangingPunct="1">
              <a:buFont typeface="Arial" charset="0"/>
              <a:buNone/>
            </a:pPr>
            <a:r>
              <a:rPr lang="en-US" sz="2400" smtClean="0">
                <a:ea typeface="ＭＳ Ｐゴシック" charset="-128"/>
              </a:rPr>
              <a:t>Additional methods of killing bacteria needed</a:t>
            </a:r>
          </a:p>
          <a:p>
            <a:pPr eaLnBrk="1" hangingPunct="1">
              <a:buFont typeface="Arial" charset="0"/>
              <a:buNone/>
            </a:pPr>
            <a:endParaRPr lang="en-US" sz="2400" smtClean="0">
              <a:ea typeface="ＭＳ Ｐゴシック" charset="-128"/>
            </a:endParaRPr>
          </a:p>
          <a:p>
            <a:pPr eaLnBrk="1" hangingPunct="1"/>
            <a:r>
              <a:rPr lang="en-US" sz="2400" smtClean="0">
                <a:ea typeface="ＭＳ Ｐゴシック" charset="-128"/>
              </a:rPr>
              <a:t>Streptomycin: interferes with prokaryotic ribosomes </a:t>
            </a:r>
          </a:p>
          <a:p>
            <a:pPr eaLnBrk="1" hangingPunct="1"/>
            <a:r>
              <a:rPr lang="en-US" sz="2400" smtClean="0">
                <a:ea typeface="ＭＳ Ｐゴシック" charset="-128"/>
              </a:rPr>
              <a:t>Leaves eukaryotic ribosomes unaffected</a:t>
            </a:r>
          </a:p>
          <a:p>
            <a:pPr eaLnBrk="1" hangingPunct="1"/>
            <a:endParaRPr lang="en-US" smtClean="0">
              <a:ea typeface="ＭＳ Ｐゴシック" charset="-128"/>
            </a:endParaRPr>
          </a:p>
        </p:txBody>
      </p:sp>
      <p:pic>
        <p:nvPicPr>
          <p:cNvPr id="32772" name="Picture 2" descr="infographic_03_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3276600"/>
            <a:ext cx="4495800"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ctrTitle"/>
          </p:nvPr>
        </p:nvSpPr>
        <p:spPr>
          <a:xfrm>
            <a:off x="609600" y="152400"/>
            <a:ext cx="7772400" cy="1470025"/>
          </a:xfrm>
        </p:spPr>
        <p:txBody>
          <a:bodyPr/>
          <a:lstStyle/>
          <a:p>
            <a:pPr eaLnBrk="1" hangingPunct="1"/>
            <a:r>
              <a:rPr lang="en-US" smtClean="0">
                <a:ea typeface="ＭＳ Ｐゴシック" charset="-128"/>
              </a:rPr>
              <a:t>Chapter 3</a:t>
            </a:r>
          </a:p>
        </p:txBody>
      </p:sp>
      <p:sp>
        <p:nvSpPr>
          <p:cNvPr id="15363" name="Subtitle 2"/>
          <p:cNvSpPr>
            <a:spLocks noGrp="1"/>
          </p:cNvSpPr>
          <p:nvPr>
            <p:ph type="subTitle" idx="1"/>
          </p:nvPr>
        </p:nvSpPr>
        <p:spPr>
          <a:xfrm>
            <a:off x="1295400" y="1200150"/>
            <a:ext cx="6400800" cy="609600"/>
          </a:xfrm>
        </p:spPr>
        <p:txBody>
          <a:bodyPr/>
          <a:lstStyle/>
          <a:p>
            <a:pPr eaLnBrk="1" hangingPunct="1"/>
            <a:r>
              <a:rPr lang="en-US" smtClean="0">
                <a:solidFill>
                  <a:srgbClr val="898989"/>
                </a:solidFill>
                <a:ea typeface="ＭＳ Ｐゴシック" charset="-128"/>
              </a:rPr>
              <a:t>Cell Structure and Function</a:t>
            </a:r>
          </a:p>
        </p:txBody>
      </p:sp>
      <p:pic>
        <p:nvPicPr>
          <p:cNvPr id="15364" name="Picture 2" descr="chapter_03_open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1905000"/>
            <a:ext cx="4800600" cy="4849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pPr eaLnBrk="1" hangingPunct="1"/>
            <a:r>
              <a:rPr lang="en-US" b="1" smtClean="0">
                <a:ea typeface="ＭＳ Ｐゴシック" charset="-128"/>
              </a:rPr>
              <a:t>The cell membrane</a:t>
            </a:r>
          </a:p>
        </p:txBody>
      </p:sp>
      <p:sp>
        <p:nvSpPr>
          <p:cNvPr id="33795" name="Content Placeholder 2"/>
          <p:cNvSpPr>
            <a:spLocks noGrp="1"/>
          </p:cNvSpPr>
          <p:nvPr>
            <p:ph idx="1"/>
          </p:nvPr>
        </p:nvSpPr>
        <p:spPr>
          <a:xfrm>
            <a:off x="152400" y="1371600"/>
            <a:ext cx="8077200" cy="1905000"/>
          </a:xfrm>
        </p:spPr>
        <p:txBody>
          <a:bodyPr/>
          <a:lstStyle/>
          <a:p>
            <a:pPr eaLnBrk="1" hangingPunct="1"/>
            <a:r>
              <a:rPr lang="en-US" sz="2800" smtClean="0">
                <a:ea typeface="ＭＳ Ｐゴシック" charset="-128"/>
              </a:rPr>
              <a:t>All cells surrounded by a </a:t>
            </a:r>
            <a:r>
              <a:rPr lang="en-US" sz="2800" b="1" smtClean="0">
                <a:ea typeface="ＭＳ Ｐゴシック" charset="-128"/>
              </a:rPr>
              <a:t>cell membrane</a:t>
            </a:r>
            <a:r>
              <a:rPr lang="en-US" sz="2800" smtClean="0">
                <a:ea typeface="ＭＳ Ｐゴシック" charset="-128"/>
              </a:rPr>
              <a:t> </a:t>
            </a:r>
          </a:p>
          <a:p>
            <a:pPr lvl="1" eaLnBrk="1" hangingPunct="1"/>
            <a:r>
              <a:rPr lang="en-US" sz="2400" smtClean="0">
                <a:ea typeface="ＭＳ Ｐゴシック" charset="-128"/>
              </a:rPr>
              <a:t> a phospholipid bilayer with embedded proteins that forms the boundary of all cells</a:t>
            </a:r>
          </a:p>
          <a:p>
            <a:pPr lvl="1" eaLnBrk="1" hangingPunct="1"/>
            <a:r>
              <a:rPr lang="en-US" sz="2400" b="1" smtClean="0">
                <a:ea typeface="ＭＳ Ｐゴシック" charset="-128"/>
              </a:rPr>
              <a:t>Semipermeable</a:t>
            </a:r>
          </a:p>
        </p:txBody>
      </p:sp>
      <p:pic>
        <p:nvPicPr>
          <p:cNvPr id="33796" name="Picture 2" descr="infographic_03_0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2693988"/>
            <a:ext cx="5334000" cy="413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457200" y="76200"/>
            <a:ext cx="8229600" cy="1143000"/>
          </a:xfrm>
        </p:spPr>
        <p:txBody>
          <a:bodyPr/>
          <a:lstStyle/>
          <a:p>
            <a:pPr eaLnBrk="1" hangingPunct="1"/>
            <a:r>
              <a:rPr lang="en-US" b="1" smtClean="0">
                <a:ea typeface="ＭＳ Ｐゴシック" charset="-128"/>
              </a:rPr>
              <a:t>The cell membrane</a:t>
            </a:r>
          </a:p>
        </p:txBody>
      </p:sp>
      <p:sp>
        <p:nvSpPr>
          <p:cNvPr id="34819" name="Content Placeholder 2"/>
          <p:cNvSpPr>
            <a:spLocks noGrp="1"/>
          </p:cNvSpPr>
          <p:nvPr>
            <p:ph idx="1"/>
          </p:nvPr>
        </p:nvSpPr>
        <p:spPr>
          <a:xfrm>
            <a:off x="457200" y="1219200"/>
            <a:ext cx="8229600" cy="2514600"/>
          </a:xfrm>
        </p:spPr>
        <p:txBody>
          <a:bodyPr/>
          <a:lstStyle/>
          <a:p>
            <a:pPr eaLnBrk="1" hangingPunct="1">
              <a:buFont typeface="Arial" charset="0"/>
              <a:buNone/>
            </a:pPr>
            <a:r>
              <a:rPr lang="en-US" sz="2400" b="1" smtClean="0">
                <a:ea typeface="ＭＳ Ｐゴシック" charset="-128"/>
              </a:rPr>
              <a:t>Semipermeable</a:t>
            </a:r>
          </a:p>
          <a:p>
            <a:pPr eaLnBrk="1" hangingPunct="1"/>
            <a:r>
              <a:rPr lang="en-US" sz="2400" smtClean="0">
                <a:ea typeface="ＭＳ Ｐゴシック" charset="-128"/>
              </a:rPr>
              <a:t>Structure is partly </a:t>
            </a:r>
            <a:r>
              <a:rPr lang="en-US" sz="2400" b="1" smtClean="0">
                <a:ea typeface="ＭＳ Ｐゴシック" charset="-128"/>
              </a:rPr>
              <a:t>hydrophobic</a:t>
            </a:r>
            <a:r>
              <a:rPr lang="en-US" sz="2400" smtClean="0">
                <a:ea typeface="ＭＳ Ｐゴシック" charset="-128"/>
              </a:rPr>
              <a:t> and </a:t>
            </a:r>
            <a:r>
              <a:rPr lang="en-US" sz="2400" b="1" smtClean="0">
                <a:ea typeface="ＭＳ Ｐゴシック" charset="-128"/>
              </a:rPr>
              <a:t>hydrophilic</a:t>
            </a:r>
            <a:endParaRPr lang="en-US" sz="2400" smtClean="0">
              <a:ea typeface="ＭＳ Ｐゴシック" charset="-128"/>
            </a:endParaRPr>
          </a:p>
          <a:p>
            <a:pPr eaLnBrk="1" hangingPunct="1"/>
            <a:r>
              <a:rPr lang="en-US" sz="2400" smtClean="0">
                <a:ea typeface="ＭＳ Ｐゴシック" charset="-128"/>
              </a:rPr>
              <a:t>In aqueous environment, phospholipids forms a </a:t>
            </a:r>
            <a:r>
              <a:rPr lang="en-US" sz="2400" b="1" smtClean="0">
                <a:ea typeface="ＭＳ Ｐゴシック" charset="-128"/>
              </a:rPr>
              <a:t>bilayer</a:t>
            </a:r>
          </a:p>
          <a:p>
            <a:pPr lvl="1" eaLnBrk="1" hangingPunct="1"/>
            <a:r>
              <a:rPr lang="en-US" sz="2400" smtClean="0">
                <a:ea typeface="ＭＳ Ｐゴシック" charset="-128"/>
              </a:rPr>
              <a:t>Hydrophilic heads out toward water</a:t>
            </a:r>
          </a:p>
          <a:p>
            <a:pPr lvl="1" eaLnBrk="1" hangingPunct="1"/>
            <a:r>
              <a:rPr lang="en-US" sz="2400" smtClean="0">
                <a:ea typeface="ＭＳ Ｐゴシック" charset="-128"/>
              </a:rPr>
              <a:t>Hydrophobic tails in away from water</a:t>
            </a:r>
          </a:p>
          <a:p>
            <a:pPr eaLnBrk="1" hangingPunct="1"/>
            <a:endParaRPr lang="en-US" sz="2000" smtClean="0">
              <a:ea typeface="ＭＳ Ｐゴシック" charset="-128"/>
            </a:endParaRPr>
          </a:p>
        </p:txBody>
      </p:sp>
      <p:pic>
        <p:nvPicPr>
          <p:cNvPr id="34820" name="Picture 2" descr="infographic_03_0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3460750"/>
            <a:ext cx="4343400" cy="336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pPr eaLnBrk="1" hangingPunct="1"/>
            <a:r>
              <a:rPr lang="en-US" b="1" smtClean="0">
                <a:ea typeface="ＭＳ Ｐゴシック" charset="-128"/>
              </a:rPr>
              <a:t>The cell membrane</a:t>
            </a:r>
            <a:endParaRPr lang="en-US" smtClean="0">
              <a:ea typeface="ＭＳ Ｐゴシック" charset="-128"/>
            </a:endParaRPr>
          </a:p>
        </p:txBody>
      </p:sp>
      <p:sp>
        <p:nvSpPr>
          <p:cNvPr id="35843" name="Content Placeholder 2"/>
          <p:cNvSpPr>
            <a:spLocks noGrp="1"/>
          </p:cNvSpPr>
          <p:nvPr>
            <p:ph idx="1"/>
          </p:nvPr>
        </p:nvSpPr>
        <p:spPr/>
        <p:txBody>
          <a:bodyPr/>
          <a:lstStyle/>
          <a:p>
            <a:pPr eaLnBrk="1" hangingPunct="1"/>
            <a:r>
              <a:rPr lang="en-US" smtClean="0">
                <a:ea typeface="ＭＳ Ｐゴシック" charset="-128"/>
              </a:rPr>
              <a:t>Prevents many large molecules, like glucose, and hydrophilic (charged) substances, like sodium ions, from crossing</a:t>
            </a:r>
          </a:p>
          <a:p>
            <a:pPr eaLnBrk="1" hangingPunct="1"/>
            <a:endParaRPr lang="en-US" smtClean="0">
              <a:ea typeface="ＭＳ Ｐゴシック" charset="-128"/>
            </a:endParaRPr>
          </a:p>
          <a:p>
            <a:pPr eaLnBrk="1" hangingPunct="1"/>
            <a:r>
              <a:rPr lang="en-US" smtClean="0">
                <a:ea typeface="ＭＳ Ｐゴシック" charset="-128"/>
              </a:rPr>
              <a:t>Allows small uncharged substance to cross</a:t>
            </a:r>
          </a:p>
          <a:p>
            <a:pPr lvl="1" eaLnBrk="1" hangingPunct="1"/>
            <a:r>
              <a:rPr lang="en-US" smtClean="0">
                <a:ea typeface="ＭＳ Ｐゴシック" charset="-128"/>
              </a:rPr>
              <a:t>via </a:t>
            </a:r>
            <a:r>
              <a:rPr lang="en-US" b="1" smtClean="0">
                <a:ea typeface="ＭＳ Ｐゴシック" charset="-128"/>
              </a:rPr>
              <a:t>diffusion</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pPr eaLnBrk="1" hangingPunct="1"/>
            <a:r>
              <a:rPr lang="en-US" b="1" smtClean="0">
                <a:ea typeface="ＭＳ Ｐゴシック" charset="-128"/>
              </a:rPr>
              <a:t>The cell membrane</a:t>
            </a:r>
          </a:p>
        </p:txBody>
      </p:sp>
      <p:sp>
        <p:nvSpPr>
          <p:cNvPr id="36867" name="Content Placeholder 2"/>
          <p:cNvSpPr>
            <a:spLocks noGrp="1"/>
          </p:cNvSpPr>
          <p:nvPr>
            <p:ph idx="1"/>
          </p:nvPr>
        </p:nvSpPr>
        <p:spPr>
          <a:xfrm>
            <a:off x="609600" y="1447800"/>
            <a:ext cx="3886200" cy="3657600"/>
          </a:xfrm>
        </p:spPr>
        <p:txBody>
          <a:bodyPr/>
          <a:lstStyle/>
          <a:p>
            <a:pPr eaLnBrk="1" hangingPunct="1">
              <a:buFont typeface="Arial" charset="0"/>
              <a:buNone/>
            </a:pPr>
            <a:r>
              <a:rPr lang="en-US" sz="2400" b="1" smtClean="0">
                <a:ea typeface="ＭＳ Ｐゴシック" charset="-128"/>
              </a:rPr>
              <a:t>Simple diffusion</a:t>
            </a:r>
            <a:endParaRPr lang="en-US" sz="2400" smtClean="0">
              <a:ea typeface="ＭＳ Ｐゴシック" charset="-128"/>
            </a:endParaRPr>
          </a:p>
          <a:p>
            <a:pPr eaLnBrk="1" hangingPunct="1"/>
            <a:r>
              <a:rPr lang="en-US" sz="2400" smtClean="0">
                <a:ea typeface="ＭＳ Ｐゴシック" charset="-128"/>
              </a:rPr>
              <a:t>Natural tendency of dissolved substances to move from an area of higher concentration to one of lower concentration</a:t>
            </a:r>
          </a:p>
          <a:p>
            <a:pPr eaLnBrk="1" hangingPunct="1"/>
            <a:endParaRPr lang="en-US" sz="2400" smtClean="0">
              <a:ea typeface="ＭＳ Ｐゴシック" charset="-128"/>
            </a:endParaRPr>
          </a:p>
          <a:p>
            <a:pPr eaLnBrk="1" hangingPunct="1"/>
            <a:r>
              <a:rPr lang="en-US" sz="2400" smtClean="0">
                <a:ea typeface="ＭＳ Ｐゴシック" charset="-128"/>
              </a:rPr>
              <a:t>No energy required </a:t>
            </a:r>
          </a:p>
        </p:txBody>
      </p:sp>
      <p:pic>
        <p:nvPicPr>
          <p:cNvPr id="36868"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1214438"/>
            <a:ext cx="3032125" cy="541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pPr eaLnBrk="1" hangingPunct="1"/>
            <a:r>
              <a:rPr lang="en-US" b="1" smtClean="0">
                <a:ea typeface="ＭＳ Ｐゴシック" charset="-128"/>
              </a:rPr>
              <a:t>The cell membrane</a:t>
            </a:r>
            <a:endParaRPr lang="en-US" smtClean="0">
              <a:ea typeface="ＭＳ Ｐゴシック" charset="-128"/>
            </a:endParaRPr>
          </a:p>
        </p:txBody>
      </p:sp>
      <p:sp>
        <p:nvSpPr>
          <p:cNvPr id="37891" name="Content Placeholder 2"/>
          <p:cNvSpPr>
            <a:spLocks noGrp="1"/>
          </p:cNvSpPr>
          <p:nvPr>
            <p:ph idx="1"/>
          </p:nvPr>
        </p:nvSpPr>
        <p:spPr>
          <a:xfrm>
            <a:off x="457200" y="1752600"/>
            <a:ext cx="8001000" cy="1143000"/>
          </a:xfrm>
        </p:spPr>
        <p:txBody>
          <a:bodyPr/>
          <a:lstStyle/>
          <a:p>
            <a:pPr eaLnBrk="1" hangingPunct="1">
              <a:spcBef>
                <a:spcPct val="0"/>
              </a:spcBef>
            </a:pPr>
            <a:r>
              <a:rPr lang="en-US" sz="2400" smtClean="0">
                <a:ea typeface="ＭＳ Ｐゴシック" charset="-128"/>
              </a:rPr>
              <a:t>Large or hydrophilic molecules cross the membrane by assistance of </a:t>
            </a:r>
            <a:r>
              <a:rPr lang="en-US" sz="2400" b="1" smtClean="0">
                <a:ea typeface="ＭＳ Ｐゴシック" charset="-128"/>
              </a:rPr>
              <a:t>transport proteins</a:t>
            </a:r>
            <a:endParaRPr lang="en-US" b="1" smtClean="0">
              <a:ea typeface="ＭＳ Ｐゴシック" charset="-128"/>
            </a:endParaRPr>
          </a:p>
        </p:txBody>
      </p:sp>
      <p:pic>
        <p:nvPicPr>
          <p:cNvPr id="37892" name="Picture 2" descr="infographic_03_07"/>
          <p:cNvPicPr>
            <a:picLocks noChangeAspect="1" noChangeArrowheads="1"/>
          </p:cNvPicPr>
          <p:nvPr/>
        </p:nvPicPr>
        <p:blipFill>
          <a:blip r:embed="rId2">
            <a:extLst>
              <a:ext uri="{28A0092B-C50C-407E-A947-70E740481C1C}">
                <a14:useLocalDpi xmlns:a14="http://schemas.microsoft.com/office/drawing/2010/main" val="0"/>
              </a:ext>
            </a:extLst>
          </a:blip>
          <a:srcRect l="35345" r="6551" b="8542"/>
          <a:stretch>
            <a:fillRect/>
          </a:stretch>
        </p:blipFill>
        <p:spPr bwMode="auto">
          <a:xfrm>
            <a:off x="2590800" y="2590800"/>
            <a:ext cx="3767138" cy="3951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pPr eaLnBrk="1" hangingPunct="1"/>
            <a:r>
              <a:rPr lang="en-US" b="1" smtClean="0">
                <a:ea typeface="ＭＳ Ｐゴシック" charset="-128"/>
              </a:rPr>
              <a:t>The cell membrane</a:t>
            </a:r>
          </a:p>
        </p:txBody>
      </p:sp>
      <p:sp>
        <p:nvSpPr>
          <p:cNvPr id="38915" name="Content Placeholder 2"/>
          <p:cNvSpPr>
            <a:spLocks noGrp="1"/>
          </p:cNvSpPr>
          <p:nvPr>
            <p:ph idx="1"/>
          </p:nvPr>
        </p:nvSpPr>
        <p:spPr>
          <a:xfrm>
            <a:off x="457200" y="1600200"/>
            <a:ext cx="8229600" cy="3048000"/>
          </a:xfrm>
        </p:spPr>
        <p:txBody>
          <a:bodyPr/>
          <a:lstStyle/>
          <a:p>
            <a:pPr eaLnBrk="1" hangingPunct="1">
              <a:buFont typeface="Arial" charset="0"/>
              <a:buNone/>
            </a:pPr>
            <a:r>
              <a:rPr lang="en-US" b="1" smtClean="0">
                <a:ea typeface="ＭＳ Ｐゴシック" charset="-128"/>
              </a:rPr>
              <a:t>Transport proteins </a:t>
            </a:r>
          </a:p>
          <a:p>
            <a:pPr eaLnBrk="1" hangingPunct="1"/>
            <a:r>
              <a:rPr lang="en-US" smtClean="0">
                <a:ea typeface="ＭＳ Ｐゴシック" charset="-128"/>
              </a:rPr>
              <a:t>Sit in the membrane bilayer </a:t>
            </a:r>
          </a:p>
          <a:p>
            <a:pPr eaLnBrk="1" hangingPunct="1"/>
            <a:r>
              <a:rPr lang="en-US" smtClean="0">
                <a:ea typeface="ＭＳ Ｐゴシック" charset="-128"/>
              </a:rPr>
              <a:t>Act as a channel, carrier, or pump </a:t>
            </a:r>
          </a:p>
          <a:p>
            <a:pPr eaLnBrk="1" hangingPunct="1"/>
            <a:r>
              <a:rPr lang="en-US" smtClean="0">
                <a:ea typeface="ＭＳ Ｐゴシック" charset="-128"/>
              </a:rPr>
              <a:t>Provide a passageway</a:t>
            </a:r>
          </a:p>
          <a:p>
            <a:pPr eaLnBrk="1" hangingPunct="1"/>
            <a:r>
              <a:rPr lang="en-US" smtClean="0">
                <a:ea typeface="ＭＳ Ｐゴシック" charset="-128"/>
              </a:rPr>
              <a:t>Can move substance with or against concentration gradient</a:t>
            </a:r>
          </a:p>
          <a:p>
            <a:pPr eaLnBrk="1" hangingPunct="1"/>
            <a:r>
              <a:rPr lang="en-US" smtClean="0">
                <a:ea typeface="ＭＳ Ｐゴシック" charset="-128"/>
              </a:rPr>
              <a:t>Specific</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pPr eaLnBrk="1" hangingPunct="1"/>
            <a:r>
              <a:rPr lang="en-US" b="1" smtClean="0">
                <a:ea typeface="ＭＳ Ｐゴシック" charset="-128"/>
              </a:rPr>
              <a:t>The cell membrane</a:t>
            </a:r>
          </a:p>
        </p:txBody>
      </p:sp>
      <p:sp>
        <p:nvSpPr>
          <p:cNvPr id="39939" name="Content Placeholder 2"/>
          <p:cNvSpPr>
            <a:spLocks noGrp="1"/>
          </p:cNvSpPr>
          <p:nvPr>
            <p:ph idx="1"/>
          </p:nvPr>
        </p:nvSpPr>
        <p:spPr>
          <a:xfrm>
            <a:off x="457200" y="1600200"/>
            <a:ext cx="4114800" cy="4114800"/>
          </a:xfrm>
        </p:spPr>
        <p:txBody>
          <a:bodyPr/>
          <a:lstStyle/>
          <a:p>
            <a:pPr eaLnBrk="1" hangingPunct="1">
              <a:buFont typeface="Arial" charset="0"/>
              <a:buNone/>
            </a:pPr>
            <a:r>
              <a:rPr lang="en-US" sz="2400" b="1" smtClean="0">
                <a:ea typeface="ＭＳ Ｐゴシック" charset="-128"/>
              </a:rPr>
              <a:t>Facilitated diffusion</a:t>
            </a:r>
          </a:p>
          <a:p>
            <a:pPr eaLnBrk="1" hangingPunct="1"/>
            <a:r>
              <a:rPr lang="en-US" sz="2400" smtClean="0">
                <a:ea typeface="ＭＳ Ｐゴシック" charset="-128"/>
              </a:rPr>
              <a:t>Large or hydrophilic solutes move across a membrane from higher concentration to lower concentration with the help of transport proteins</a:t>
            </a:r>
          </a:p>
          <a:p>
            <a:pPr eaLnBrk="1" hangingPunct="1"/>
            <a:endParaRPr lang="en-US" sz="2400" smtClean="0">
              <a:ea typeface="ＭＳ Ｐゴシック" charset="-128"/>
            </a:endParaRPr>
          </a:p>
          <a:p>
            <a:pPr eaLnBrk="1" hangingPunct="1"/>
            <a:r>
              <a:rPr lang="en-US" sz="2400" smtClean="0">
                <a:ea typeface="ＭＳ Ｐゴシック" charset="-128"/>
              </a:rPr>
              <a:t>Does not require energy</a:t>
            </a:r>
          </a:p>
          <a:p>
            <a:pPr eaLnBrk="1" hangingPunct="1">
              <a:buFont typeface="Arial" charset="0"/>
              <a:buNone/>
            </a:pPr>
            <a:endParaRPr lang="en-US" smtClean="0">
              <a:ea typeface="ＭＳ Ｐゴシック" charset="-128"/>
            </a:endParaRPr>
          </a:p>
        </p:txBody>
      </p:sp>
      <p:pic>
        <p:nvPicPr>
          <p:cNvPr id="39940" name="Picture 2" descr="infographic_03_07"/>
          <p:cNvPicPr>
            <a:picLocks noChangeAspect="1" noChangeArrowheads="1"/>
          </p:cNvPicPr>
          <p:nvPr/>
        </p:nvPicPr>
        <p:blipFill>
          <a:blip r:embed="rId2">
            <a:extLst>
              <a:ext uri="{28A0092B-C50C-407E-A947-70E740481C1C}">
                <a14:useLocalDpi xmlns:a14="http://schemas.microsoft.com/office/drawing/2010/main" val="0"/>
              </a:ext>
            </a:extLst>
          </a:blip>
          <a:srcRect l="35855" t="1404" r="38625" b="8813"/>
          <a:stretch>
            <a:fillRect/>
          </a:stretch>
        </p:blipFill>
        <p:spPr bwMode="auto">
          <a:xfrm>
            <a:off x="5540375" y="1447800"/>
            <a:ext cx="2178050"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pPr eaLnBrk="1" hangingPunct="1"/>
            <a:r>
              <a:rPr lang="en-US" b="1" smtClean="0">
                <a:ea typeface="ＭＳ Ｐゴシック" charset="-128"/>
              </a:rPr>
              <a:t>The cell membrane</a:t>
            </a:r>
          </a:p>
        </p:txBody>
      </p:sp>
      <p:sp>
        <p:nvSpPr>
          <p:cNvPr id="40963" name="Content Placeholder 2"/>
          <p:cNvSpPr>
            <a:spLocks noGrp="1"/>
          </p:cNvSpPr>
          <p:nvPr>
            <p:ph idx="1"/>
          </p:nvPr>
        </p:nvSpPr>
        <p:spPr>
          <a:xfrm>
            <a:off x="457200" y="1524000"/>
            <a:ext cx="3962400" cy="4191000"/>
          </a:xfrm>
        </p:spPr>
        <p:txBody>
          <a:bodyPr/>
          <a:lstStyle/>
          <a:p>
            <a:pPr eaLnBrk="1" hangingPunct="1">
              <a:buFont typeface="Arial" charset="0"/>
              <a:buNone/>
            </a:pPr>
            <a:r>
              <a:rPr lang="en-US" sz="2400" b="1" smtClean="0">
                <a:ea typeface="ＭＳ Ｐゴシック" charset="-128"/>
              </a:rPr>
              <a:t>Active transport</a:t>
            </a:r>
            <a:r>
              <a:rPr lang="en-US" sz="2400" smtClean="0">
                <a:ea typeface="ＭＳ Ｐゴシック" charset="-128"/>
              </a:rPr>
              <a:t> </a:t>
            </a:r>
          </a:p>
          <a:p>
            <a:pPr eaLnBrk="1" hangingPunct="1"/>
            <a:r>
              <a:rPr lang="en-US" sz="2400" smtClean="0">
                <a:ea typeface="ＭＳ Ｐゴシック" charset="-128"/>
              </a:rPr>
              <a:t>Solutes are pumped from lower concentration to higher concentration with the help of transport proteins</a:t>
            </a:r>
          </a:p>
          <a:p>
            <a:pPr eaLnBrk="1" hangingPunct="1"/>
            <a:endParaRPr lang="en-US" sz="2400" smtClean="0">
              <a:ea typeface="ＭＳ Ｐゴシック" charset="-128"/>
            </a:endParaRPr>
          </a:p>
          <a:p>
            <a:pPr eaLnBrk="1" hangingPunct="1"/>
            <a:r>
              <a:rPr lang="en-US" sz="2400" smtClean="0">
                <a:ea typeface="ＭＳ Ｐゴシック" charset="-128"/>
              </a:rPr>
              <a:t>Requires energy</a:t>
            </a:r>
          </a:p>
        </p:txBody>
      </p:sp>
      <p:pic>
        <p:nvPicPr>
          <p:cNvPr id="40964" name="Picture 2" descr="infographic_03_07"/>
          <p:cNvPicPr>
            <a:picLocks noChangeAspect="1" noChangeArrowheads="1"/>
          </p:cNvPicPr>
          <p:nvPr/>
        </p:nvPicPr>
        <p:blipFill>
          <a:blip r:embed="rId2">
            <a:extLst>
              <a:ext uri="{28A0092B-C50C-407E-A947-70E740481C1C}">
                <a14:useLocalDpi xmlns:a14="http://schemas.microsoft.com/office/drawing/2010/main" val="0"/>
              </a:ext>
            </a:extLst>
          </a:blip>
          <a:srcRect l="62396" t="1404" r="8002" b="8813"/>
          <a:stretch>
            <a:fillRect/>
          </a:stretch>
        </p:blipFill>
        <p:spPr bwMode="auto">
          <a:xfrm>
            <a:off x="4724400" y="1279525"/>
            <a:ext cx="2525713"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pPr eaLnBrk="1" hangingPunct="1"/>
            <a:r>
              <a:rPr lang="en-US" b="1" smtClean="0">
                <a:ea typeface="ＭＳ Ｐゴシック" charset="-128"/>
              </a:rPr>
              <a:t>Antibiotics target prokaryotic cells</a:t>
            </a:r>
          </a:p>
        </p:txBody>
      </p:sp>
      <p:sp>
        <p:nvSpPr>
          <p:cNvPr id="41987" name="Content Placeholder 2"/>
          <p:cNvSpPr>
            <a:spLocks noGrp="1"/>
          </p:cNvSpPr>
          <p:nvPr>
            <p:ph idx="1"/>
          </p:nvPr>
        </p:nvSpPr>
        <p:spPr>
          <a:xfrm>
            <a:off x="457200" y="1524000"/>
            <a:ext cx="7162800" cy="4038600"/>
          </a:xfrm>
        </p:spPr>
        <p:txBody>
          <a:bodyPr/>
          <a:lstStyle/>
          <a:p>
            <a:pPr eaLnBrk="1" hangingPunct="1"/>
            <a:r>
              <a:rPr lang="en-US" sz="2400" smtClean="0">
                <a:ea typeface="ＭＳ Ｐゴシック" charset="-128"/>
              </a:rPr>
              <a:t>Antibiotics can cross prokaryotic cell membrane using transport proteins</a:t>
            </a:r>
          </a:p>
          <a:p>
            <a:pPr eaLnBrk="1" hangingPunct="1">
              <a:buFont typeface="Arial" charset="0"/>
              <a:buNone/>
            </a:pPr>
            <a:endParaRPr lang="en-US" sz="2400" smtClean="0">
              <a:ea typeface="ＭＳ Ｐゴシック" charset="-128"/>
            </a:endParaRPr>
          </a:p>
          <a:p>
            <a:pPr eaLnBrk="1" hangingPunct="1"/>
            <a:r>
              <a:rPr lang="en-US" sz="2400" smtClean="0">
                <a:ea typeface="ＭＳ Ｐゴシック" charset="-128"/>
              </a:rPr>
              <a:t>Bacteria can resist antibiotics using transport proteins as well</a:t>
            </a:r>
          </a:p>
          <a:p>
            <a:pPr lvl="1" eaLnBrk="1" hangingPunct="1"/>
            <a:r>
              <a:rPr lang="en-US" sz="2000" smtClean="0">
                <a:ea typeface="ＭＳ Ｐゴシック" charset="-128"/>
              </a:rPr>
              <a:t>Pump out antibiotic</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457200" y="152400"/>
            <a:ext cx="8229600" cy="1143000"/>
          </a:xfrm>
        </p:spPr>
        <p:txBody>
          <a:bodyPr/>
          <a:lstStyle/>
          <a:p>
            <a:pPr eaLnBrk="1" hangingPunct="1"/>
            <a:r>
              <a:rPr lang="en-US" b="1" smtClean="0">
                <a:ea typeface="ＭＳ Ｐゴシック" charset="-128"/>
              </a:rPr>
              <a:t>Eukaryotic cells</a:t>
            </a:r>
          </a:p>
        </p:txBody>
      </p:sp>
      <p:sp>
        <p:nvSpPr>
          <p:cNvPr id="43011" name="Content Placeholder 2"/>
          <p:cNvSpPr>
            <a:spLocks noGrp="1"/>
          </p:cNvSpPr>
          <p:nvPr>
            <p:ph idx="1"/>
          </p:nvPr>
        </p:nvSpPr>
        <p:spPr>
          <a:xfrm>
            <a:off x="457200" y="1493838"/>
            <a:ext cx="8229600" cy="4525962"/>
          </a:xfrm>
        </p:spPr>
        <p:txBody>
          <a:bodyPr/>
          <a:lstStyle/>
          <a:p>
            <a:pPr eaLnBrk="1" hangingPunct="1"/>
            <a:r>
              <a:rPr lang="en-US" smtClean="0">
                <a:ea typeface="ＭＳ Ｐゴシック" charset="-128"/>
              </a:rPr>
              <a:t>Distinct from prokaryotic cells in many ways</a:t>
            </a:r>
          </a:p>
          <a:p>
            <a:pPr eaLnBrk="1" hangingPunct="1"/>
            <a:r>
              <a:rPr lang="en-US" smtClean="0">
                <a:ea typeface="ＭＳ Ｐゴシック" charset="-128"/>
              </a:rPr>
              <a:t>Resist effects of antibiotics</a:t>
            </a:r>
          </a:p>
          <a:p>
            <a:pPr eaLnBrk="1" hangingPunct="1"/>
            <a:endParaRPr lang="en-US" smtClean="0">
              <a:ea typeface="ＭＳ Ｐゴシック" charset="-128"/>
            </a:endParaRPr>
          </a:p>
          <a:p>
            <a:pPr eaLnBrk="1" hangingPunct="1">
              <a:buFont typeface="Arial" charset="0"/>
              <a:buNone/>
            </a:pPr>
            <a:r>
              <a:rPr lang="en-US" smtClean="0">
                <a:ea typeface="ＭＳ Ｐゴシック" charset="-128"/>
              </a:rPr>
              <a:t>For example, </a:t>
            </a:r>
            <a:r>
              <a:rPr lang="en-US" b="1" smtClean="0">
                <a:ea typeface="ＭＳ Ｐゴシック" charset="-128"/>
              </a:rPr>
              <a:t>organelles</a:t>
            </a:r>
          </a:p>
          <a:p>
            <a:pPr eaLnBrk="1" hangingPunct="1"/>
            <a:r>
              <a:rPr lang="en-US" smtClean="0">
                <a:ea typeface="ＭＳ Ｐゴシック" charset="-128"/>
              </a:rPr>
              <a:t>each performs a specific function</a:t>
            </a:r>
          </a:p>
          <a:p>
            <a:pPr eaLnBrk="1" hangingPunct="1">
              <a:buFont typeface="Arial" charset="0"/>
              <a:buNone/>
            </a:pPr>
            <a:endParaRPr lang="en-US" smtClean="0">
              <a:ea typeface="ＭＳ Ｐゴシック" charset="-128"/>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hangingPunct="1">
              <a:defRPr/>
            </a:pPr>
            <a:r>
              <a:rPr lang="en-US" sz="4000" b="1" dirty="0" smtClean="0">
                <a:ea typeface="+mj-ea"/>
                <a:cs typeface="+mj-cs"/>
              </a:rPr>
              <a:t>Driving Questions</a:t>
            </a:r>
          </a:p>
        </p:txBody>
      </p:sp>
      <p:sp>
        <p:nvSpPr>
          <p:cNvPr id="16387" name="Content Placeholder 2"/>
          <p:cNvSpPr>
            <a:spLocks noGrp="1"/>
          </p:cNvSpPr>
          <p:nvPr>
            <p:ph idx="1"/>
          </p:nvPr>
        </p:nvSpPr>
        <p:spPr>
          <a:xfrm>
            <a:off x="457200" y="1524000"/>
            <a:ext cx="8229600" cy="1219200"/>
          </a:xfrm>
        </p:spPr>
        <p:txBody>
          <a:bodyPr/>
          <a:lstStyle/>
          <a:p>
            <a:pPr marL="0" indent="0">
              <a:buFont typeface="Arial" charset="0"/>
              <a:buNone/>
            </a:pPr>
            <a:r>
              <a:rPr lang="en-US" sz="2400" b="1" smtClean="0">
                <a:ea typeface="ＭＳ Ｐゴシック" charset="-128"/>
              </a:rPr>
              <a:t>1. </a:t>
            </a:r>
            <a:r>
              <a:rPr lang="en-US" sz="2400" smtClean="0">
                <a:ea typeface="ＭＳ Ｐゴシック" charset="-128"/>
              </a:rPr>
              <a:t>What structural features are shared by all cells, and what are</a:t>
            </a:r>
          </a:p>
          <a:p>
            <a:pPr marL="0" indent="0">
              <a:buFont typeface="Arial" charset="0"/>
              <a:buNone/>
            </a:pPr>
            <a:r>
              <a:rPr lang="en-US" sz="2400" smtClean="0">
                <a:ea typeface="ＭＳ Ｐゴシック" charset="-128"/>
              </a:rPr>
              <a:t>the key differences between prokaryotic and eukaryotic cells?</a:t>
            </a:r>
          </a:p>
          <a:p>
            <a:pPr marL="0" indent="0">
              <a:buFont typeface="Arial" charset="0"/>
              <a:buNone/>
            </a:pPr>
            <a:r>
              <a:rPr lang="en-US" sz="2400" b="1" smtClean="0">
                <a:ea typeface="ＭＳ Ｐゴシック" charset="-128"/>
              </a:rPr>
              <a:t>2. </a:t>
            </a:r>
            <a:r>
              <a:rPr lang="en-US" sz="2400" smtClean="0">
                <a:ea typeface="ＭＳ Ｐゴシック" charset="-128"/>
              </a:rPr>
              <a:t>How do solutes and water cross membranes, and what</a:t>
            </a:r>
          </a:p>
          <a:p>
            <a:pPr marL="0" indent="0">
              <a:buFont typeface="Arial" charset="0"/>
              <a:buNone/>
            </a:pPr>
            <a:r>
              <a:rPr lang="en-US" sz="2400" smtClean="0">
                <a:ea typeface="ＭＳ Ｐゴシック" charset="-128"/>
              </a:rPr>
              <a:t>determines the direction of movement of solutes and water in</a:t>
            </a:r>
          </a:p>
          <a:p>
            <a:pPr marL="0" indent="0">
              <a:buFont typeface="Arial" charset="0"/>
              <a:buNone/>
            </a:pPr>
            <a:r>
              <a:rPr lang="en-US" sz="2400" smtClean="0">
                <a:ea typeface="ＭＳ Ｐゴシック" charset="-128"/>
              </a:rPr>
              <a:t>different situations?</a:t>
            </a:r>
          </a:p>
          <a:p>
            <a:pPr marL="0" indent="0">
              <a:buFont typeface="Arial" charset="0"/>
              <a:buNone/>
            </a:pPr>
            <a:r>
              <a:rPr lang="en-US" sz="2400" b="1" smtClean="0">
                <a:ea typeface="ＭＳ Ｐゴシック" charset="-128"/>
              </a:rPr>
              <a:t>3. </a:t>
            </a:r>
            <a:r>
              <a:rPr lang="en-US" sz="2400" smtClean="0">
                <a:ea typeface="ＭＳ Ｐゴシック" charset="-128"/>
              </a:rPr>
              <a:t>How do antibiotics target bacteria, and in what situations is</a:t>
            </a:r>
          </a:p>
          <a:p>
            <a:pPr marL="0" indent="0">
              <a:buFont typeface="Arial" charset="0"/>
              <a:buNone/>
            </a:pPr>
            <a:r>
              <a:rPr lang="en-US" sz="2400" smtClean="0">
                <a:ea typeface="ＭＳ Ｐゴシック" charset="-128"/>
              </a:rPr>
              <a:t>antibiotic therapy indicated?</a:t>
            </a:r>
          </a:p>
          <a:p>
            <a:pPr marL="0" indent="0">
              <a:buFont typeface="Arial" charset="0"/>
              <a:buNone/>
            </a:pPr>
            <a:r>
              <a:rPr lang="en-US" sz="2400" b="1" smtClean="0">
                <a:ea typeface="ＭＳ Ｐゴシック" charset="-128"/>
              </a:rPr>
              <a:t>4. </a:t>
            </a:r>
            <a:r>
              <a:rPr lang="en-US" sz="2400" smtClean="0">
                <a:ea typeface="ＭＳ Ｐゴシック" charset="-128"/>
              </a:rPr>
              <a:t>What are some key eukaryotic organelles and their functions?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pPr eaLnBrk="1" hangingPunct="1"/>
            <a:r>
              <a:rPr lang="en-US" b="1" smtClean="0">
                <a:ea typeface="ＭＳ Ｐゴシック" charset="-128"/>
              </a:rPr>
              <a:t>Eukaryotic organelles</a:t>
            </a:r>
          </a:p>
        </p:txBody>
      </p:sp>
      <p:pic>
        <p:nvPicPr>
          <p:cNvPr id="44035" name="Picture 2" descr="infographic_03_08"/>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762000" y="1752600"/>
            <a:ext cx="7772400" cy="5018088"/>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pPr eaLnBrk="1" hangingPunct="1"/>
            <a:r>
              <a:rPr lang="en-US" b="1" smtClean="0">
                <a:ea typeface="ＭＳ Ｐゴシック" charset="-128"/>
              </a:rPr>
              <a:t>Eukaryotic organelles</a:t>
            </a:r>
            <a:endParaRPr lang="en-US" smtClean="0">
              <a:ea typeface="ＭＳ Ｐゴシック" charset="-128"/>
            </a:endParaRPr>
          </a:p>
        </p:txBody>
      </p:sp>
      <p:sp>
        <p:nvSpPr>
          <p:cNvPr id="45059" name="Content Placeholder 2"/>
          <p:cNvSpPr>
            <a:spLocks noGrp="1"/>
          </p:cNvSpPr>
          <p:nvPr>
            <p:ph idx="1"/>
          </p:nvPr>
        </p:nvSpPr>
        <p:spPr>
          <a:xfrm>
            <a:off x="152400" y="1447800"/>
            <a:ext cx="4114800" cy="4678363"/>
          </a:xfrm>
        </p:spPr>
        <p:txBody>
          <a:bodyPr/>
          <a:lstStyle/>
          <a:p>
            <a:pPr eaLnBrk="1" hangingPunct="1">
              <a:buFont typeface="Arial" charset="0"/>
              <a:buNone/>
            </a:pPr>
            <a:r>
              <a:rPr lang="en-US" b="1" smtClean="0">
                <a:ea typeface="ＭＳ Ｐゴシック" charset="-128"/>
              </a:rPr>
              <a:t>Nucleus</a:t>
            </a:r>
            <a:r>
              <a:rPr lang="en-US" smtClean="0">
                <a:ea typeface="ＭＳ Ｐゴシック" charset="-128"/>
              </a:rPr>
              <a:t> </a:t>
            </a:r>
          </a:p>
          <a:p>
            <a:pPr eaLnBrk="1" hangingPunct="1"/>
            <a:r>
              <a:rPr lang="en-US" smtClean="0">
                <a:ea typeface="ＭＳ Ｐゴシック" charset="-128"/>
              </a:rPr>
              <a:t>Encloses the cell</a:t>
            </a:r>
            <a:r>
              <a:rPr lang="en-US" altLang="ja-JP" smtClean="0">
                <a:ea typeface="ＭＳ Ｐゴシック" charset="-128"/>
              </a:rPr>
              <a:t>s DNA </a:t>
            </a:r>
          </a:p>
          <a:p>
            <a:pPr eaLnBrk="1" hangingPunct="1"/>
            <a:r>
              <a:rPr lang="en-US" altLang="ja-JP" smtClean="0">
                <a:ea typeface="ＭＳ Ｐゴシック" charset="-128"/>
              </a:rPr>
              <a:t>Reactions for interpreting the genetic instructions take place here</a:t>
            </a:r>
          </a:p>
          <a:p>
            <a:pPr eaLnBrk="1" hangingPunct="1"/>
            <a:r>
              <a:rPr lang="en-US" smtClean="0">
                <a:ea typeface="ＭＳ Ｐゴシック" charset="-128"/>
              </a:rPr>
              <a:t>Surrounded by the </a:t>
            </a:r>
            <a:r>
              <a:rPr lang="en-US" b="1" smtClean="0">
                <a:ea typeface="ＭＳ Ｐゴシック" charset="-128"/>
              </a:rPr>
              <a:t>nuclear envelope</a:t>
            </a:r>
            <a:endParaRPr lang="en-US" altLang="ja-JP" smtClean="0">
              <a:ea typeface="ＭＳ Ｐゴシック" charset="-128"/>
            </a:endParaRPr>
          </a:p>
          <a:p>
            <a:pPr eaLnBrk="1" hangingPunct="1"/>
            <a:endParaRPr lang="en-US" smtClean="0">
              <a:ea typeface="ＭＳ Ｐゴシック" charset="-128"/>
            </a:endParaRPr>
          </a:p>
        </p:txBody>
      </p:sp>
      <p:pic>
        <p:nvPicPr>
          <p:cNvPr id="45060" name="Picture 2" descr="up_close_03_figure_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1371600"/>
            <a:ext cx="4737100" cy="5402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pPr eaLnBrk="1" hangingPunct="1"/>
            <a:r>
              <a:rPr lang="en-US" b="1" smtClean="0">
                <a:ea typeface="ＭＳ Ｐゴシック" charset="-128"/>
              </a:rPr>
              <a:t>Eukaryotic organelles</a:t>
            </a:r>
            <a:endParaRPr lang="en-US" smtClean="0">
              <a:ea typeface="ＭＳ Ｐゴシック" charset="-128"/>
            </a:endParaRPr>
          </a:p>
        </p:txBody>
      </p:sp>
      <p:sp>
        <p:nvSpPr>
          <p:cNvPr id="46083" name="Content Placeholder 2"/>
          <p:cNvSpPr>
            <a:spLocks noGrp="1"/>
          </p:cNvSpPr>
          <p:nvPr>
            <p:ph idx="1"/>
          </p:nvPr>
        </p:nvSpPr>
        <p:spPr>
          <a:xfrm>
            <a:off x="457200" y="1646238"/>
            <a:ext cx="3352800" cy="4983162"/>
          </a:xfrm>
        </p:spPr>
        <p:txBody>
          <a:bodyPr/>
          <a:lstStyle/>
          <a:p>
            <a:pPr eaLnBrk="1" hangingPunct="1">
              <a:buFont typeface="Arial" charset="0"/>
              <a:buNone/>
            </a:pPr>
            <a:r>
              <a:rPr lang="en-US" sz="2400" b="1" smtClean="0">
                <a:ea typeface="ＭＳ Ｐゴシック" charset="-128"/>
              </a:rPr>
              <a:t>Mitochondria</a:t>
            </a:r>
          </a:p>
          <a:p>
            <a:pPr eaLnBrk="1" hangingPunct="1"/>
            <a:r>
              <a:rPr lang="en-US" sz="2400" smtClean="0">
                <a:ea typeface="ＭＳ Ｐゴシック" charset="-128"/>
              </a:rPr>
              <a:t>Cell</a:t>
            </a:r>
            <a:r>
              <a:rPr lang="en-US" altLang="ja-JP" sz="2400" smtClean="0">
                <a:ea typeface="ＭＳ Ｐゴシック" charset="-128"/>
              </a:rPr>
              <a:t>s power plants </a:t>
            </a:r>
          </a:p>
          <a:p>
            <a:pPr eaLnBrk="1" hangingPunct="1"/>
            <a:r>
              <a:rPr lang="en-US" altLang="ja-JP" sz="2400" smtClean="0">
                <a:ea typeface="ＭＳ Ｐゴシック" charset="-128"/>
              </a:rPr>
              <a:t>Extract energy from food </a:t>
            </a:r>
          </a:p>
          <a:p>
            <a:pPr eaLnBrk="1" hangingPunct="1"/>
            <a:r>
              <a:rPr lang="en-US" altLang="ja-JP" sz="2400" smtClean="0">
                <a:ea typeface="ＭＳ Ｐゴシック" charset="-128"/>
              </a:rPr>
              <a:t>Convert energy into a useful form</a:t>
            </a:r>
            <a:endParaRPr lang="en-US" sz="2400" b="1" smtClean="0">
              <a:ea typeface="ＭＳ Ｐゴシック" charset="-128"/>
            </a:endParaRPr>
          </a:p>
        </p:txBody>
      </p:sp>
      <p:pic>
        <p:nvPicPr>
          <p:cNvPr id="46084" name="Picture 2" descr="up_close_03_figure_0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0" y="1600200"/>
            <a:ext cx="4800600" cy="4670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0" y="304800"/>
            <a:ext cx="8229600" cy="1143000"/>
          </a:xfrm>
        </p:spPr>
        <p:txBody>
          <a:bodyPr/>
          <a:lstStyle/>
          <a:p>
            <a:pPr eaLnBrk="1" hangingPunct="1"/>
            <a:r>
              <a:rPr lang="en-US" b="1" smtClean="0">
                <a:ea typeface="ＭＳ Ｐゴシック" charset="-128"/>
              </a:rPr>
              <a:t>Eukaryotic organelles</a:t>
            </a:r>
            <a:endParaRPr lang="en-US" smtClean="0">
              <a:ea typeface="ＭＳ Ｐゴシック" charset="-128"/>
            </a:endParaRPr>
          </a:p>
        </p:txBody>
      </p:sp>
      <p:sp>
        <p:nvSpPr>
          <p:cNvPr id="47107" name="Content Placeholder 2"/>
          <p:cNvSpPr>
            <a:spLocks noGrp="1"/>
          </p:cNvSpPr>
          <p:nvPr>
            <p:ph idx="1"/>
          </p:nvPr>
        </p:nvSpPr>
        <p:spPr>
          <a:xfrm>
            <a:off x="457200" y="1600200"/>
            <a:ext cx="3200400" cy="4876800"/>
          </a:xfrm>
        </p:spPr>
        <p:txBody>
          <a:bodyPr/>
          <a:lstStyle/>
          <a:p>
            <a:pPr eaLnBrk="1" hangingPunct="1">
              <a:buFont typeface="Arial" charset="0"/>
              <a:buNone/>
            </a:pPr>
            <a:r>
              <a:rPr lang="en-US" sz="2400" b="1" smtClean="0">
                <a:ea typeface="ＭＳ Ｐゴシック" charset="-128"/>
              </a:rPr>
              <a:t>Endoplasmic reticulum (ER)</a:t>
            </a:r>
            <a:r>
              <a:rPr lang="en-US" sz="2400" smtClean="0">
                <a:ea typeface="ＭＳ Ｐゴシック" charset="-128"/>
              </a:rPr>
              <a:t> </a:t>
            </a:r>
          </a:p>
          <a:p>
            <a:pPr eaLnBrk="1" hangingPunct="1"/>
            <a:r>
              <a:rPr lang="en-US" sz="2400" smtClean="0">
                <a:ea typeface="ＭＳ Ｐゴシック" charset="-128"/>
              </a:rPr>
              <a:t>Network of membrane-covered </a:t>
            </a:r>
            <a:r>
              <a:rPr lang="ja-JP" altLang="en-US" sz="2400" smtClean="0">
                <a:ea typeface="ＭＳ Ｐゴシック" charset="-128"/>
              </a:rPr>
              <a:t>“</a:t>
            </a:r>
            <a:r>
              <a:rPr lang="en-US" altLang="ja-JP" sz="2400" smtClean="0">
                <a:ea typeface="ＭＳ Ｐゴシック" charset="-128"/>
              </a:rPr>
              <a:t>pipes</a:t>
            </a:r>
            <a:r>
              <a:rPr lang="ja-JP" altLang="en-US" sz="2400" smtClean="0">
                <a:ea typeface="ＭＳ Ｐゴシック" charset="-128"/>
              </a:rPr>
              <a:t>”</a:t>
            </a:r>
            <a:r>
              <a:rPr lang="en-US" altLang="ja-JP" sz="2400" smtClean="0">
                <a:ea typeface="ＭＳ Ｐゴシック" charset="-128"/>
              </a:rPr>
              <a:t> </a:t>
            </a:r>
          </a:p>
          <a:p>
            <a:pPr eaLnBrk="1" hangingPunct="1"/>
            <a:r>
              <a:rPr lang="en-US" altLang="ja-JP" sz="2400" smtClean="0">
                <a:ea typeface="ＭＳ Ｐゴシック" charset="-128"/>
              </a:rPr>
              <a:t>Proteins and lipids synthesized here</a:t>
            </a:r>
          </a:p>
          <a:p>
            <a:pPr eaLnBrk="1" hangingPunct="1"/>
            <a:r>
              <a:rPr lang="en-US" altLang="ja-JP" sz="2400" b="1" smtClean="0">
                <a:ea typeface="ＭＳ Ｐゴシック" charset="-128"/>
              </a:rPr>
              <a:t>Rough ER</a:t>
            </a:r>
          </a:p>
          <a:p>
            <a:pPr eaLnBrk="1" hangingPunct="1"/>
            <a:r>
              <a:rPr lang="en-US" altLang="ja-JP" sz="2400" b="1" smtClean="0">
                <a:ea typeface="ＭＳ Ｐゴシック" charset="-128"/>
              </a:rPr>
              <a:t>Smooth ER</a:t>
            </a:r>
          </a:p>
        </p:txBody>
      </p:sp>
      <p:pic>
        <p:nvPicPr>
          <p:cNvPr id="47108" name="Picture 2" descr="up_close_03_figure_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1600200"/>
            <a:ext cx="4808538"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pPr eaLnBrk="1" hangingPunct="1"/>
            <a:r>
              <a:rPr lang="en-US" b="1" smtClean="0">
                <a:ea typeface="ＭＳ Ｐゴシック" charset="-128"/>
              </a:rPr>
              <a:t>Eukaryotic organelles</a:t>
            </a:r>
            <a:endParaRPr lang="en-US" smtClean="0">
              <a:ea typeface="ＭＳ Ｐゴシック" charset="-128"/>
            </a:endParaRPr>
          </a:p>
        </p:txBody>
      </p:sp>
      <p:sp>
        <p:nvSpPr>
          <p:cNvPr id="48131" name="Content Placeholder 2"/>
          <p:cNvSpPr>
            <a:spLocks noGrp="1"/>
          </p:cNvSpPr>
          <p:nvPr>
            <p:ph idx="1"/>
          </p:nvPr>
        </p:nvSpPr>
        <p:spPr>
          <a:xfrm>
            <a:off x="457200" y="1600200"/>
            <a:ext cx="8229600" cy="1600200"/>
          </a:xfrm>
        </p:spPr>
        <p:txBody>
          <a:bodyPr/>
          <a:lstStyle/>
          <a:p>
            <a:pPr eaLnBrk="1" hangingPunct="1">
              <a:buFont typeface="Arial" charset="0"/>
              <a:buNone/>
            </a:pPr>
            <a:r>
              <a:rPr lang="en-US" sz="2400" b="1" smtClean="0">
                <a:ea typeface="ＭＳ Ｐゴシック" charset="-128"/>
              </a:rPr>
              <a:t>Golgi apparatus</a:t>
            </a:r>
          </a:p>
          <a:p>
            <a:pPr eaLnBrk="1" hangingPunct="1"/>
            <a:r>
              <a:rPr lang="en-US" sz="2400" smtClean="0">
                <a:ea typeface="ＭＳ Ｐゴシック" charset="-128"/>
              </a:rPr>
              <a:t>Stacked membranous discs</a:t>
            </a:r>
          </a:p>
          <a:p>
            <a:pPr eaLnBrk="1" hangingPunct="1"/>
            <a:r>
              <a:rPr lang="en-US" sz="2400" smtClean="0">
                <a:ea typeface="ＭＳ Ｐゴシック" charset="-128"/>
              </a:rPr>
              <a:t>Packages and transports proteins</a:t>
            </a:r>
          </a:p>
        </p:txBody>
      </p:sp>
      <p:pic>
        <p:nvPicPr>
          <p:cNvPr id="48132" name="Picture 3" descr="up close 3 fig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281363"/>
            <a:ext cx="8535988" cy="355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pPr eaLnBrk="1" hangingPunct="1"/>
            <a:r>
              <a:rPr lang="en-US" b="1" smtClean="0">
                <a:ea typeface="ＭＳ Ｐゴシック" charset="-128"/>
              </a:rPr>
              <a:t>Eukaryotic organelles</a:t>
            </a:r>
            <a:endParaRPr lang="en-US" smtClean="0">
              <a:ea typeface="ＭＳ Ｐゴシック" charset="-128"/>
            </a:endParaRPr>
          </a:p>
        </p:txBody>
      </p:sp>
      <p:sp>
        <p:nvSpPr>
          <p:cNvPr id="49155" name="Content Placeholder 2"/>
          <p:cNvSpPr>
            <a:spLocks noGrp="1"/>
          </p:cNvSpPr>
          <p:nvPr>
            <p:ph idx="1"/>
          </p:nvPr>
        </p:nvSpPr>
        <p:spPr>
          <a:xfrm>
            <a:off x="457200" y="1600200"/>
            <a:ext cx="8229600" cy="1524000"/>
          </a:xfrm>
        </p:spPr>
        <p:txBody>
          <a:bodyPr/>
          <a:lstStyle/>
          <a:p>
            <a:pPr eaLnBrk="1" hangingPunct="1">
              <a:buFont typeface="Arial" charset="0"/>
              <a:buNone/>
            </a:pPr>
            <a:r>
              <a:rPr lang="en-US" smtClean="0">
                <a:ea typeface="ＭＳ Ｐゴシック" charset="-128"/>
              </a:rPr>
              <a:t>Nucleus, ER, and Golgi apparatus work together to produce and transport proteins</a:t>
            </a:r>
          </a:p>
        </p:txBody>
      </p:sp>
      <p:pic>
        <p:nvPicPr>
          <p:cNvPr id="49156" name="Picture 3" descr="up close 3 fig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3303588"/>
            <a:ext cx="8535988" cy="3532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457200" y="-76200"/>
            <a:ext cx="8229600" cy="1143000"/>
          </a:xfrm>
        </p:spPr>
        <p:txBody>
          <a:bodyPr/>
          <a:lstStyle/>
          <a:p>
            <a:pPr eaLnBrk="1" hangingPunct="1"/>
            <a:r>
              <a:rPr lang="en-US" b="1" smtClean="0">
                <a:ea typeface="ＭＳ Ｐゴシック" charset="-128"/>
              </a:rPr>
              <a:t>Eukaryotic organelles</a:t>
            </a:r>
            <a:endParaRPr lang="en-US" smtClean="0">
              <a:ea typeface="ＭＳ Ｐゴシック" charset="-128"/>
            </a:endParaRPr>
          </a:p>
        </p:txBody>
      </p:sp>
      <p:sp>
        <p:nvSpPr>
          <p:cNvPr id="50179" name="Content Placeholder 2"/>
          <p:cNvSpPr>
            <a:spLocks noGrp="1"/>
          </p:cNvSpPr>
          <p:nvPr>
            <p:ph idx="1"/>
          </p:nvPr>
        </p:nvSpPr>
        <p:spPr>
          <a:xfrm>
            <a:off x="457200" y="1143000"/>
            <a:ext cx="8229600" cy="1905000"/>
          </a:xfrm>
        </p:spPr>
        <p:txBody>
          <a:bodyPr/>
          <a:lstStyle/>
          <a:p>
            <a:pPr eaLnBrk="1" hangingPunct="1">
              <a:buFont typeface="Arial" charset="0"/>
              <a:buNone/>
            </a:pPr>
            <a:r>
              <a:rPr lang="en-US" sz="2400" b="1" smtClean="0">
                <a:ea typeface="ＭＳ Ｐゴシック" charset="-128"/>
              </a:rPr>
              <a:t>Lysosomes </a:t>
            </a:r>
            <a:endParaRPr lang="en-US" sz="2400" smtClean="0">
              <a:ea typeface="ＭＳ Ｐゴシック" charset="-128"/>
            </a:endParaRPr>
          </a:p>
          <a:p>
            <a:pPr eaLnBrk="1" hangingPunct="1"/>
            <a:r>
              <a:rPr lang="en-US" sz="2400" smtClean="0">
                <a:ea typeface="ＭＳ Ｐゴシック" charset="-128"/>
              </a:rPr>
              <a:t>Full of digestive enzymes </a:t>
            </a:r>
          </a:p>
          <a:p>
            <a:pPr eaLnBrk="1" hangingPunct="1"/>
            <a:r>
              <a:rPr lang="en-US" sz="2400" smtClean="0">
                <a:ea typeface="ＭＳ Ｐゴシック" charset="-128"/>
              </a:rPr>
              <a:t>Break down worn-out cell parts or molecules </a:t>
            </a:r>
          </a:p>
          <a:p>
            <a:pPr eaLnBrk="1" hangingPunct="1"/>
            <a:r>
              <a:rPr lang="en-US" sz="2400" smtClean="0">
                <a:ea typeface="ＭＳ Ｐゴシック" charset="-128"/>
              </a:rPr>
              <a:t>Recycle</a:t>
            </a:r>
            <a:endParaRPr lang="en-US" sz="2400" b="1" smtClean="0">
              <a:ea typeface="ＭＳ Ｐゴシック" charset="-128"/>
            </a:endParaRPr>
          </a:p>
        </p:txBody>
      </p:sp>
      <p:pic>
        <p:nvPicPr>
          <p:cNvPr id="50180" name="Picture 2" descr="up_close_03_figure_0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3025775"/>
            <a:ext cx="8531225" cy="3821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pPr eaLnBrk="1" hangingPunct="1"/>
            <a:r>
              <a:rPr lang="en-US" b="1" smtClean="0">
                <a:ea typeface="ＭＳ Ｐゴシック" charset="-128"/>
              </a:rPr>
              <a:t>Eukaryotic organelles</a:t>
            </a:r>
            <a:endParaRPr lang="en-US" smtClean="0">
              <a:ea typeface="ＭＳ Ｐゴシック" charset="-128"/>
            </a:endParaRPr>
          </a:p>
        </p:txBody>
      </p:sp>
      <p:sp>
        <p:nvSpPr>
          <p:cNvPr id="51203" name="Content Placeholder 2"/>
          <p:cNvSpPr>
            <a:spLocks noGrp="1"/>
          </p:cNvSpPr>
          <p:nvPr>
            <p:ph idx="1"/>
          </p:nvPr>
        </p:nvSpPr>
        <p:spPr>
          <a:xfrm>
            <a:off x="457200" y="1600200"/>
            <a:ext cx="8229600" cy="2286000"/>
          </a:xfrm>
        </p:spPr>
        <p:txBody>
          <a:bodyPr/>
          <a:lstStyle/>
          <a:p>
            <a:pPr eaLnBrk="1" hangingPunct="1">
              <a:buFont typeface="Arial" charset="0"/>
              <a:buNone/>
            </a:pPr>
            <a:r>
              <a:rPr lang="en-US" sz="2400" smtClean="0">
                <a:ea typeface="ＭＳ Ｐゴシック" charset="-128"/>
              </a:rPr>
              <a:t> </a:t>
            </a:r>
            <a:r>
              <a:rPr lang="en-US" sz="2400" b="1" smtClean="0">
                <a:ea typeface="ＭＳ Ｐゴシック" charset="-128"/>
              </a:rPr>
              <a:t>Cytoskeleton</a:t>
            </a:r>
          </a:p>
          <a:p>
            <a:pPr eaLnBrk="1" hangingPunct="1"/>
            <a:r>
              <a:rPr lang="en-US" sz="2400" smtClean="0">
                <a:ea typeface="ＭＳ Ｐゴシック" charset="-128"/>
              </a:rPr>
              <a:t>Network of protein fibers </a:t>
            </a:r>
          </a:p>
          <a:p>
            <a:pPr eaLnBrk="1" hangingPunct="1"/>
            <a:r>
              <a:rPr lang="en-US" sz="2400" smtClean="0">
                <a:ea typeface="ＭＳ Ｐゴシック" charset="-128"/>
              </a:rPr>
              <a:t>Variety of functions, including cell support, cell movement, and movement of structures within cells</a:t>
            </a:r>
          </a:p>
          <a:p>
            <a:pPr eaLnBrk="1" hangingPunct="1"/>
            <a:r>
              <a:rPr lang="en-US" sz="2400" smtClean="0">
                <a:ea typeface="ＭＳ Ｐゴシック" charset="-128"/>
              </a:rPr>
              <a:t>Three types of proteins </a:t>
            </a:r>
          </a:p>
        </p:txBody>
      </p:sp>
      <p:pic>
        <p:nvPicPr>
          <p:cNvPr id="51204" name="Picture 2" descr="up_close_03_figure_0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3390900"/>
            <a:ext cx="8077200" cy="346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pPr eaLnBrk="1" hangingPunct="1"/>
            <a:r>
              <a:rPr lang="en-US" b="1" smtClean="0">
                <a:ea typeface="ＭＳ Ｐゴシック" charset="-128"/>
              </a:rPr>
              <a:t>Eukaryotic organelles</a:t>
            </a:r>
            <a:endParaRPr lang="en-US" smtClean="0">
              <a:ea typeface="ＭＳ Ｐゴシック" charset="-128"/>
            </a:endParaRPr>
          </a:p>
        </p:txBody>
      </p:sp>
      <p:sp>
        <p:nvSpPr>
          <p:cNvPr id="52227" name="Content Placeholder 2"/>
          <p:cNvSpPr>
            <a:spLocks noGrp="1"/>
          </p:cNvSpPr>
          <p:nvPr>
            <p:ph idx="1"/>
          </p:nvPr>
        </p:nvSpPr>
        <p:spPr>
          <a:xfrm>
            <a:off x="76200" y="1447800"/>
            <a:ext cx="3276600" cy="4724400"/>
          </a:xfrm>
        </p:spPr>
        <p:txBody>
          <a:bodyPr/>
          <a:lstStyle/>
          <a:p>
            <a:pPr eaLnBrk="1" hangingPunct="1">
              <a:buFont typeface="Arial" charset="0"/>
              <a:buNone/>
            </a:pPr>
            <a:r>
              <a:rPr lang="en-US" sz="2400" b="1" smtClean="0">
                <a:ea typeface="ＭＳ Ｐゴシック" charset="-128"/>
              </a:rPr>
              <a:t>Chloroplasts</a:t>
            </a:r>
            <a:endParaRPr lang="en-US" sz="2400" smtClean="0">
              <a:ea typeface="ＭＳ Ｐゴシック" charset="-128"/>
            </a:endParaRPr>
          </a:p>
          <a:p>
            <a:pPr eaLnBrk="1" hangingPunct="1"/>
            <a:r>
              <a:rPr lang="en-US" sz="2400" smtClean="0">
                <a:ea typeface="ＭＳ Ｐゴシック" charset="-128"/>
              </a:rPr>
              <a:t>Plant and algae cells</a:t>
            </a:r>
          </a:p>
          <a:p>
            <a:pPr eaLnBrk="1" hangingPunct="1"/>
            <a:r>
              <a:rPr lang="en-US" sz="2400" smtClean="0">
                <a:ea typeface="ＭＳ Ｐゴシック" charset="-128"/>
              </a:rPr>
              <a:t>Two membranes</a:t>
            </a:r>
          </a:p>
          <a:p>
            <a:pPr eaLnBrk="1" hangingPunct="1"/>
            <a:r>
              <a:rPr lang="en-US" sz="2400" smtClean="0">
                <a:ea typeface="ＭＳ Ｐゴシック" charset="-128"/>
              </a:rPr>
              <a:t>Internal system of stacked membrane discs</a:t>
            </a:r>
          </a:p>
          <a:p>
            <a:pPr eaLnBrk="1" hangingPunct="1"/>
            <a:r>
              <a:rPr lang="en-US" sz="2400" smtClean="0">
                <a:ea typeface="ＭＳ Ｐゴシック" charset="-128"/>
              </a:rPr>
              <a:t>Sites of photosynthesis</a:t>
            </a:r>
          </a:p>
          <a:p>
            <a:pPr lvl="1" eaLnBrk="1" hangingPunct="1"/>
            <a:r>
              <a:rPr lang="en-US" sz="2000" smtClean="0">
                <a:ea typeface="ＭＳ Ｐゴシック" charset="-128"/>
              </a:rPr>
              <a:t>capture and conversion of   sunlight energy into a usable form</a:t>
            </a:r>
          </a:p>
        </p:txBody>
      </p:sp>
      <p:pic>
        <p:nvPicPr>
          <p:cNvPr id="52228" name="Picture 2" descr="up_close_03_figure_0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400" y="1371600"/>
            <a:ext cx="5105400" cy="5227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pPr eaLnBrk="1" hangingPunct="1"/>
            <a:r>
              <a:rPr lang="en-US" b="1" smtClean="0">
                <a:ea typeface="ＭＳ Ｐゴシック" charset="-128"/>
              </a:rPr>
              <a:t>Evolution of eukaryotic cells</a:t>
            </a:r>
          </a:p>
        </p:txBody>
      </p:sp>
      <p:sp>
        <p:nvSpPr>
          <p:cNvPr id="53251" name="Content Placeholder 2"/>
          <p:cNvSpPr>
            <a:spLocks noGrp="1"/>
          </p:cNvSpPr>
          <p:nvPr>
            <p:ph idx="1"/>
          </p:nvPr>
        </p:nvSpPr>
        <p:spPr/>
        <p:txBody>
          <a:bodyPr/>
          <a:lstStyle/>
          <a:p>
            <a:pPr eaLnBrk="1" hangingPunct="1">
              <a:buFont typeface="Arial" charset="0"/>
              <a:buNone/>
            </a:pPr>
            <a:r>
              <a:rPr lang="en-US" b="1" smtClean="0">
                <a:ea typeface="ＭＳ Ｐゴシック" charset="-128"/>
              </a:rPr>
              <a:t>Endosymbiosis theory</a:t>
            </a:r>
          </a:p>
          <a:p>
            <a:pPr eaLnBrk="1" hangingPunct="1"/>
            <a:r>
              <a:rPr lang="en-US" smtClean="0">
                <a:ea typeface="ＭＳ Ｐゴシック" charset="-128"/>
              </a:rPr>
              <a:t>Free-living prokaryotic cells engulfed other free-living prokaryotic cells billions of years ago, forming eukaryotic organelles</a:t>
            </a:r>
          </a:p>
          <a:p>
            <a:pPr eaLnBrk="1" hangingPunct="1"/>
            <a:endParaRPr lang="en-US" smtClean="0">
              <a:ea typeface="ＭＳ Ｐゴシック" charset="-128"/>
            </a:endParaRPr>
          </a:p>
          <a:p>
            <a:pPr eaLnBrk="1" hangingPunct="1"/>
            <a:r>
              <a:rPr lang="en-US" smtClean="0">
                <a:ea typeface="ＭＳ Ｐゴシック" charset="-128"/>
              </a:rPr>
              <a:t>Mitochondria and chloroplasts</a:t>
            </a:r>
            <a:endParaRPr lang="en-US" b="1" smtClean="0">
              <a:ea typeface="ＭＳ Ｐゴシック" charset="-128"/>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hangingPunct="1">
              <a:defRPr/>
            </a:pPr>
            <a:r>
              <a:rPr lang="en-US" sz="4000" b="1" dirty="0" smtClean="0">
                <a:ea typeface="+mj-ea"/>
                <a:cs typeface="+mj-cs"/>
              </a:rPr>
              <a:t>Wonder drug</a:t>
            </a:r>
          </a:p>
        </p:txBody>
      </p:sp>
      <p:sp>
        <p:nvSpPr>
          <p:cNvPr id="17411" name="Content Placeholder 2"/>
          <p:cNvSpPr>
            <a:spLocks noGrp="1"/>
          </p:cNvSpPr>
          <p:nvPr>
            <p:ph idx="1"/>
          </p:nvPr>
        </p:nvSpPr>
        <p:spPr>
          <a:xfrm>
            <a:off x="457200" y="1524000"/>
            <a:ext cx="8229600" cy="1219200"/>
          </a:xfrm>
        </p:spPr>
        <p:txBody>
          <a:bodyPr/>
          <a:lstStyle/>
          <a:p>
            <a:pPr eaLnBrk="1" hangingPunct="1">
              <a:spcBef>
                <a:spcPct val="0"/>
              </a:spcBef>
              <a:buFont typeface="Arial" charset="0"/>
              <a:buNone/>
            </a:pPr>
            <a:r>
              <a:rPr lang="en-US" sz="2400" smtClean="0">
                <a:ea typeface="ＭＳ Ｐゴシック" charset="-128"/>
              </a:rPr>
              <a:t>In 1928, biologist Alexander Fleming observed that the fungus </a:t>
            </a:r>
            <a:r>
              <a:rPr lang="en-US" sz="2400" i="1" smtClean="0">
                <a:ea typeface="ＭＳ Ｐゴシック" charset="-128"/>
              </a:rPr>
              <a:t>Penicillium notatum</a:t>
            </a:r>
            <a:r>
              <a:rPr lang="en-US" sz="2400" smtClean="0">
                <a:ea typeface="ＭＳ Ｐゴシック" charset="-128"/>
              </a:rPr>
              <a:t> was capable of killing many kinds of bacteria.</a:t>
            </a:r>
          </a:p>
        </p:txBody>
      </p:sp>
      <p:pic>
        <p:nvPicPr>
          <p:cNvPr id="17412" name="Picture 2" descr="chapter_03_open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2905125"/>
            <a:ext cx="3810000" cy="3849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a:xfrm>
            <a:off x="457200" y="0"/>
            <a:ext cx="8229600" cy="1143000"/>
          </a:xfrm>
        </p:spPr>
        <p:txBody>
          <a:bodyPr/>
          <a:lstStyle/>
          <a:p>
            <a:pPr eaLnBrk="1" hangingPunct="1"/>
            <a:r>
              <a:rPr lang="en-US" b="1" smtClean="0">
                <a:ea typeface="ＭＳ Ｐゴシック" charset="-128"/>
              </a:rPr>
              <a:t>Summary</a:t>
            </a:r>
          </a:p>
        </p:txBody>
      </p:sp>
      <p:sp>
        <p:nvSpPr>
          <p:cNvPr id="54275" name="Content Placeholder 2"/>
          <p:cNvSpPr>
            <a:spLocks noGrp="1"/>
          </p:cNvSpPr>
          <p:nvPr>
            <p:ph idx="1"/>
          </p:nvPr>
        </p:nvSpPr>
        <p:spPr>
          <a:xfrm>
            <a:off x="457200" y="990600"/>
            <a:ext cx="8229600" cy="5638800"/>
          </a:xfrm>
        </p:spPr>
        <p:txBody>
          <a:bodyPr/>
          <a:lstStyle/>
          <a:p>
            <a:pPr eaLnBrk="1" hangingPunct="1"/>
            <a:r>
              <a:rPr lang="en-US" sz="2200" smtClean="0">
                <a:ea typeface="ＭＳ Ｐゴシック" charset="-128"/>
              </a:rPr>
              <a:t>Antibiotics are chemicals, originally produced by living organisms, that selectively target and kill bacteria.</a:t>
            </a:r>
          </a:p>
          <a:p>
            <a:pPr eaLnBrk="1" hangingPunct="1"/>
            <a:r>
              <a:rPr lang="en-US" sz="2200" smtClean="0">
                <a:ea typeface="ＭＳ Ｐゴシック" charset="-128"/>
              </a:rPr>
              <a:t>All living organisms are made of cells, and new cells arise from existing cells.</a:t>
            </a:r>
          </a:p>
          <a:p>
            <a:pPr eaLnBrk="1" hangingPunct="1"/>
            <a:r>
              <a:rPr lang="en-US" sz="2200" smtClean="0">
                <a:ea typeface="ＭＳ Ｐゴシック" charset="-128"/>
              </a:rPr>
              <a:t>Two types of cells, distinguished by their structure: prokaryotic and eukaryotic.</a:t>
            </a:r>
          </a:p>
          <a:p>
            <a:pPr eaLnBrk="1" hangingPunct="1"/>
            <a:r>
              <a:rPr lang="en-US" sz="2200" smtClean="0">
                <a:ea typeface="ＭＳ Ｐゴシック" charset="-128"/>
              </a:rPr>
              <a:t>All cells are enclosed by a cell membrane, which controls the passage of molecules between the exterior of the cell and the cytoplasm.</a:t>
            </a:r>
          </a:p>
          <a:p>
            <a:pPr eaLnBrk="1" hangingPunct="1"/>
            <a:r>
              <a:rPr lang="en-US" sz="2200" smtClean="0">
                <a:ea typeface="ＭＳ Ｐゴシック" charset="-128"/>
              </a:rPr>
              <a:t>Substances  cross cell membranes by simple or facilitated diffusion or by active transport.</a:t>
            </a:r>
          </a:p>
          <a:p>
            <a:pPr eaLnBrk="1" hangingPunct="1"/>
            <a:r>
              <a:rPr lang="en-US" sz="2200" smtClean="0">
                <a:ea typeface="ＭＳ Ｐゴシック" charset="-128"/>
              </a:rPr>
              <a:t>Water crosses cell membranes by osmosis.</a:t>
            </a:r>
          </a:p>
          <a:p>
            <a:pPr eaLnBrk="1" hangingPunct="1"/>
            <a:r>
              <a:rPr lang="en-US" sz="2200" smtClean="0">
                <a:ea typeface="ＭＳ Ｐゴシック" charset="-128"/>
              </a:rPr>
              <a:t>All cells have ribosomes: complexes of RNA and proteins that synthesize new proteins.</a:t>
            </a:r>
          </a:p>
          <a:p>
            <a:pPr eaLnBrk="1" hangingPunct="1"/>
            <a:r>
              <a:rPr lang="en-US" sz="2200" smtClean="0">
                <a:ea typeface="ＭＳ Ｐゴシック" charset="-128"/>
              </a:rPr>
              <a:t>Eukaryotic cells contain a number of specialized organelles.</a:t>
            </a:r>
          </a:p>
          <a:p>
            <a:pPr eaLnBrk="1" hangingPunct="1"/>
            <a:endParaRPr lang="en-US" sz="2400" smtClean="0">
              <a:ea typeface="ＭＳ Ｐゴシック" charset="-128"/>
            </a:endParaRPr>
          </a:p>
          <a:p>
            <a:pPr eaLnBrk="1" hangingPunct="1"/>
            <a:endParaRPr lang="en-US" sz="2400" smtClean="0">
              <a:ea typeface="ＭＳ Ｐゴシック" charset="-128"/>
            </a:endParaRPr>
          </a:p>
          <a:p>
            <a:pPr eaLnBrk="1" hangingPunct="1"/>
            <a:endParaRPr lang="en-US" smtClean="0">
              <a:ea typeface="ＭＳ Ｐゴシック" charset="-128"/>
            </a:endParaRPr>
          </a:p>
          <a:p>
            <a:pPr eaLnBrk="1" hangingPunct="1"/>
            <a:endParaRPr lang="en-US" smtClean="0">
              <a:ea typeface="ＭＳ Ｐゴシック" charset="-128"/>
            </a:endParaRPr>
          </a:p>
          <a:p>
            <a:pPr eaLnBrk="1" hangingPunct="1"/>
            <a:endParaRPr lang="en-US" b="1" smtClean="0">
              <a:ea typeface="ＭＳ Ｐゴシック" charset="-128"/>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hangingPunct="1">
              <a:defRPr/>
            </a:pPr>
            <a:r>
              <a:rPr lang="en-US" sz="4000" b="1" dirty="0" smtClean="0">
                <a:ea typeface="+mj-ea"/>
                <a:cs typeface="+mj-cs"/>
              </a:rPr>
              <a:t>Wonder drug</a:t>
            </a:r>
          </a:p>
        </p:txBody>
      </p:sp>
      <p:pic>
        <p:nvPicPr>
          <p:cNvPr id="18435" name="Picture 2" descr="infographic_03_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600200"/>
            <a:ext cx="8531225" cy="4948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hangingPunct="1">
              <a:defRPr/>
            </a:pPr>
            <a:r>
              <a:rPr lang="en-US" sz="4000" b="1" dirty="0" smtClean="0">
                <a:ea typeface="+mj-ea"/>
                <a:cs typeface="+mj-cs"/>
              </a:rPr>
              <a:t>Wonder drug</a:t>
            </a:r>
          </a:p>
        </p:txBody>
      </p:sp>
      <p:sp>
        <p:nvSpPr>
          <p:cNvPr id="19459" name="Content Placeholder 2"/>
          <p:cNvSpPr>
            <a:spLocks noGrp="1"/>
          </p:cNvSpPr>
          <p:nvPr>
            <p:ph idx="1"/>
          </p:nvPr>
        </p:nvSpPr>
        <p:spPr>
          <a:xfrm>
            <a:off x="457200" y="1447800"/>
            <a:ext cx="8458200" cy="2514600"/>
          </a:xfrm>
        </p:spPr>
        <p:txBody>
          <a:bodyPr/>
          <a:lstStyle/>
          <a:p>
            <a:pPr eaLnBrk="1" hangingPunct="1">
              <a:buFont typeface="Arial" charset="0"/>
              <a:buNone/>
            </a:pPr>
            <a:r>
              <a:rPr lang="en-US" sz="2800" b="1" smtClean="0">
                <a:ea typeface="ＭＳ Ｐゴシック" charset="-128"/>
              </a:rPr>
              <a:t>Antibiotic</a:t>
            </a:r>
            <a:r>
              <a:rPr lang="en-US" sz="2800" smtClean="0">
                <a:ea typeface="ＭＳ Ｐゴシック" charset="-128"/>
              </a:rPr>
              <a:t> </a:t>
            </a:r>
          </a:p>
          <a:p>
            <a:pPr eaLnBrk="1" hangingPunct="1">
              <a:buFont typeface="Arial" charset="0"/>
              <a:buNone/>
            </a:pPr>
            <a:endParaRPr lang="en-US" sz="2800" smtClean="0">
              <a:ea typeface="ＭＳ Ｐゴシック" charset="-128"/>
            </a:endParaRPr>
          </a:p>
          <a:p>
            <a:pPr eaLnBrk="1" hangingPunct="1"/>
            <a:r>
              <a:rPr lang="en-US" sz="2800" smtClean="0">
                <a:ea typeface="ＭＳ Ｐゴシック" charset="-128"/>
              </a:rPr>
              <a:t>chemical that can slow or stop the growth of bacteria</a:t>
            </a:r>
          </a:p>
          <a:p>
            <a:pPr eaLnBrk="1" hangingPunct="1"/>
            <a:r>
              <a:rPr lang="en-US" sz="2800" smtClean="0">
                <a:ea typeface="ＭＳ Ｐゴシック" charset="-128"/>
              </a:rPr>
              <a:t>often naturally produced by living organisms</a:t>
            </a:r>
          </a:p>
          <a:p>
            <a:pPr eaLnBrk="1" hangingPunct="1"/>
            <a:r>
              <a:rPr lang="en-US" sz="2800" smtClean="0">
                <a:ea typeface="ＭＳ Ｐゴシック" charset="-128"/>
              </a:rPr>
              <a:t>For example, penicillin is produced by </a:t>
            </a:r>
            <a:r>
              <a:rPr lang="en-US" sz="2800" i="1" smtClean="0">
                <a:ea typeface="ＭＳ Ｐゴシック" charset="-128"/>
              </a:rPr>
              <a:t>Penicillium notatum</a:t>
            </a:r>
            <a:endParaRPr lang="en-US" sz="2800" smtClean="0">
              <a:ea typeface="ＭＳ Ｐゴシック" charset="-128"/>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r>
              <a:rPr lang="en-US" b="1" smtClean="0">
                <a:ea typeface="ＭＳ Ｐゴシック" charset="-128"/>
              </a:rPr>
              <a:t>Wonder drug</a:t>
            </a:r>
          </a:p>
        </p:txBody>
      </p:sp>
      <p:sp>
        <p:nvSpPr>
          <p:cNvPr id="20483" name="Content Placeholder 2"/>
          <p:cNvSpPr>
            <a:spLocks noGrp="1"/>
          </p:cNvSpPr>
          <p:nvPr>
            <p:ph idx="1"/>
          </p:nvPr>
        </p:nvSpPr>
        <p:spPr/>
        <p:txBody>
          <a:bodyPr/>
          <a:lstStyle/>
          <a:p>
            <a:pPr eaLnBrk="1" hangingPunct="1">
              <a:buFont typeface="Arial" charset="0"/>
              <a:buNone/>
            </a:pPr>
            <a:r>
              <a:rPr lang="en-US" b="1" smtClean="0">
                <a:ea typeface="ＭＳ Ｐゴシック" charset="-128"/>
              </a:rPr>
              <a:t>Antibiotics</a:t>
            </a:r>
            <a:r>
              <a:rPr lang="en-US" smtClean="0">
                <a:ea typeface="ＭＳ Ｐゴシック" charset="-128"/>
              </a:rPr>
              <a:t> </a:t>
            </a:r>
          </a:p>
          <a:p>
            <a:pPr eaLnBrk="1" hangingPunct="1">
              <a:buFont typeface="Arial" charset="0"/>
              <a:buNone/>
            </a:pPr>
            <a:endParaRPr lang="en-US" smtClean="0">
              <a:ea typeface="ＭＳ Ｐゴシック" charset="-128"/>
            </a:endParaRPr>
          </a:p>
          <a:p>
            <a:pPr eaLnBrk="1" hangingPunct="1"/>
            <a:r>
              <a:rPr lang="en-US" smtClean="0">
                <a:ea typeface="ＭＳ Ｐゴシック" charset="-128"/>
              </a:rPr>
              <a:t>Preferentially kill bacteria without harming  human or animal host</a:t>
            </a:r>
          </a:p>
          <a:p>
            <a:pPr eaLnBrk="1" hangingPunct="1"/>
            <a:endParaRPr lang="en-US" smtClean="0">
              <a:ea typeface="ＭＳ Ｐゴシック" charset="-128"/>
            </a:endParaRPr>
          </a:p>
          <a:p>
            <a:pPr eaLnBrk="1" hangingPunct="1"/>
            <a:r>
              <a:rPr lang="en-US" smtClean="0">
                <a:ea typeface="ＭＳ Ｐゴシック" charset="-128"/>
              </a:rPr>
              <a:t>Target what is unique about bacterial cells</a:t>
            </a:r>
          </a:p>
          <a:p>
            <a:pPr eaLnBrk="1" hangingPunct="1">
              <a:buFont typeface="Arial" charset="0"/>
              <a:buNone/>
            </a:pPr>
            <a:endParaRPr lang="en-US" smtClean="0">
              <a:ea typeface="ＭＳ Ｐゴシック" charset="-128"/>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eaLnBrk="1" hangingPunct="1"/>
            <a:r>
              <a:rPr lang="en-US" b="1" smtClean="0">
                <a:ea typeface="ＭＳ Ｐゴシック" charset="-128"/>
              </a:rPr>
              <a:t>Cells</a:t>
            </a:r>
          </a:p>
        </p:txBody>
      </p:sp>
      <p:sp>
        <p:nvSpPr>
          <p:cNvPr id="21507" name="Content Placeholder 2"/>
          <p:cNvSpPr>
            <a:spLocks noGrp="1"/>
          </p:cNvSpPr>
          <p:nvPr>
            <p:ph idx="1"/>
          </p:nvPr>
        </p:nvSpPr>
        <p:spPr>
          <a:xfrm>
            <a:off x="457200" y="1143000"/>
            <a:ext cx="8229600" cy="4572000"/>
          </a:xfrm>
        </p:spPr>
        <p:txBody>
          <a:bodyPr/>
          <a:lstStyle/>
          <a:p>
            <a:pPr eaLnBrk="1" hangingPunct="1">
              <a:buFont typeface="Arial" charset="0"/>
              <a:buNone/>
            </a:pPr>
            <a:endParaRPr lang="en-US" sz="2400" smtClean="0">
              <a:ea typeface="ＭＳ Ｐゴシック" charset="-128"/>
            </a:endParaRPr>
          </a:p>
          <a:p>
            <a:pPr eaLnBrk="1" hangingPunct="1">
              <a:buFont typeface="Arial" charset="0"/>
              <a:buNone/>
            </a:pPr>
            <a:r>
              <a:rPr lang="en-US" sz="2400" b="1" smtClean="0">
                <a:ea typeface="ＭＳ Ｐゴシック" charset="-128"/>
              </a:rPr>
              <a:t>Cell theory</a:t>
            </a:r>
          </a:p>
          <a:p>
            <a:pPr eaLnBrk="1" hangingPunct="1">
              <a:buFont typeface="Arial" charset="0"/>
              <a:buNone/>
            </a:pPr>
            <a:r>
              <a:rPr lang="en-US" sz="2400" b="1" smtClean="0">
                <a:ea typeface="ＭＳ Ｐゴシック" charset="-128"/>
              </a:rPr>
              <a:t> </a:t>
            </a:r>
            <a:endParaRPr lang="en-US" sz="2400" smtClean="0">
              <a:ea typeface="ＭＳ Ｐゴシック" charset="-128"/>
            </a:endParaRPr>
          </a:p>
          <a:p>
            <a:pPr eaLnBrk="1" hangingPunct="1"/>
            <a:r>
              <a:rPr lang="en-US" sz="2400" smtClean="0">
                <a:ea typeface="ＭＳ Ｐゴシック" charset="-128"/>
              </a:rPr>
              <a:t>All living things are made of cells</a:t>
            </a:r>
          </a:p>
          <a:p>
            <a:pPr eaLnBrk="1" hangingPunct="1"/>
            <a:endParaRPr lang="en-US" sz="2400" smtClean="0">
              <a:ea typeface="ＭＳ Ｐゴシック" charset="-128"/>
            </a:endParaRPr>
          </a:p>
          <a:p>
            <a:pPr eaLnBrk="1" hangingPunct="1"/>
            <a:r>
              <a:rPr lang="en-US" sz="2400" smtClean="0">
                <a:ea typeface="ＭＳ Ｐゴシック" charset="-128"/>
              </a:rPr>
              <a:t>Every new cell comes from the division of a pre-existing cell</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409575" y="76200"/>
            <a:ext cx="8229600" cy="1143000"/>
          </a:xfrm>
        </p:spPr>
        <p:txBody>
          <a:bodyPr/>
          <a:lstStyle/>
          <a:p>
            <a:pPr eaLnBrk="1" hangingPunct="1"/>
            <a:r>
              <a:rPr lang="en-US" b="1" smtClean="0">
                <a:ea typeface="ＭＳ Ｐゴシック" charset="-128"/>
              </a:rPr>
              <a:t>Cells</a:t>
            </a:r>
          </a:p>
        </p:txBody>
      </p:sp>
      <p:pic>
        <p:nvPicPr>
          <p:cNvPr id="22531" name="Picture 2" descr="infographic_03_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420813"/>
            <a:ext cx="6934200" cy="5230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000000"/>
    </a:dk1>
    <a:lt1>
      <a:srgbClr val="FEDEBE"/>
    </a:lt1>
    <a:dk2>
      <a:srgbClr val="000000"/>
    </a:dk2>
    <a:lt2>
      <a:srgbClr val="808080"/>
    </a:lt2>
    <a:accent1>
      <a:srgbClr val="BBE0E3"/>
    </a:accent1>
    <a:accent2>
      <a:srgbClr val="333399"/>
    </a:accent2>
    <a:accent3>
      <a:srgbClr val="FEECDB"/>
    </a:accent3>
    <a:accent4>
      <a:srgbClr val="000000"/>
    </a:accent4>
    <a:accent5>
      <a:srgbClr val="DAEDEF"/>
    </a:accent5>
    <a:accent6>
      <a:srgbClr val="2D2D8A"/>
    </a:accent6>
    <a:hlink>
      <a:srgbClr val="009999"/>
    </a:hlink>
    <a:folHlink>
      <a:srgbClr val="99CC00"/>
    </a:folHlink>
  </a:clrScheme>
</a:themeOverride>
</file>

<file path=docProps/app.xml><?xml version="1.0" encoding="utf-8"?>
<Properties xmlns="http://schemas.openxmlformats.org/officeDocument/2006/extended-properties" xmlns:vt="http://schemas.openxmlformats.org/officeDocument/2006/docPropsVTypes">
  <TotalTime>2482</TotalTime>
  <Words>1474</Words>
  <Application>Microsoft Office PowerPoint</Application>
  <PresentationFormat>On-screen Show (4:3)</PresentationFormat>
  <Paragraphs>239</Paragraphs>
  <Slides>40</Slides>
  <Notes>18</Notes>
  <HiddenSlides>0</HiddenSlides>
  <MMClips>0</MMClips>
  <ScaleCrop>false</ScaleCrop>
  <HeadingPairs>
    <vt:vector size="4" baseType="variant">
      <vt:variant>
        <vt:lpstr>Theme</vt:lpstr>
      </vt:variant>
      <vt:variant>
        <vt:i4>2</vt:i4>
      </vt:variant>
      <vt:variant>
        <vt:lpstr>Slide Titles</vt:lpstr>
      </vt:variant>
      <vt:variant>
        <vt:i4>40</vt:i4>
      </vt:variant>
    </vt:vector>
  </HeadingPairs>
  <TitlesOfParts>
    <vt:vector size="42" baseType="lpstr">
      <vt:lpstr>Office Theme</vt:lpstr>
      <vt:lpstr>Blank Presentation</vt:lpstr>
      <vt:lpstr>PowerPoint Presentation</vt:lpstr>
      <vt:lpstr>Chapter 3</vt:lpstr>
      <vt:lpstr>Driving Questions</vt:lpstr>
      <vt:lpstr>Wonder drug</vt:lpstr>
      <vt:lpstr>Wonder drug</vt:lpstr>
      <vt:lpstr>Wonder drug</vt:lpstr>
      <vt:lpstr>Wonder drug</vt:lpstr>
      <vt:lpstr>Cells</vt:lpstr>
      <vt:lpstr>Cells</vt:lpstr>
      <vt:lpstr>Cells</vt:lpstr>
      <vt:lpstr>Cells</vt:lpstr>
      <vt:lpstr>Cells</vt:lpstr>
      <vt:lpstr>Cells</vt:lpstr>
      <vt:lpstr>Antibiotics target prokaryotic cells</vt:lpstr>
      <vt:lpstr>Antibiotics target prokaryotic cells</vt:lpstr>
      <vt:lpstr>Antibiotic target prokaryotic cells</vt:lpstr>
      <vt:lpstr>Antibiotic target prokaryotic cells</vt:lpstr>
      <vt:lpstr>Antibiotics target prokaryotic cells</vt:lpstr>
      <vt:lpstr>Antibiotics target prokaryotic cells</vt:lpstr>
      <vt:lpstr>The cell membrane</vt:lpstr>
      <vt:lpstr>The cell membrane</vt:lpstr>
      <vt:lpstr>The cell membrane</vt:lpstr>
      <vt:lpstr>The cell membrane</vt:lpstr>
      <vt:lpstr>The cell membrane</vt:lpstr>
      <vt:lpstr>The cell membrane</vt:lpstr>
      <vt:lpstr>The cell membrane</vt:lpstr>
      <vt:lpstr>The cell membrane</vt:lpstr>
      <vt:lpstr>Antibiotics target prokaryotic cells</vt:lpstr>
      <vt:lpstr>Eukaryotic cells</vt:lpstr>
      <vt:lpstr>Eukaryotic organelles</vt:lpstr>
      <vt:lpstr>Eukaryotic organelles</vt:lpstr>
      <vt:lpstr>Eukaryotic organelles</vt:lpstr>
      <vt:lpstr>Eukaryotic organelles</vt:lpstr>
      <vt:lpstr>Eukaryotic organelles</vt:lpstr>
      <vt:lpstr>Eukaryotic organelles</vt:lpstr>
      <vt:lpstr>Eukaryotic organelles</vt:lpstr>
      <vt:lpstr>Eukaryotic organelles</vt:lpstr>
      <vt:lpstr>Eukaryotic organelles</vt:lpstr>
      <vt:lpstr>Evolution of eukaryotic cells</vt:lpstr>
      <vt:lpstr>Summary</vt:lpstr>
    </vt:vector>
  </TitlesOfParts>
  <Company>GVSU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3</dc:title>
  <dc:creator>GVSU-User</dc:creator>
  <cp:lastModifiedBy>hbadmin</cp:lastModifiedBy>
  <cp:revision>211</cp:revision>
  <dcterms:created xsi:type="dcterms:W3CDTF">2014-03-01T12:45:47Z</dcterms:created>
  <dcterms:modified xsi:type="dcterms:W3CDTF">2014-04-26T18:59:38Z</dcterms:modified>
</cp:coreProperties>
</file>