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5"/>
  </p:notesMasterIdLst>
  <p:sldIdLst>
    <p:sldId id="295" r:id="rId3"/>
    <p:sldId id="256" r:id="rId4"/>
    <p:sldId id="296" r:id="rId5"/>
    <p:sldId id="297" r:id="rId6"/>
    <p:sldId id="259" r:id="rId7"/>
    <p:sldId id="257" r:id="rId8"/>
    <p:sldId id="262" r:id="rId9"/>
    <p:sldId id="263" r:id="rId10"/>
    <p:sldId id="298" r:id="rId11"/>
    <p:sldId id="264" r:id="rId12"/>
    <p:sldId id="265" r:id="rId13"/>
    <p:sldId id="269" r:id="rId14"/>
    <p:sldId id="266" r:id="rId15"/>
    <p:sldId id="268" r:id="rId16"/>
    <p:sldId id="271" r:id="rId17"/>
    <p:sldId id="273" r:id="rId18"/>
    <p:sldId id="274" r:id="rId19"/>
    <p:sldId id="272" r:id="rId20"/>
    <p:sldId id="275" r:id="rId21"/>
    <p:sldId id="277" r:id="rId22"/>
    <p:sldId id="276" r:id="rId23"/>
    <p:sldId id="280" r:id="rId24"/>
    <p:sldId id="278" r:id="rId25"/>
    <p:sldId id="299" r:id="rId26"/>
    <p:sldId id="279" r:id="rId27"/>
    <p:sldId id="285" r:id="rId28"/>
    <p:sldId id="286" r:id="rId29"/>
    <p:sldId id="287" r:id="rId30"/>
    <p:sldId id="290" r:id="rId31"/>
    <p:sldId id="292" r:id="rId32"/>
    <p:sldId id="293" r:id="rId33"/>
    <p:sldId id="300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indy Malone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1444" autoAdjust="0"/>
  </p:normalViewPr>
  <p:slideViewPr>
    <p:cSldViewPr snapToGrid="0">
      <p:cViewPr varScale="1">
        <p:scale>
          <a:sx n="46" d="100"/>
          <a:sy n="46" d="100"/>
        </p:scale>
        <p:origin x="-6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68495C4D-F294-45E8-B12C-BB13CFB0ADA2}" type="datetime1">
              <a:rPr lang="en-US"/>
              <a:pPr>
                <a:defRPr/>
              </a:pPr>
              <a:t>4/6/2014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E6F2CBF6-0EE1-45F6-877F-CFFDA3ABD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193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E0FAFFF-9231-4368-BD0A-10B5B59F34F8}" type="slidenum">
              <a:rPr lang="en-US">
                <a:solidFill>
                  <a:srgbClr val="000000"/>
                </a:solidFill>
                <a:latin typeface="Calibri" charset="0"/>
              </a:rPr>
              <a:pPr eaLnBrk="1" hangingPunct="1"/>
              <a:t>1</a:t>
            </a:fld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charset="-128"/>
              </a:rPr>
              <a:t>DNA is first heated to separate the strands, and then cooled to allow new nucleotides to be added. From a starting sample of just a few DNA molecules, PCR can make billions of copies of a specific region of the DNA in less than a few hours.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61DBEBA-32E2-448E-A9FF-B5A8FC1B7D2F}" type="slidenum">
              <a:rPr lang="en-US">
                <a:latin typeface="Calibri" charset="0"/>
              </a:rPr>
              <a:pPr eaLnBrk="1" hangingPunct="1"/>
              <a:t>19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8C1AD75-FED5-45A4-AFC4-F4560787BA4F}" type="slidenum">
              <a:rPr lang="en-US">
                <a:latin typeface="Calibri" charset="0"/>
              </a:rPr>
              <a:pPr eaLnBrk="1" hangingPunct="1"/>
              <a:t>20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charset="-128"/>
              </a:rPr>
              <a:t>Each person’s DNA sequence is unique and can be used as a kind of molecular “fingerprint.”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D8D9A93-98D3-49E1-B19B-A506BA8C5B02}" type="slidenum">
              <a:rPr lang="en-US">
                <a:latin typeface="Calibri" charset="0"/>
              </a:rPr>
              <a:pPr eaLnBrk="1" hangingPunct="1"/>
              <a:t>22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charset="-128"/>
              </a:rPr>
              <a:t>At a single STR site, one person may carry the AGCT sequence repeated six times while another person might carry the AGCT sequence repeated four times.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A927368-41B9-492B-8683-8954E93B14DB}" type="slidenum">
              <a:rPr lang="en-US">
                <a:latin typeface="Calibri" charset="0"/>
              </a:rPr>
              <a:pPr eaLnBrk="1" hangingPunct="1"/>
              <a:t>25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charset="-128"/>
              </a:rPr>
              <a:t>Shorter STRs</a:t>
            </a:r>
            <a:r>
              <a:rPr lang="en-US" baseline="0" dirty="0" smtClean="0">
                <a:ea typeface="ＭＳ Ｐゴシック" charset="-128"/>
              </a:rPr>
              <a:t> (</a:t>
            </a:r>
            <a:r>
              <a:rPr lang="en-US" dirty="0" smtClean="0">
                <a:ea typeface="ＭＳ Ｐゴシック" charset="-128"/>
              </a:rPr>
              <a:t>those with fewer numbers of repeats) are smaller and travel farther in the gel; longer ones do not travel as far. 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CA9CFD7-BCD0-4882-8907-EE2E40D23210}" type="slidenum">
              <a:rPr lang="en-US">
                <a:latin typeface="Calibri" charset="0"/>
              </a:rPr>
              <a:pPr eaLnBrk="1" hangingPunct="1"/>
              <a:t>28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charset="-128"/>
              </a:rPr>
              <a:t>When visualized with a detection technique known as fluorescence (the same kind of light released from glowing jellyfish), the separated segments of DNA create a specific pattern of bands that is unique to each person. This pattern is a person’s DNA profile. </a:t>
            </a:r>
          </a:p>
          <a:p>
            <a:endParaRPr lang="en-US" dirty="0" smtClean="0">
              <a:ea typeface="ＭＳ Ｐゴシック" charset="-128"/>
            </a:endParaRPr>
          </a:p>
          <a:p>
            <a:r>
              <a:rPr lang="en-US" dirty="0" smtClean="0">
                <a:ea typeface="ＭＳ Ｐゴシック" charset="-128"/>
              </a:rPr>
              <a:t>Scientists can compare band patterns of DNA from a crime scene to DNA from a suspect. DNA profiles have other applications</a:t>
            </a:r>
            <a:r>
              <a:rPr lang="en-US" baseline="0" dirty="0" smtClean="0">
                <a:ea typeface="ＭＳ Ｐゴシック" charset="-128"/>
              </a:rPr>
              <a:t> like </a:t>
            </a:r>
            <a:r>
              <a:rPr lang="en-US" dirty="0" smtClean="0">
                <a:ea typeface="ＭＳ Ｐゴシック" charset="-128"/>
              </a:rPr>
              <a:t>paternity or ancestry testing.</a:t>
            </a:r>
          </a:p>
          <a:p>
            <a:endParaRPr lang="en-US" dirty="0" smtClean="0">
              <a:ea typeface="ＭＳ Ｐゴシック" charset="-128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73EC6CE-139D-4C07-B045-3FDC232D2B6C}" type="slidenum">
              <a:rPr lang="en-US">
                <a:latin typeface="Calibri" charset="0"/>
              </a:rPr>
              <a:pPr eaLnBrk="1" hangingPunct="1"/>
              <a:t>29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charset="-128"/>
              </a:rPr>
              <a:t>The likelihood that any two unrelated people will have the same number of repeated sequences at all 15 regions is 1 in some number of quintillions (billions of billions).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055529A-F858-4F18-A7F8-634EBD695635}" type="slidenum">
              <a:rPr lang="en-US">
                <a:latin typeface="Calibri" charset="0"/>
              </a:rPr>
              <a:pPr eaLnBrk="1" hangingPunct="1"/>
              <a:t>30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charset="-128"/>
              </a:rPr>
              <a:t>Roy Brown with his family upon his release from prison.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50BAACD-FAEF-44F2-85E9-97A590147828}" type="slidenum">
              <a:rPr lang="en-US">
                <a:latin typeface="Calibri" charset="0"/>
              </a:rPr>
              <a:pPr eaLnBrk="1" hangingPunct="1"/>
              <a:t>31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00125CC-1A7C-46D9-8A28-80F03A0C4662}" type="slidenum">
              <a:rPr lang="en-US">
                <a:latin typeface="Calibri" charset="0"/>
              </a:rPr>
              <a:pPr eaLnBrk="1" hangingPunct="1"/>
              <a:t>32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charset="-128"/>
              </a:rPr>
              <a:t>In 1991, Roy Brown was found guilty of homicide and sentenced to 25 years to life in prison.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11ACB63-5AB1-4D28-A069-25117780B428}" type="slidenum">
              <a:rPr lang="en-US">
                <a:latin typeface="Calibri" charset="0"/>
              </a:rPr>
              <a:pPr eaLnBrk="1" hangingPunct="1"/>
              <a:t>4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12555B5-FA6E-42A3-9B3A-F3859EB353BA}" type="slidenum">
              <a:rPr lang="en-US">
                <a:latin typeface="Calibri" charset="0"/>
              </a:rPr>
              <a:pPr eaLnBrk="1" hangingPunct="1"/>
              <a:t>5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4EDB53A-C9E5-4630-BA07-C15AE8BD16C7}" type="slidenum">
              <a:rPr lang="en-US">
                <a:latin typeface="Calibri" charset="0"/>
              </a:rPr>
              <a:pPr eaLnBrk="1" hangingPunct="1"/>
              <a:t>6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1632B7C-F956-4DB0-B454-04DAC1C4F170}" type="slidenum">
              <a:rPr lang="en-US">
                <a:latin typeface="Calibri" charset="0"/>
              </a:rPr>
              <a:pPr eaLnBrk="1" hangingPunct="1"/>
              <a:t>7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9037B50-41A8-4EF1-9311-783E90FB04F8}" type="slidenum">
              <a:rPr lang="en-US">
                <a:latin typeface="Calibri" charset="0"/>
              </a:rPr>
              <a:pPr eaLnBrk="1" hangingPunct="1"/>
              <a:t>12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E10DCD6-7377-4F4F-872A-560C8F5B4532}" type="slidenum">
              <a:rPr lang="en-US">
                <a:latin typeface="Calibri" charset="0"/>
              </a:rPr>
              <a:pPr eaLnBrk="1" hangingPunct="1"/>
              <a:t>14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C0ECCEA-121B-44FF-A89F-5F6D30B66A7B}" type="slidenum">
              <a:rPr lang="en-US">
                <a:latin typeface="Calibri" charset="0"/>
              </a:rPr>
              <a:pPr eaLnBrk="1" hangingPunct="1"/>
              <a:t>15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49931DD-A466-4A58-B141-CFE6F9F8F033}" type="slidenum">
              <a:rPr lang="en-US">
                <a:latin typeface="Calibri" charset="0"/>
              </a:rPr>
              <a:pPr eaLnBrk="1" hangingPunct="1"/>
              <a:t>17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A11F6-EC18-450D-A51A-1BA3E00FA9CA}" type="datetime1">
              <a:rPr lang="en-US"/>
              <a:pPr>
                <a:defRPr/>
              </a:pPr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EA042-9EFE-423C-B785-179D807EA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26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52433-43BB-47CF-9064-D50A0DAA3521}" type="datetime1">
              <a:rPr lang="en-US"/>
              <a:pPr>
                <a:defRPr/>
              </a:pPr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1EDE5-AFE3-40A0-9385-B662CD2E0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22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54255-5800-41CE-884B-EB369B3B39A7}" type="datetime1">
              <a:rPr lang="en-US"/>
              <a:pPr>
                <a:defRPr/>
              </a:pPr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B15E7-409D-4509-9661-F5312C651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60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>
                <a:latin typeface="Arial" charset="0"/>
              </a:defRPr>
            </a:lvl1pPr>
          </a:lstStyle>
          <a:p>
            <a:pPr>
              <a:defRPr/>
            </a:pPr>
            <a:fld id="{5DAC78ED-AFA0-41E5-BF3B-6AB86B75E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3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>
                <a:latin typeface="Arial" charset="0"/>
              </a:defRPr>
            </a:lvl1pPr>
          </a:lstStyle>
          <a:p>
            <a:pPr>
              <a:defRPr/>
            </a:pPr>
            <a:fld id="{2721537D-5CA1-44EA-A8CF-B1B1AB722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73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>
                <a:latin typeface="Arial" charset="0"/>
              </a:defRPr>
            </a:lvl1pPr>
          </a:lstStyle>
          <a:p>
            <a:pPr>
              <a:defRPr/>
            </a:pPr>
            <a:fld id="{BD42D81D-0ADE-4FCC-B2A8-7FE80ACF9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02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>
                <a:latin typeface="Arial" charset="0"/>
              </a:defRPr>
            </a:lvl1pPr>
          </a:lstStyle>
          <a:p>
            <a:pPr>
              <a:defRPr/>
            </a:pPr>
            <a:fld id="{9D28C998-2FCF-41C6-A1F6-BAE9676E6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27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>
                <a:latin typeface="Arial" charset="0"/>
              </a:defRPr>
            </a:lvl1pPr>
          </a:lstStyle>
          <a:p>
            <a:pPr>
              <a:defRPr/>
            </a:pPr>
            <a:fld id="{8FF967CE-CF9E-43C8-B039-BBD6C1918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07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>
                <a:latin typeface="Arial" charset="0"/>
              </a:defRPr>
            </a:lvl1pPr>
          </a:lstStyle>
          <a:p>
            <a:pPr>
              <a:defRPr/>
            </a:pPr>
            <a:fld id="{719760EF-E5F7-4396-8BA5-455896E87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24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>
                <a:latin typeface="Arial" charset="0"/>
              </a:defRPr>
            </a:lvl1pPr>
          </a:lstStyle>
          <a:p>
            <a:pPr>
              <a:defRPr/>
            </a:pPr>
            <a:fld id="{6416024C-3EC0-4F5C-A258-7DF085C40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50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>
                <a:latin typeface="Arial" charset="0"/>
              </a:defRPr>
            </a:lvl1pPr>
          </a:lstStyle>
          <a:p>
            <a:pPr>
              <a:defRPr/>
            </a:pPr>
            <a:fld id="{024FFD37-8BF7-485A-91CC-4968B8973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19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C406E-A3F9-4615-9477-5AD598E4F8B4}" type="datetime1">
              <a:rPr lang="en-US"/>
              <a:pPr>
                <a:defRPr/>
              </a:pPr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BD1D7-1D70-4A77-89AA-47DCD90E1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9188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>
                <a:latin typeface="Arial" charset="0"/>
              </a:defRPr>
            </a:lvl1pPr>
          </a:lstStyle>
          <a:p>
            <a:pPr>
              <a:defRPr/>
            </a:pPr>
            <a:fld id="{90D86BE0-2BD5-4EFA-B508-9D8C4F65DD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41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>
                <a:latin typeface="Arial" charset="0"/>
              </a:defRPr>
            </a:lvl1pPr>
          </a:lstStyle>
          <a:p>
            <a:pPr>
              <a:defRPr/>
            </a:pPr>
            <a:fld id="{43E8668D-C950-47A1-A9C0-D53D3207D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495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>
                <a:latin typeface="Arial" charset="0"/>
              </a:defRPr>
            </a:lvl1pPr>
          </a:lstStyle>
          <a:p>
            <a:pPr>
              <a:defRPr/>
            </a:pPr>
            <a:fld id="{A8E65FBB-9548-448B-B2E2-F7B10B5C9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3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FEB2E-E6CF-47B3-A66E-8428F0A3FA18}" type="datetime1">
              <a:rPr lang="en-US"/>
              <a:pPr>
                <a:defRPr/>
              </a:pPr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5ECA5-5594-4DA0-B1B0-CA608F636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23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ABABD-9D55-42D0-A2B9-CB8441354E2E}" type="datetime1">
              <a:rPr lang="en-US"/>
              <a:pPr>
                <a:defRPr/>
              </a:pPr>
              <a:t>4/6/2014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28EE6-876B-49AA-AFA8-6F1CE2060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94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55535-EE35-49BE-8059-828E750D4D06}" type="datetime1">
              <a:rPr lang="en-US"/>
              <a:pPr>
                <a:defRPr/>
              </a:pPr>
              <a:t>4/6/2014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B4237-4821-4F64-AE37-3F2EE71D2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85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F11EF-0E72-4E6C-BEE1-B4D0A72D6D68}" type="datetime1">
              <a:rPr lang="en-US"/>
              <a:pPr>
                <a:defRPr/>
              </a:pPr>
              <a:t>4/6/2014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7D10C-B1AE-41FA-BBAA-FB417125C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04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40B7B-2491-487F-9219-127274520B43}" type="datetime1">
              <a:rPr lang="en-US"/>
              <a:pPr>
                <a:defRPr/>
              </a:pPr>
              <a:t>4/6/2014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4EC79-7E62-482C-8ADD-4E43B4A39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4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F0A5B-FCCF-48D4-B79D-F46F6C734759}" type="datetime1">
              <a:rPr lang="en-US"/>
              <a:pPr>
                <a:defRPr/>
              </a:pPr>
              <a:t>4/6/2014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02F7F-4F75-4C14-9FFC-3E9B522EE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87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0E267-FD96-454D-A5D3-5DBB365538D7}" type="datetime1">
              <a:rPr lang="en-US"/>
              <a:pPr>
                <a:defRPr/>
              </a:pPr>
              <a:t>4/6/2014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B8EFF-0BB1-4179-BFFF-306C439C7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0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4E4B3E9F-4E29-42DC-82D3-291B6EF44618}" type="datetime1">
              <a:rPr lang="en-US"/>
              <a:pPr>
                <a:defRPr/>
              </a:pPr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B6B278D9-49DD-4120-87B5-E2E2CCC1B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solidFill>
                  <a:srgbClr val="000000"/>
                </a:solidFill>
                <a:latin typeface="Times" charset="0"/>
              </a:defRPr>
            </a:lvl1pPr>
          </a:lstStyle>
          <a:p>
            <a:pPr>
              <a:defRPr/>
            </a:pPr>
            <a:fld id="{19F305CA-F5F2-4F60-88B3-175D2AEC7A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/>
        </p:nvSpPr>
        <p:spPr bwMode="auto">
          <a:xfrm>
            <a:off x="495300" y="1447800"/>
            <a:ext cx="8153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lnSpc>
                <a:spcPct val="120000"/>
              </a:lnSpc>
            </a:pPr>
            <a:r>
              <a:rPr lang="en-US" sz="4400" b="1">
                <a:solidFill>
                  <a:srgbClr val="FFFFFE"/>
                </a:solidFill>
                <a:latin typeface="Verdana" charset="0"/>
              </a:rPr>
              <a:t>Biology for a</a:t>
            </a:r>
          </a:p>
          <a:p>
            <a:pPr algn="ctr" eaLnBrk="0" hangingPunct="0">
              <a:lnSpc>
                <a:spcPct val="120000"/>
              </a:lnSpc>
            </a:pPr>
            <a:r>
              <a:rPr lang="en-US" sz="4400" b="1">
                <a:solidFill>
                  <a:srgbClr val="FFFFFE"/>
                </a:solidFill>
                <a:latin typeface="Verdana" charset="0"/>
              </a:rPr>
              <a:t>Changing World</a:t>
            </a:r>
            <a:endParaRPr lang="en-US" sz="3400" b="1">
              <a:solidFill>
                <a:srgbClr val="FFFFFE"/>
              </a:solidFill>
              <a:latin typeface="Verdana" charset="0"/>
            </a:endParaRPr>
          </a:p>
          <a:p>
            <a:pPr algn="ctr" eaLnBrk="0" hangingPunct="0">
              <a:lnSpc>
                <a:spcPct val="120000"/>
              </a:lnSpc>
            </a:pPr>
            <a:r>
              <a:rPr lang="en-US" sz="2400" b="1">
                <a:solidFill>
                  <a:srgbClr val="FFFFFE"/>
                </a:solidFill>
                <a:latin typeface="Verdana" charset="0"/>
              </a:rPr>
              <a:t>SECOND EDITION</a:t>
            </a:r>
            <a:endParaRPr lang="en-US" sz="4400">
              <a:solidFill>
                <a:srgbClr val="FFFFFE"/>
              </a:solidFill>
              <a:latin typeface="Times" charset="0"/>
            </a:endParaRPr>
          </a:p>
        </p:txBody>
      </p:sp>
      <p:sp>
        <p:nvSpPr>
          <p:cNvPr id="14339" name="Rectangle 5"/>
          <p:cNvSpPr>
            <a:spLocks noGrp="1" noChangeArrowheads="1"/>
          </p:cNvSpPr>
          <p:nvPr/>
        </p:nvSpPr>
        <p:spPr bwMode="auto">
          <a:xfrm>
            <a:off x="1371600" y="3962400"/>
            <a:ext cx="6400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sz="2800" b="1">
                <a:solidFill>
                  <a:srgbClr val="FFFFFE"/>
                </a:solidFill>
                <a:latin typeface="Verdana" charset="0"/>
              </a:rPr>
              <a:t>Lecture PowerPoint</a:t>
            </a:r>
          </a:p>
          <a:p>
            <a:pPr algn="ctr" eaLnBrk="0" hangingPunct="0"/>
            <a:endParaRPr lang="en-US" sz="2800" b="1">
              <a:solidFill>
                <a:srgbClr val="FFFFFE"/>
              </a:solidFill>
              <a:latin typeface="Verdana" charset="0"/>
            </a:endParaRPr>
          </a:p>
          <a:p>
            <a:pPr algn="ctr" eaLnBrk="0" hangingPunct="0"/>
            <a:r>
              <a:rPr lang="en-US" sz="2800" b="1">
                <a:solidFill>
                  <a:srgbClr val="FFFFFE"/>
                </a:solidFill>
                <a:latin typeface="Verdana" charset="0"/>
              </a:rPr>
              <a:t>CHAPTER 7</a:t>
            </a:r>
          </a:p>
          <a:p>
            <a:pPr algn="ctr" eaLnBrk="0" hangingPunct="0">
              <a:lnSpc>
                <a:spcPct val="120000"/>
              </a:lnSpc>
            </a:pPr>
            <a:r>
              <a:rPr lang="en-US" sz="2800">
                <a:solidFill>
                  <a:srgbClr val="FFFFFE"/>
                </a:solidFill>
                <a:latin typeface="Verdana" charset="0"/>
              </a:rPr>
              <a:t>DNA Structure and Replication</a:t>
            </a:r>
            <a:endParaRPr lang="en-US" sz="2800" i="1">
              <a:solidFill>
                <a:srgbClr val="FFFFFE"/>
              </a:solidFill>
              <a:latin typeface="Times" charset="0"/>
            </a:endParaRP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3886200" y="6248400"/>
            <a:ext cx="5029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sz="1200" b="1">
                <a:solidFill>
                  <a:srgbClr val="FFFFFE"/>
                </a:solidFill>
                <a:latin typeface="Verdana" charset="0"/>
              </a:rPr>
              <a:t>Copyright © 2014 by W. H. Freeman and Company</a:t>
            </a: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762000" y="1447800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sz="2000">
                <a:solidFill>
                  <a:srgbClr val="FFFFFE"/>
                </a:solidFill>
                <a:latin typeface="Verdana" charset="0"/>
              </a:rPr>
              <a:t> </a:t>
            </a:r>
            <a:endParaRPr lang="en-US">
              <a:solidFill>
                <a:srgbClr val="FFFFFE"/>
              </a:solidFill>
              <a:latin typeface="Verdana" charset="0"/>
            </a:endParaRPr>
          </a:p>
          <a:p>
            <a:pPr algn="ctr"/>
            <a:endParaRPr lang="en-US" sz="1600">
              <a:solidFill>
                <a:srgbClr val="FFFFFE"/>
              </a:solidFill>
              <a:latin typeface="Times" charset="0"/>
            </a:endParaRPr>
          </a:p>
        </p:txBody>
      </p:sp>
      <p:sp>
        <p:nvSpPr>
          <p:cNvPr id="14342" name="Rectangle 11"/>
          <p:cNvSpPr>
            <a:spLocks noGrp="1" noChangeArrowheads="1"/>
          </p:cNvSpPr>
          <p:nvPr/>
        </p:nvSpPr>
        <p:spPr bwMode="auto">
          <a:xfrm>
            <a:off x="152400" y="914400"/>
            <a:ext cx="8839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sz="2200">
                <a:solidFill>
                  <a:srgbClr val="FFFFFE"/>
                </a:solidFill>
              </a:rPr>
              <a:t>Michèle Shuster • Janet Vigna • Gunjan Sinha • Matthew Tontonoz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ea typeface="ＭＳ Ｐゴシック" charset="-128"/>
              </a:rPr>
              <a:t>The structure of DNA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ea typeface="ＭＳ Ｐゴシック" charset="-128"/>
              </a:rPr>
              <a:t>DNA is composed of </a:t>
            </a:r>
            <a:r>
              <a:rPr lang="en-US" b="1" smtClean="0">
                <a:ea typeface="ＭＳ Ｐゴシック" charset="-128"/>
              </a:rPr>
              <a:t>nucleotides</a:t>
            </a:r>
            <a:endParaRPr lang="en-US" smtClean="0">
              <a:ea typeface="ＭＳ Ｐゴシック" charset="-128"/>
            </a:endParaRPr>
          </a:p>
          <a:p>
            <a:pPr lvl="1" eaLnBrk="1" hangingPunct="1"/>
            <a:r>
              <a:rPr lang="en-US" smtClean="0">
                <a:ea typeface="ＭＳ Ｐゴシック" charset="-128"/>
              </a:rPr>
              <a:t>Each nucleotide consists of a sugar, a phosphate, and a base</a:t>
            </a:r>
          </a:p>
          <a:p>
            <a:pPr lvl="1"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2133600" y="3657600"/>
            <a:ext cx="502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23557" name="Picture 3" descr="infographic_07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3200400"/>
            <a:ext cx="4808537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ea typeface="ＭＳ Ｐゴシック" charset="-128"/>
              </a:rPr>
              <a:t>The structure of DNA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43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ea typeface="ＭＳ Ｐゴシック" charset="-128"/>
              </a:rPr>
              <a:t>Nucleotides have one of four bases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adenine (A)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thymine (T)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guanine (G)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cytosine (C) </a:t>
            </a: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4800600" y="3581400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24581" name="Picture 3" descr="infographic_07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351088"/>
            <a:ext cx="5818188" cy="426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ea typeface="ＭＳ Ｐゴシック" charset="-128"/>
              </a:rPr>
              <a:t>The structure of DNA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19100" y="1447800"/>
            <a:ext cx="4076700" cy="46482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2400" smtClean="0">
                <a:ea typeface="ＭＳ Ｐゴシック" charset="-128"/>
              </a:rPr>
              <a:t>Two strands of nucleotides pair up and twist around each other to form a spiral-shaped </a:t>
            </a:r>
            <a:r>
              <a:rPr lang="en-US" sz="2400" b="1" smtClean="0">
                <a:ea typeface="ＭＳ Ｐゴシック" charset="-128"/>
              </a:rPr>
              <a:t>double helix</a:t>
            </a:r>
          </a:p>
          <a:p>
            <a:pPr marL="0" indent="0" eaLnBrk="1" hangingPunct="1">
              <a:buFont typeface="Arial" charset="0"/>
              <a:buNone/>
            </a:pPr>
            <a:endParaRPr lang="en-US" sz="2400" b="1" smtClean="0">
              <a:ea typeface="ＭＳ Ｐゴシック" charset="-128"/>
            </a:endParaRPr>
          </a:p>
          <a:p>
            <a:pPr lvl="1" eaLnBrk="1" hangingPunct="1"/>
            <a:r>
              <a:rPr lang="en-US" sz="2400" smtClean="0">
                <a:ea typeface="ＭＳ Ｐゴシック" charset="-128"/>
              </a:rPr>
              <a:t>sugars and phosphates form the outside </a:t>
            </a:r>
            <a:r>
              <a:rPr lang="en-US" altLang="ja-JP" sz="2400" smtClean="0">
                <a:ea typeface="ＭＳ Ｐゴシック" charset="-128"/>
              </a:rPr>
              <a:t>“backbone”</a:t>
            </a:r>
          </a:p>
          <a:p>
            <a:pPr lvl="1" eaLnBrk="1" hangingPunct="1"/>
            <a:r>
              <a:rPr lang="en-US" sz="2400" smtClean="0">
                <a:ea typeface="ＭＳ Ｐゴシック" charset="-128"/>
              </a:rPr>
              <a:t> bases form the internal </a:t>
            </a:r>
            <a:r>
              <a:rPr lang="en-US" altLang="ja-JP" sz="2400" smtClean="0">
                <a:ea typeface="ＭＳ Ｐゴシック" charset="-128"/>
              </a:rPr>
              <a:t>“rungs”</a:t>
            </a:r>
            <a:endParaRPr lang="en-US" smtClean="0">
              <a:ea typeface="ＭＳ Ｐゴシック" charset="-128"/>
            </a:endParaRPr>
          </a:p>
          <a:p>
            <a:pPr marL="0" indent="0" eaLnBrk="1" hangingPunct="1">
              <a:buFont typeface="Arial" charset="0"/>
              <a:buNone/>
            </a:pPr>
            <a:endParaRPr lang="en-US" b="1" smtClean="0">
              <a:ea typeface="ＭＳ Ｐゴシック" charset="-128"/>
            </a:endParaRP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1752600" y="4267200"/>
            <a:ext cx="556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25605" name="Picture 3" descr="infographic_07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552700"/>
            <a:ext cx="46751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ea typeface="ＭＳ Ｐゴシック" charset="-128"/>
              </a:rPr>
              <a:t>The structure of DNA </a:t>
            </a:r>
            <a:endParaRPr lang="en-US" sz="4000" smtClean="0">
              <a:ea typeface="ＭＳ Ｐゴシック" charset="-128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ea typeface="ＭＳ Ｐゴシック" charset="-128"/>
              </a:rPr>
              <a:t>Two strands of DNA double helix are held together by base pairing (</a:t>
            </a:r>
            <a:r>
              <a:rPr lang="en-US" sz="2400" b="1" smtClean="0">
                <a:ea typeface="ＭＳ Ｐゴシック" charset="-128"/>
              </a:rPr>
              <a:t>hydrogen bonding</a:t>
            </a:r>
            <a:r>
              <a:rPr lang="en-US" sz="2400" smtClean="0">
                <a:ea typeface="ＭＳ Ｐゴシック" charset="-128"/>
              </a:rPr>
              <a:t>) between the bases of each strand</a:t>
            </a:r>
          </a:p>
          <a:p>
            <a:pPr eaLnBrk="1" hangingPunct="1"/>
            <a:endParaRPr lang="en-US" sz="2400" smtClean="0">
              <a:ea typeface="ＭＳ Ｐゴシック" charset="-128"/>
            </a:endParaRPr>
          </a:p>
          <a:p>
            <a:pPr eaLnBrk="1" hangingPunct="1"/>
            <a:r>
              <a:rPr lang="en-US" sz="2400" b="1" smtClean="0">
                <a:ea typeface="ＭＳ Ｐゴシック" charset="-128"/>
              </a:rPr>
              <a:t>Complementary base pairing</a:t>
            </a:r>
          </a:p>
          <a:p>
            <a:pPr lvl="1" eaLnBrk="1" hangingPunct="1"/>
            <a:r>
              <a:rPr lang="en-US" sz="2400" smtClean="0">
                <a:ea typeface="ＭＳ Ｐゴシック" charset="-128"/>
              </a:rPr>
              <a:t>A always pairs with T</a:t>
            </a:r>
          </a:p>
          <a:p>
            <a:pPr lvl="1" eaLnBrk="1" hangingPunct="1"/>
            <a:r>
              <a:rPr lang="en-US" sz="2400" smtClean="0">
                <a:ea typeface="ＭＳ Ｐゴシック" charset="-128"/>
              </a:rPr>
              <a:t>C always pairs with G</a:t>
            </a:r>
          </a:p>
        </p:txBody>
      </p:sp>
      <p:pic>
        <p:nvPicPr>
          <p:cNvPr id="26628" name="Picture 4" descr="lect07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8" y="3001963"/>
            <a:ext cx="3830637" cy="286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ea typeface="ＭＳ Ｐゴシック" charset="-128"/>
              </a:rPr>
              <a:t>The structure of DNA</a:t>
            </a:r>
            <a:r>
              <a:rPr lang="en-US" sz="3200" smtClean="0">
                <a:ea typeface="ＭＳ Ｐゴシック" charset="-128"/>
              </a:rPr>
              <a:t/>
            </a:r>
            <a:br>
              <a:rPr lang="en-US" sz="3200" smtClean="0">
                <a:ea typeface="ＭＳ Ｐゴシック" charset="-128"/>
              </a:rPr>
            </a:br>
            <a:endParaRPr lang="en-US" sz="3200" smtClean="0">
              <a:ea typeface="ＭＳ Ｐゴシック" charset="-128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Specific sequence of nucleotides along a strand of DNA is </a:t>
            </a:r>
            <a:r>
              <a:rPr lang="en-US" i="1" smtClean="0">
                <a:ea typeface="ＭＳ Ｐゴシック" charset="-128"/>
              </a:rPr>
              <a:t>unique </a:t>
            </a:r>
            <a:r>
              <a:rPr lang="en-US" smtClean="0">
                <a:ea typeface="ＭＳ Ｐゴシック" charset="-128"/>
              </a:rPr>
              <a:t>to each individual</a:t>
            </a:r>
          </a:p>
          <a:p>
            <a:pPr eaLnBrk="1" hangingPunct="1"/>
            <a:endParaRPr lang="en-US" smtClean="0">
              <a:ea typeface="ＭＳ Ｐゴシック" charset="-128"/>
            </a:endParaRPr>
          </a:p>
          <a:p>
            <a:pPr eaLnBrk="1" hangingPunct="1"/>
            <a:r>
              <a:rPr lang="en-US" smtClean="0">
                <a:ea typeface="ＭＳ Ｐゴシック" charset="-128"/>
              </a:rPr>
              <a:t>Extract the DNA from the cells to create an individual’s </a:t>
            </a:r>
            <a:r>
              <a:rPr lang="en-US" b="1" smtClean="0">
                <a:ea typeface="ＭＳ Ｐゴシック" charset="-128"/>
              </a:rPr>
              <a:t>DNA profile</a:t>
            </a:r>
            <a:endParaRPr lang="en-US" smtClean="0">
              <a:ea typeface="ＭＳ Ｐゴシック" charset="-128"/>
            </a:endParaRPr>
          </a:p>
          <a:p>
            <a:pPr lvl="1" eaLnBrk="1" hangingPunct="1"/>
            <a:r>
              <a:rPr lang="en-US" smtClean="0">
                <a:ea typeface="ＭＳ Ｐゴシック" charset="-128"/>
              </a:rPr>
              <a:t>visual representation of a person’s unique DNA sequence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need many copies of their DNA</a:t>
            </a:r>
          </a:p>
          <a:p>
            <a:pPr lvl="1" eaLnBrk="1" hangingPunct="1"/>
            <a:endParaRPr lang="en-US" smtClean="0">
              <a:ea typeface="ＭＳ Ｐゴシック" charset="-128"/>
            </a:endParaRPr>
          </a:p>
          <a:p>
            <a:pPr eaLnBrk="1" hangingPunct="1">
              <a:buFont typeface="Arial" charset="0"/>
              <a:buNone/>
            </a:pPr>
            <a:endParaRPr lang="en-US" smtClean="0">
              <a:ea typeface="ＭＳ Ｐゴシック" charset="-128"/>
            </a:endParaRPr>
          </a:p>
          <a:p>
            <a:pPr eaLnBrk="1" hangingPunct="1">
              <a:buFont typeface="Arial" charset="0"/>
              <a:buNone/>
            </a:pPr>
            <a:r>
              <a:rPr lang="en-US" smtClean="0">
                <a:ea typeface="ＭＳ Ｐゴシック" charset="-128"/>
              </a:rPr>
              <a:t>	</a:t>
            </a:r>
          </a:p>
          <a:p>
            <a:pPr eaLnBrk="1" hangingPunct="1"/>
            <a:endParaRPr lang="en-US" smtClean="0">
              <a:ea typeface="ＭＳ Ｐゴシック" charset="-128"/>
            </a:endParaRPr>
          </a:p>
          <a:p>
            <a:pPr eaLnBrk="1" hangingPunct="1"/>
            <a:endParaRPr lang="en-US" smtClean="0">
              <a:ea typeface="ＭＳ Ｐゴシック" charset="-128"/>
            </a:endParaRPr>
          </a:p>
          <a:p>
            <a:pPr eaLnBrk="1" hangingPunct="1">
              <a:buFont typeface="Arial" charset="0"/>
              <a:buNone/>
            </a:pPr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ea typeface="ＭＳ Ｐゴシック" charset="-128"/>
              </a:rPr>
              <a:t>DNA replication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Natural process by which cells make an identical copy of a DNA molecule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Takes advantage of </a:t>
            </a:r>
            <a:r>
              <a:rPr lang="en-US" b="1" smtClean="0">
                <a:ea typeface="ＭＳ Ｐゴシック" charset="-128"/>
              </a:rPr>
              <a:t>complimentary base-pairing</a:t>
            </a:r>
            <a:r>
              <a:rPr lang="en-US" smtClean="0">
                <a:ea typeface="ＭＳ Ｐゴシック" charset="-128"/>
              </a:rPr>
              <a:t> rules</a:t>
            </a:r>
          </a:p>
          <a:p>
            <a:pPr eaLnBrk="1" hangingPunct="1"/>
            <a:endParaRPr lang="en-US" smtClean="0">
              <a:ea typeface="ＭＳ Ｐゴシック" charset="-128"/>
            </a:endParaRPr>
          </a:p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1676400" y="2895600"/>
            <a:ext cx="609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28677" name="Picture 3" descr="infographic_07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62313"/>
            <a:ext cx="472440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ea typeface="ＭＳ Ｐゴシック" charset="-128"/>
              </a:rPr>
              <a:t>DNA replication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609600" y="1341438"/>
            <a:ext cx="8229600" cy="45259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mtClean="0">
                <a:ea typeface="ＭＳ Ｐゴシック" charset="-128"/>
              </a:rPr>
              <a:t>First, hydrogen bonds that hold base pairs together are broken and the helix is unwound</a:t>
            </a:r>
          </a:p>
        </p:txBody>
      </p:sp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1676400" y="3744913"/>
            <a:ext cx="6096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29701" name="Picture 3" descr="infographic_07_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38400"/>
            <a:ext cx="57912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ea typeface="ＭＳ Ｐゴシック" charset="-128"/>
              </a:rPr>
              <a:t>DNA replication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b="1" smtClean="0">
                <a:ea typeface="ＭＳ Ｐゴシック" charset="-128"/>
              </a:rPr>
              <a:t>DNA polymerase </a:t>
            </a:r>
            <a:r>
              <a:rPr lang="en-US" smtClean="0">
                <a:ea typeface="ＭＳ Ｐゴシック" charset="-128"/>
              </a:rPr>
              <a:t>reads the DNA and adds complementary nucleotides using the rules of base pairing</a:t>
            </a:r>
          </a:p>
        </p:txBody>
      </p:sp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1676400" y="3744913"/>
            <a:ext cx="6096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30725" name="Picture 3" descr="infographic_07_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667000"/>
            <a:ext cx="55721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ea typeface="ＭＳ Ｐゴシック" charset="-128"/>
              </a:rPr>
              <a:t>DNA replication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7244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2800" b="1" smtClean="0">
                <a:ea typeface="ＭＳ Ｐゴシック" charset="-128"/>
              </a:rPr>
              <a:t>Semi-conservative mechanism</a:t>
            </a:r>
          </a:p>
          <a:p>
            <a:pPr marL="0" indent="0" eaLnBrk="1" hangingPunct="1">
              <a:buFont typeface="Arial" charset="0"/>
              <a:buNone/>
            </a:pPr>
            <a:endParaRPr lang="en-US" sz="2800" smtClean="0">
              <a:ea typeface="ＭＳ Ｐゴシック" charset="-128"/>
            </a:endParaRPr>
          </a:p>
          <a:p>
            <a:pPr marL="0" indent="0" eaLnBrk="1" hangingPunct="1"/>
            <a:r>
              <a:rPr lang="en-US" sz="2800" smtClean="0">
                <a:ea typeface="ＭＳ Ｐゴシック" charset="-128"/>
              </a:rPr>
              <a:t>produces two copies of the original DNA molecule</a:t>
            </a:r>
          </a:p>
          <a:p>
            <a:pPr marL="0" indent="0" eaLnBrk="1" hangingPunct="1">
              <a:buFont typeface="Arial" charset="0"/>
              <a:buNone/>
            </a:pPr>
            <a:endParaRPr lang="en-US" sz="2800" smtClean="0">
              <a:ea typeface="ＭＳ Ｐゴシック" charset="-128"/>
            </a:endParaRPr>
          </a:p>
          <a:p>
            <a:pPr marL="0" indent="0" eaLnBrk="1" hangingPunct="1"/>
            <a:r>
              <a:rPr lang="en-US" sz="2800" smtClean="0">
                <a:ea typeface="ＭＳ Ｐゴシック" charset="-128"/>
              </a:rPr>
              <a:t>each molecule consists of one of the strands of the original DNA molecule and a new strand.</a:t>
            </a:r>
          </a:p>
          <a:p>
            <a:pPr marL="0" indent="0" eaLnBrk="1" hangingPunct="1"/>
            <a:endParaRPr lang="en-US" smtClean="0">
              <a:ea typeface="ＭＳ Ｐゴシック" charset="-128"/>
            </a:endParaRPr>
          </a:p>
          <a:p>
            <a:pPr marL="0" indent="0"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1143000" y="40386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31749" name="Picture 5" descr="lect07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52600"/>
            <a:ext cx="281940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ea typeface="ＭＳ Ｐゴシック" charset="-128"/>
              </a:rPr>
              <a:t>The polymerase chain reaction (PCR)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2971800" cy="5029200"/>
          </a:xfrm>
        </p:spPr>
        <p:txBody>
          <a:bodyPr/>
          <a:lstStyle/>
          <a:p>
            <a:pPr eaLnBrk="1" hangingPunct="1"/>
            <a:r>
              <a:rPr lang="en-US" sz="2400" smtClean="0">
                <a:ea typeface="ＭＳ Ｐゴシック" charset="-128"/>
              </a:rPr>
              <a:t>PCR is a laboratory technique used to replicate and amplify a specific DNA segment</a:t>
            </a:r>
          </a:p>
          <a:p>
            <a:pPr eaLnBrk="1" hangingPunct="1"/>
            <a:endParaRPr lang="en-US" sz="2400" smtClean="0">
              <a:ea typeface="ＭＳ Ｐゴシック" charset="-128"/>
            </a:endParaRPr>
          </a:p>
          <a:p>
            <a:pPr eaLnBrk="1" hangingPunct="1"/>
            <a:r>
              <a:rPr lang="en-US" sz="2400" b="1" smtClean="0">
                <a:ea typeface="ＭＳ Ｐゴシック" charset="-128"/>
              </a:rPr>
              <a:t>Primers: </a:t>
            </a:r>
            <a:r>
              <a:rPr lang="en-US" sz="2400" smtClean="0">
                <a:ea typeface="ＭＳ Ｐゴシック" charset="-128"/>
              </a:rPr>
              <a:t>short segments of DNA that guide DNA polymerase to the section of DNA to copy</a:t>
            </a:r>
            <a:endParaRPr lang="en-US" sz="2400" b="1" smtClean="0">
              <a:ea typeface="ＭＳ Ｐゴシック" charset="-128"/>
            </a:endParaRPr>
          </a:p>
          <a:p>
            <a:pPr eaLnBrk="1" hangingPunct="1"/>
            <a:endParaRPr lang="en-US" sz="2400" smtClean="0">
              <a:ea typeface="ＭＳ Ｐゴシック" charset="-128"/>
            </a:endParaRPr>
          </a:p>
        </p:txBody>
      </p:sp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2362200" y="5486400"/>
            <a:ext cx="373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057400"/>
            <a:ext cx="405765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Chapter 7</a:t>
            </a: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1524000" y="1219200"/>
            <a:ext cx="6400800" cy="1752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898989"/>
                </a:solidFill>
                <a:ea typeface="ＭＳ Ｐゴシック" charset="-128"/>
              </a:rPr>
              <a:t>DNA Structure and Replication</a:t>
            </a:r>
          </a:p>
        </p:txBody>
      </p:sp>
      <p:pic>
        <p:nvPicPr>
          <p:cNvPr id="15364" name="Picture 2" descr="chapter_07_ope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828800"/>
            <a:ext cx="3886200" cy="496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ea typeface="ＭＳ Ｐゴシック" charset="-128"/>
              </a:rPr>
              <a:t>PCR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3276600" cy="4678363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Heating</a:t>
            </a:r>
          </a:p>
          <a:p>
            <a:pPr eaLnBrk="1" hangingPunct="1"/>
            <a:endParaRPr lang="en-US" smtClean="0">
              <a:ea typeface="ＭＳ Ｐゴシック" charset="-128"/>
            </a:endParaRPr>
          </a:p>
          <a:p>
            <a:pPr eaLnBrk="1" hangingPunct="1"/>
            <a:r>
              <a:rPr lang="en-US" smtClean="0">
                <a:ea typeface="ＭＳ Ｐゴシック" charset="-128"/>
              </a:rPr>
              <a:t>Strand separation</a:t>
            </a:r>
          </a:p>
          <a:p>
            <a:pPr eaLnBrk="1" hangingPunct="1"/>
            <a:endParaRPr lang="en-US" smtClean="0">
              <a:ea typeface="ＭＳ Ｐゴシック" charset="-128"/>
            </a:endParaRPr>
          </a:p>
          <a:p>
            <a:pPr eaLnBrk="1" hangingPunct="1"/>
            <a:r>
              <a:rPr lang="en-US" smtClean="0">
                <a:ea typeface="ＭＳ Ｐゴシック" charset="-128"/>
              </a:rPr>
              <a:t>DNA replication</a:t>
            </a:r>
          </a:p>
        </p:txBody>
      </p:sp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2514600" y="3886200"/>
            <a:ext cx="342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33797" name="Picture 3" descr="infographic_07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83" t="16502" r="1019" b="10541"/>
          <a:stretch>
            <a:fillRect/>
          </a:stretch>
        </p:blipFill>
        <p:spPr bwMode="auto">
          <a:xfrm>
            <a:off x="5257800" y="1349375"/>
            <a:ext cx="3198813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ea typeface="ＭＳ Ｐゴシック" charset="-128"/>
              </a:rPr>
              <a:t>PCR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Allows DNA replication to occur many times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Can make billions of copies from a starting sample of just a few molecules of DNA</a:t>
            </a:r>
          </a:p>
          <a:p>
            <a:pPr eaLnBrk="1" hangingPunct="1">
              <a:buFont typeface="Arial" charset="0"/>
              <a:buNone/>
            </a:pPr>
            <a:endParaRPr lang="en-US" smtClean="0">
              <a:ea typeface="ＭＳ Ｐゴシック" charset="-128"/>
            </a:endParaRPr>
          </a:p>
        </p:txBody>
      </p:sp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1600200" y="3810000"/>
            <a:ext cx="548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34821" name="Picture 3" descr="infographic_07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3" r="39789"/>
          <a:stretch>
            <a:fillRect/>
          </a:stretch>
        </p:blipFill>
        <p:spPr bwMode="auto">
          <a:xfrm>
            <a:off x="2705100" y="3200400"/>
            <a:ext cx="32766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ea typeface="ＭＳ Ｐゴシック" charset="-128"/>
              </a:rPr>
              <a:t>DNA profiling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28956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2400" smtClean="0">
                <a:ea typeface="ＭＳ Ｐゴシック" charset="-128"/>
              </a:rPr>
              <a:t>DNA profiling takes advantage of the fact that no two people have the exact same DNA sequence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400" b="1" smtClean="0">
                <a:ea typeface="ＭＳ Ｐゴシック" charset="-128"/>
              </a:rPr>
              <a:t>Genome</a:t>
            </a:r>
            <a:r>
              <a:rPr lang="en-US" sz="2400" smtClean="0">
                <a:ea typeface="ＭＳ Ｐゴシック" charset="-128"/>
              </a:rPr>
              <a:t> </a:t>
            </a:r>
          </a:p>
          <a:p>
            <a:pPr lvl="1" eaLnBrk="1" hangingPunct="1"/>
            <a:r>
              <a:rPr lang="en-US" sz="2400" smtClean="0">
                <a:ea typeface="ＭＳ Ｐゴシック" charset="-128"/>
              </a:rPr>
              <a:t>one complete set of genetic instructions encoded in the DNA of an organism</a:t>
            </a:r>
          </a:p>
          <a:p>
            <a:pPr marL="0" indent="0" eaLnBrk="1" hangingPunct="1"/>
            <a:endParaRPr lang="en-US" smtClean="0">
              <a:ea typeface="ＭＳ Ｐゴシック" charset="-128"/>
            </a:endParaRPr>
          </a:p>
        </p:txBody>
      </p:sp>
      <p:pic>
        <p:nvPicPr>
          <p:cNvPr id="35844" name="Picture 2" descr="unnumbered_07_p1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657600"/>
            <a:ext cx="3673475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ea typeface="ＭＳ Ｐゴシック" charset="-128"/>
              </a:rPr>
              <a:t>DNA profiling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Determining sequence of entire genome is extremely time consuming and expensive</a:t>
            </a:r>
          </a:p>
          <a:p>
            <a:pPr eaLnBrk="1" hangingPunct="1"/>
            <a:endParaRPr lang="en-US" smtClean="0">
              <a:ea typeface="ＭＳ Ｐゴシック" charset="-128"/>
            </a:endParaRPr>
          </a:p>
          <a:p>
            <a:pPr eaLnBrk="1" hangingPunct="1"/>
            <a:r>
              <a:rPr lang="en-US" smtClean="0">
                <a:ea typeface="ＭＳ Ｐゴシック" charset="-128"/>
              </a:rPr>
              <a:t>Use shortcut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use PCR to amplify only specific segments of DNA 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 </a:t>
            </a:r>
            <a:r>
              <a:rPr lang="en-US" b="1" smtClean="0">
                <a:ea typeface="ＭＳ Ｐゴシック" charset="-128"/>
              </a:rPr>
              <a:t>short tandem repeats (STR)</a:t>
            </a:r>
          </a:p>
          <a:p>
            <a:pPr eaLnBrk="1" hangingPunct="1"/>
            <a:endParaRPr lang="en-US" smtClean="0">
              <a:ea typeface="ＭＳ Ｐゴシック" charset="-128"/>
            </a:endParaRPr>
          </a:p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2667000" y="4876800"/>
            <a:ext cx="403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ea typeface="ＭＳ Ｐゴシック" charset="-128"/>
              </a:rPr>
              <a:t>DNA profiling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b="1" smtClean="0">
                <a:ea typeface="ＭＳ Ｐゴシック" charset="-128"/>
              </a:rPr>
              <a:t>STRs</a:t>
            </a:r>
            <a:r>
              <a:rPr lang="en-US" smtClean="0">
                <a:ea typeface="ＭＳ Ｐゴシック" charset="-128"/>
              </a:rPr>
              <a:t> are sections of a chromosome in which DNA sequences are repeated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ea typeface="ＭＳ Ｐゴシック" charset="-128"/>
              </a:rPr>
              <a:t>For example, sequence AGCT may be repeated over and over again</a:t>
            </a:r>
          </a:p>
        </p:txBody>
      </p:sp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2667000" y="4876800"/>
            <a:ext cx="403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37893" name="Picture 5" descr="infographic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4" r="1108" b="58479"/>
          <a:stretch>
            <a:fillRect/>
          </a:stretch>
        </p:blipFill>
        <p:spPr bwMode="auto">
          <a:xfrm>
            <a:off x="609600" y="3992563"/>
            <a:ext cx="78470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ea typeface="ＭＳ Ｐゴシック" charset="-128"/>
              </a:rPr>
              <a:t>DNA profiling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2971800" cy="4449763"/>
          </a:xfrm>
        </p:spPr>
        <p:txBody>
          <a:bodyPr/>
          <a:lstStyle/>
          <a:p>
            <a:pPr marL="342900" lvl="1" indent="-342900" eaLnBrk="1" hangingPunct="1">
              <a:buFont typeface="Arial" charset="0"/>
              <a:buChar char="•"/>
            </a:pPr>
            <a:r>
              <a:rPr lang="en-US" sz="2400" smtClean="0">
                <a:ea typeface="ＭＳ Ｐゴシック" charset="-128"/>
              </a:rPr>
              <a:t>STRs are in the same places along  chromosomes</a:t>
            </a:r>
          </a:p>
          <a:p>
            <a:pPr marL="342900" lvl="1" indent="-342900" eaLnBrk="1" hangingPunct="1">
              <a:buFont typeface="Arial" charset="0"/>
              <a:buChar char="•"/>
            </a:pPr>
            <a:endParaRPr lang="en-US" sz="2400" smtClean="0">
              <a:ea typeface="ＭＳ Ｐゴシック" charset="-128"/>
            </a:endParaRPr>
          </a:p>
          <a:p>
            <a:pPr marL="342900" lvl="1" indent="-342900" eaLnBrk="1" hangingPunct="1">
              <a:buFont typeface="Arial" charset="0"/>
              <a:buChar char="•"/>
            </a:pPr>
            <a:r>
              <a:rPr lang="en-US" sz="2400" smtClean="0">
                <a:ea typeface="ＭＳ Ｐゴシック" charset="-128"/>
              </a:rPr>
              <a:t>Exact length of STR varies from person to person</a:t>
            </a:r>
          </a:p>
        </p:txBody>
      </p:sp>
      <p:pic>
        <p:nvPicPr>
          <p:cNvPr id="38916" name="Picture 5" descr="infographic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447800"/>
            <a:ext cx="567531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ea typeface="ＭＳ Ｐゴシック" charset="-128"/>
              </a:rPr>
              <a:t>Making a DNA profile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7315200" cy="3840163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Collect cells and extract DNA</a:t>
            </a:r>
          </a:p>
        </p:txBody>
      </p:sp>
      <p:pic>
        <p:nvPicPr>
          <p:cNvPr id="39940" name="Picture 5" descr="infographic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770"/>
          <a:stretch>
            <a:fillRect/>
          </a:stretch>
        </p:blipFill>
        <p:spPr bwMode="auto">
          <a:xfrm>
            <a:off x="685800" y="3200400"/>
            <a:ext cx="792480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ea typeface="ＭＳ Ｐゴシック" charset="-128"/>
              </a:rPr>
              <a:t>Making a DNA profile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954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Use PCR to amplify multiple STR regions</a:t>
            </a:r>
          </a:p>
        </p:txBody>
      </p:sp>
      <p:pic>
        <p:nvPicPr>
          <p:cNvPr id="40964" name="Picture 5" descr="infographic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30" b="63068"/>
          <a:stretch>
            <a:fillRect/>
          </a:stretch>
        </p:blipFill>
        <p:spPr bwMode="auto">
          <a:xfrm>
            <a:off x="838200" y="2971800"/>
            <a:ext cx="67945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ea typeface="ＭＳ Ｐゴシック" charset="-128"/>
              </a:rPr>
              <a:t>Making a DNA profile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906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Separate STRs using </a:t>
            </a:r>
            <a:r>
              <a:rPr lang="en-US" b="1" smtClean="0">
                <a:ea typeface="ＭＳ Ｐゴシック" charset="-128"/>
              </a:rPr>
              <a:t>gel electrophoresis</a:t>
            </a:r>
            <a:endParaRPr lang="en-US" smtClean="0">
              <a:ea typeface="ＭＳ Ｐゴシック" charset="-128"/>
            </a:endParaRPr>
          </a:p>
          <a:p>
            <a:pPr lvl="1" eaLnBrk="1" hangingPunct="1"/>
            <a:r>
              <a:rPr lang="en-US" smtClean="0">
                <a:ea typeface="ＭＳ Ｐゴシック" charset="-128"/>
              </a:rPr>
              <a:t> laboratory technique that separates fragments of DNA by size</a:t>
            </a:r>
          </a:p>
        </p:txBody>
      </p:sp>
      <p:pic>
        <p:nvPicPr>
          <p:cNvPr id="41988" name="Picture 5" descr="infographic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05" b="32832"/>
          <a:stretch>
            <a:fillRect/>
          </a:stretch>
        </p:blipFill>
        <p:spPr bwMode="auto">
          <a:xfrm>
            <a:off x="1600200" y="3048000"/>
            <a:ext cx="65563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ea typeface="ＭＳ Ｐゴシック" charset="-128"/>
              </a:rPr>
              <a:t>Making a DNA profile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981200"/>
          </a:xfrm>
        </p:spPr>
        <p:txBody>
          <a:bodyPr/>
          <a:lstStyle/>
          <a:p>
            <a:pPr eaLnBrk="1" hangingPunct="1"/>
            <a:r>
              <a:rPr lang="en-US" sz="2000" smtClean="0">
                <a:ea typeface="ＭＳ Ｐゴシック" charset="-128"/>
              </a:rPr>
              <a:t>Separated fragments of DNA create a specific pattern of bands </a:t>
            </a:r>
          </a:p>
          <a:p>
            <a:pPr eaLnBrk="1" hangingPunct="1"/>
            <a:r>
              <a:rPr lang="en-US" sz="2000" smtClean="0">
                <a:ea typeface="ＭＳ Ｐゴシック" charset="-128"/>
              </a:rPr>
              <a:t>Visible using fluorescence </a:t>
            </a:r>
          </a:p>
          <a:p>
            <a:pPr eaLnBrk="1" hangingPunct="1"/>
            <a:r>
              <a:rPr lang="en-US" sz="2000" smtClean="0">
                <a:ea typeface="ＭＳ Ｐゴシック" charset="-128"/>
              </a:rPr>
              <a:t>Unique to each person</a:t>
            </a:r>
          </a:p>
          <a:p>
            <a:pPr eaLnBrk="1" hangingPunct="1"/>
            <a:r>
              <a:rPr lang="en-US" sz="2000" smtClean="0">
                <a:ea typeface="ＭＳ Ｐゴシック" charset="-128"/>
              </a:rPr>
              <a:t>Compare patterns of DNA</a:t>
            </a:r>
          </a:p>
          <a:p>
            <a:pPr eaLnBrk="1" hangingPunct="1"/>
            <a:r>
              <a:rPr lang="en-US" sz="2000" smtClean="0">
                <a:ea typeface="ＭＳ Ｐゴシック" charset="-128"/>
              </a:rPr>
              <a:t>Different individuals have different DNA banding patterns</a:t>
            </a:r>
          </a:p>
        </p:txBody>
      </p:sp>
      <p:pic>
        <p:nvPicPr>
          <p:cNvPr id="43012" name="Picture 5" descr="infographic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68"/>
          <a:stretch>
            <a:fillRect/>
          </a:stretch>
        </p:blipFill>
        <p:spPr bwMode="auto">
          <a:xfrm>
            <a:off x="1643063" y="3505200"/>
            <a:ext cx="60991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ea typeface="ＭＳ Ｐゴシック" charset="-128"/>
              </a:rPr>
              <a:t>Driving Questions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800" smtClean="0">
                <a:ea typeface="ＭＳ Ｐゴシック" charset="-128"/>
              </a:rPr>
              <a:t>1. What is the structure of DNA, and how is DNA</a:t>
            </a:r>
          </a:p>
          <a:p>
            <a:pPr marL="0" indent="0">
              <a:buFont typeface="Arial" charset="0"/>
              <a:buNone/>
            </a:pPr>
            <a:r>
              <a:rPr lang="en-US" sz="2800" smtClean="0">
                <a:ea typeface="ＭＳ Ｐゴシック" charset="-128"/>
              </a:rPr>
              <a:t>     organized in cells?</a:t>
            </a:r>
          </a:p>
          <a:p>
            <a:pPr marL="0" indent="0">
              <a:buFont typeface="Arial" charset="0"/>
              <a:buNone/>
            </a:pPr>
            <a:r>
              <a:rPr lang="en-US" sz="2800" smtClean="0">
                <a:ea typeface="ＭＳ Ｐゴシック" charset="-128"/>
              </a:rPr>
              <a:t>2. How is DNA copied in living cells, and how can</a:t>
            </a:r>
          </a:p>
          <a:p>
            <a:pPr marL="0" indent="0">
              <a:buFont typeface="Arial" charset="0"/>
              <a:buNone/>
            </a:pPr>
            <a:r>
              <a:rPr lang="en-US" sz="2800" smtClean="0">
                <a:ea typeface="ＭＳ Ｐゴシック" charset="-128"/>
              </a:rPr>
              <a:t>    DNA be amplified for forensics?</a:t>
            </a:r>
          </a:p>
          <a:p>
            <a:pPr marL="0" indent="0">
              <a:buFont typeface="Arial" charset="0"/>
              <a:buNone/>
            </a:pPr>
            <a:r>
              <a:rPr lang="en-US" sz="2800" smtClean="0">
                <a:ea typeface="ＭＳ Ｐゴシック" charset="-128"/>
              </a:rPr>
              <a:t>3. How does DNA profiling make use of genetic</a:t>
            </a:r>
          </a:p>
          <a:p>
            <a:pPr marL="0" indent="0">
              <a:buFont typeface="Arial" charset="0"/>
              <a:buNone/>
            </a:pPr>
            <a:r>
              <a:rPr lang="en-US" sz="2800" smtClean="0">
                <a:ea typeface="ＭＳ Ｐゴシック" charset="-128"/>
              </a:rPr>
              <a:t>     variation in DNA sequences?</a:t>
            </a:r>
          </a:p>
          <a:p>
            <a:pPr marL="0" indent="0">
              <a:buFont typeface="Arial" charset="0"/>
              <a:buNone/>
            </a:pPr>
            <a:r>
              <a:rPr lang="en-US" sz="2800" smtClean="0">
                <a:ea typeface="ＭＳ Ｐゴシック" charset="-128"/>
              </a:rPr>
              <a:t>4. How does DNA evidence fit into forensic  </a:t>
            </a:r>
          </a:p>
          <a:p>
            <a:pPr marL="0" indent="0">
              <a:buFont typeface="Arial" charset="0"/>
              <a:buNone/>
            </a:pPr>
            <a:r>
              <a:rPr lang="en-US" sz="2800" smtClean="0">
                <a:ea typeface="ＭＳ Ｐゴシック" charset="-128"/>
              </a:rPr>
              <a:t>     investigations?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ea typeface="ＭＳ Ｐゴシック" charset="-128"/>
              </a:rPr>
              <a:t>DNA profiling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667000" cy="4525963"/>
          </a:xfrm>
        </p:spPr>
        <p:txBody>
          <a:bodyPr/>
          <a:lstStyle/>
          <a:p>
            <a:pPr eaLnBrk="1" hangingPunct="1"/>
            <a:r>
              <a:rPr lang="en-US" sz="2400" smtClean="0">
                <a:ea typeface="ＭＳ Ｐゴシック" charset="-128"/>
              </a:rPr>
              <a:t>Look at multiple STRs</a:t>
            </a:r>
          </a:p>
          <a:p>
            <a:pPr eaLnBrk="1" hangingPunct="1"/>
            <a:endParaRPr lang="en-US" sz="2400" smtClean="0">
              <a:ea typeface="ＭＳ Ｐゴシック" charset="-128"/>
            </a:endParaRPr>
          </a:p>
          <a:p>
            <a:pPr eaLnBrk="1" hangingPunct="1"/>
            <a:r>
              <a:rPr lang="en-US" sz="2400" smtClean="0">
                <a:ea typeface="ＭＳ Ｐゴシック" charset="-128"/>
              </a:rPr>
              <a:t>Combined pattern of STR repeats at multiple sites is unique to a person</a:t>
            </a:r>
          </a:p>
        </p:txBody>
      </p:sp>
      <p:pic>
        <p:nvPicPr>
          <p:cNvPr id="44036" name="Picture 3" descr="infographic_07_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88" y="1371600"/>
            <a:ext cx="4799012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>
                <a:ea typeface="ＭＳ Ｐゴシック" charset="-128"/>
              </a:rPr>
              <a:t>The Innocence Project</a:t>
            </a:r>
            <a:r>
              <a:rPr lang="en-US" sz="3600" smtClean="0">
                <a:ea typeface="ＭＳ Ｐゴシック" charset="-128"/>
              </a:rPr>
              <a:t/>
            </a:r>
            <a:br>
              <a:rPr lang="en-US" sz="3600" smtClean="0">
                <a:ea typeface="ＭＳ Ｐゴシック" charset="-128"/>
              </a:rPr>
            </a:br>
            <a:endParaRPr lang="en-US" sz="3600" smtClean="0">
              <a:ea typeface="ＭＳ Ｐゴシック" charset="-128"/>
            </a:endParaRP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352800"/>
          </a:xfrm>
        </p:spPr>
        <p:txBody>
          <a:bodyPr/>
          <a:lstStyle/>
          <a:p>
            <a:pPr eaLnBrk="1" hangingPunct="1"/>
            <a:r>
              <a:rPr lang="en-US" sz="2400" smtClean="0">
                <a:ea typeface="ＭＳ Ｐゴシック" charset="-128"/>
              </a:rPr>
              <a:t>DNA evidence is more reliable than other forms of evidence</a:t>
            </a:r>
          </a:p>
          <a:p>
            <a:pPr lvl="1" eaLnBrk="1" hangingPunct="1"/>
            <a:r>
              <a:rPr lang="en-US" sz="2400" smtClean="0">
                <a:ea typeface="ＭＳ Ｐゴシック" charset="-128"/>
              </a:rPr>
              <a:t>error rates for bite mark identification can be as high as 91%</a:t>
            </a:r>
          </a:p>
          <a:p>
            <a:pPr lvl="1" eaLnBrk="1" hangingPunct="1"/>
            <a:r>
              <a:rPr lang="en-US" sz="2400" smtClean="0">
                <a:ea typeface="ＭＳ Ｐゴシック" charset="-128"/>
              </a:rPr>
              <a:t>hair analysis can only exclude a suspect, not positively identify one</a:t>
            </a:r>
          </a:p>
          <a:p>
            <a:pPr eaLnBrk="1" hangingPunct="1"/>
            <a:r>
              <a:rPr lang="en-US" sz="2400" smtClean="0">
                <a:ea typeface="ＭＳ Ｐゴシック" charset="-128"/>
              </a:rPr>
              <a:t>Except for identical twins, no two people share exactly the same DNA</a:t>
            </a:r>
          </a:p>
        </p:txBody>
      </p:sp>
      <p:pic>
        <p:nvPicPr>
          <p:cNvPr id="45060" name="Picture 2" descr="unnumbered_07_p1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733800"/>
            <a:ext cx="28829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4000" b="1" smtClean="0">
                <a:ea typeface="ＭＳ Ｐゴシック" charset="-128"/>
              </a:rPr>
              <a:t>Summary</a:t>
            </a:r>
            <a:endParaRPr lang="en-US" sz="4000" smtClean="0">
              <a:ea typeface="ＭＳ Ｐゴシック" charset="-128"/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pPr eaLnBrk="1" hangingPunct="1"/>
            <a:r>
              <a:rPr lang="en-US" sz="2200" smtClean="0">
                <a:ea typeface="ＭＳ Ｐゴシック" charset="-128"/>
              </a:rPr>
              <a:t>DNA is the hereditary molecule of all living organisms.</a:t>
            </a:r>
          </a:p>
          <a:p>
            <a:pPr eaLnBrk="1" hangingPunct="1"/>
            <a:r>
              <a:rPr lang="en-US" sz="2200" smtClean="0">
                <a:ea typeface="ＭＳ Ｐゴシック" charset="-128"/>
              </a:rPr>
              <a:t>DNA in a eukaryotic cell is packaged into chromosomes located in the nucleus.</a:t>
            </a:r>
          </a:p>
          <a:p>
            <a:pPr eaLnBrk="1" hangingPunct="1"/>
            <a:r>
              <a:rPr lang="en-US" sz="2200" smtClean="0">
                <a:ea typeface="ＭＳ Ｐゴシック" charset="-128"/>
              </a:rPr>
              <a:t>Humans have 23 pairs of chromosomes in their cells—one chromosome of each pair inherited from the mother, the other from the father.</a:t>
            </a:r>
          </a:p>
          <a:p>
            <a:pPr eaLnBrk="1" hangingPunct="1"/>
            <a:r>
              <a:rPr lang="en-US" sz="2200" smtClean="0">
                <a:ea typeface="ＭＳ Ｐゴシック" charset="-128"/>
              </a:rPr>
              <a:t>DNA is a double helix.  Each strand is made of nucleotides. The two linear strands of a DNA molecule are bound together by complementary pairing of the nucleotides.</a:t>
            </a:r>
          </a:p>
          <a:p>
            <a:pPr eaLnBrk="1" hangingPunct="1"/>
            <a:r>
              <a:rPr lang="en-US" sz="2200" smtClean="0">
                <a:ea typeface="ＭＳ Ｐゴシック" charset="-128"/>
              </a:rPr>
              <a:t>Complementary pairing of DNA strands guides DNA replication.</a:t>
            </a:r>
          </a:p>
          <a:p>
            <a:pPr eaLnBrk="1" hangingPunct="1"/>
            <a:r>
              <a:rPr lang="en-US" sz="2200" smtClean="0">
                <a:ea typeface="ＭＳ Ｐゴシック" charset="-128"/>
              </a:rPr>
              <a:t>PCR enables scientists to increase the number of copies of specific DNA sequences.</a:t>
            </a:r>
          </a:p>
          <a:p>
            <a:pPr eaLnBrk="1" hangingPunct="1"/>
            <a:r>
              <a:rPr lang="en-US" sz="2200" smtClean="0">
                <a:ea typeface="ＭＳ Ｐゴシック" charset="-128"/>
              </a:rPr>
              <a:t>Forensic scientists use STRs to create a DNA profile.</a:t>
            </a:r>
          </a:p>
          <a:p>
            <a:pPr eaLnBrk="1" hangingPunct="1"/>
            <a:endParaRPr lang="en-US" sz="2400" smtClean="0">
              <a:ea typeface="ＭＳ Ｐゴシック" charset="-128"/>
            </a:endParaRPr>
          </a:p>
          <a:p>
            <a:pPr eaLnBrk="1" hangingPunct="1"/>
            <a:endParaRPr lang="en-US" sz="2400" smtClean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smtClean="0">
                <a:ea typeface="ＭＳ Ｐゴシック" charset="-128"/>
              </a:rPr>
              <a:t>The Innocence Project</a:t>
            </a:r>
            <a:br>
              <a:rPr lang="en-US" sz="4000" b="1" dirty="0" smtClean="0">
                <a:ea typeface="ＭＳ Ｐゴシック" charset="-128"/>
              </a:rPr>
            </a:br>
            <a:endParaRPr lang="en-US" sz="4000" b="1" dirty="0" smtClean="0">
              <a:ea typeface="ＭＳ Ｐゴシック" charset="-128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29718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Uses DNA as evidence to free people wrongly convicted of crimes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DNA testing is standard part of court cases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Extremely accurate way to match crime scene evidence to perpetrators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1981200" y="4343400"/>
            <a:ext cx="563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17413" name="Picture 2" descr="unnumbered_07_p1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3870325"/>
            <a:ext cx="3055938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ea typeface="ＭＳ Ｐゴシック" charset="-128"/>
              </a:rPr>
              <a:t>What is DNA?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smtClean="0">
                <a:ea typeface="ＭＳ Ｐゴシック" charset="-128"/>
              </a:rPr>
              <a:t>Deoxyribonucleic acid (DNA)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ea typeface="ＭＳ Ｐゴシック" charset="-128"/>
              </a:rPr>
              <a:t>hereditary molecule that is passed from parents to offspring</a:t>
            </a:r>
          </a:p>
          <a:p>
            <a:pPr lvl="1" eaLnBrk="1" hangingPunct="1">
              <a:buFont typeface="Arial" charset="0"/>
              <a:buChar char="•"/>
            </a:pPr>
            <a:endParaRPr lang="en-US" smtClean="0">
              <a:ea typeface="ＭＳ Ｐゴシック" charset="-128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ea typeface="ＭＳ Ｐゴシック" charset="-128"/>
              </a:rPr>
              <a:t>common to all living organisms</a:t>
            </a:r>
          </a:p>
          <a:p>
            <a:pPr lvl="1" eaLnBrk="1" hangingPunct="1">
              <a:buFont typeface="Arial" charset="0"/>
              <a:buChar char="•"/>
            </a:pPr>
            <a:endParaRPr lang="en-US" smtClean="0">
              <a:ea typeface="ＭＳ Ｐゴシック" charset="-128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ea typeface="ＭＳ Ｐゴシック" charset="-128"/>
              </a:rPr>
              <a:t>serves as the instruction manual for how to build an individual</a:t>
            </a:r>
          </a:p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ea typeface="ＭＳ Ｐゴシック" charset="-128"/>
              </a:rPr>
              <a:t>DNA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found in the </a:t>
            </a:r>
            <a:r>
              <a:rPr lang="en-US" b="1" smtClean="0">
                <a:ea typeface="ＭＳ Ｐゴシック" charset="-128"/>
              </a:rPr>
              <a:t>nucleus</a:t>
            </a:r>
            <a:r>
              <a:rPr lang="en-US" smtClean="0">
                <a:ea typeface="ＭＳ Ｐゴシック" charset="-128"/>
              </a:rPr>
              <a:t> of eukaryotic cells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in the form of a </a:t>
            </a:r>
            <a:r>
              <a:rPr lang="en-US" b="1" smtClean="0">
                <a:ea typeface="ＭＳ Ｐゴシック" charset="-128"/>
              </a:rPr>
              <a:t>chromosome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single DNA molecule wrapped around proteins</a:t>
            </a:r>
          </a:p>
          <a:p>
            <a:pPr eaLnBrk="1" hangingPunct="1"/>
            <a:endParaRPr lang="en-US" smtClean="0">
              <a:ea typeface="ＭＳ Ｐゴシック" charset="-128"/>
            </a:endParaRPr>
          </a:p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pic>
        <p:nvPicPr>
          <p:cNvPr id="19460" name="Picture 3" descr="infographic_07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352800"/>
            <a:ext cx="39782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ea typeface="ＭＳ Ｐゴシック" charset="-128"/>
              </a:rPr>
              <a:t>Human DNA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72000"/>
          </a:xfrm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  <a:p>
            <a:pPr eaLnBrk="1" hangingPunct="1"/>
            <a:r>
              <a:rPr lang="en-US" smtClean="0">
                <a:ea typeface="ＭＳ Ｐゴシック" charset="-128"/>
              </a:rPr>
              <a:t>Humans have 23 pairs of chromosomes</a:t>
            </a:r>
          </a:p>
          <a:p>
            <a:pPr eaLnBrk="1" hangingPunct="1"/>
            <a:endParaRPr lang="en-US" smtClean="0">
              <a:ea typeface="ＭＳ Ｐゴシック" charset="-128"/>
            </a:endParaRPr>
          </a:p>
          <a:p>
            <a:pPr eaLnBrk="1" hangingPunct="1"/>
            <a:r>
              <a:rPr lang="en-US" smtClean="0">
                <a:ea typeface="ＭＳ Ｐゴシック" charset="-128"/>
              </a:rPr>
              <a:t>One chromosome from each pair is inherited from the biological mother</a:t>
            </a:r>
          </a:p>
          <a:p>
            <a:pPr eaLnBrk="1" hangingPunct="1"/>
            <a:endParaRPr lang="en-US" smtClean="0">
              <a:ea typeface="ＭＳ Ｐゴシック" charset="-128"/>
            </a:endParaRPr>
          </a:p>
          <a:p>
            <a:pPr eaLnBrk="1" hangingPunct="1"/>
            <a:r>
              <a:rPr lang="en-US" smtClean="0">
                <a:ea typeface="ＭＳ Ｐゴシック" charset="-128"/>
              </a:rPr>
              <a:t>One chromosome from each pair is inherited from the biological father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2057400" y="4430713"/>
            <a:ext cx="586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1143000"/>
          </a:xfrm>
        </p:spPr>
        <p:txBody>
          <a:bodyPr/>
          <a:lstStyle/>
          <a:p>
            <a:pPr eaLnBrk="1" hangingPunct="1"/>
            <a:r>
              <a:rPr lang="en-US" b="1" smtClean="0">
                <a:ea typeface="ＭＳ Ｐゴシック" charset="-128"/>
              </a:rPr>
              <a:t>Human DNA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21336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smtClean="0">
              <a:ea typeface="ＭＳ Ｐゴシック" charset="-128"/>
            </a:endParaRPr>
          </a:p>
          <a:p>
            <a:pPr eaLnBrk="1" hangingPunct="1">
              <a:buFont typeface="Arial" charset="0"/>
              <a:buNone/>
            </a:pPr>
            <a:r>
              <a:rPr lang="en-US" smtClean="0">
                <a:ea typeface="ＭＳ Ｐゴシック" charset="-128"/>
              </a:rPr>
              <a:t>23rd chromosome pair determines </a:t>
            </a:r>
            <a:r>
              <a:rPr lang="en-US" altLang="ja-JP" smtClean="0">
                <a:ea typeface="ＭＳ Ｐゴシック" charset="-128"/>
              </a:rPr>
              <a:t>sex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ea typeface="ＭＳ Ｐゴシック" charset="-128"/>
              </a:rPr>
              <a:t>XX = female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ea typeface="ＭＳ Ｐゴシック" charset="-128"/>
              </a:rPr>
              <a:t>XY = male</a:t>
            </a:r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1981200" y="4343400"/>
            <a:ext cx="563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21509" name="Picture 5" descr="lect07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38" y="2557463"/>
            <a:ext cx="4999037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1143000"/>
          </a:xfrm>
        </p:spPr>
        <p:txBody>
          <a:bodyPr/>
          <a:lstStyle/>
          <a:p>
            <a:pPr eaLnBrk="1" hangingPunct="1"/>
            <a:r>
              <a:rPr lang="en-US" b="1" smtClean="0">
                <a:ea typeface="ＭＳ Ｐゴシック" charset="-128"/>
              </a:rPr>
              <a:t>Human DNA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21336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smtClean="0">
              <a:ea typeface="ＭＳ Ｐゴシック" charset="-128"/>
            </a:endParaRPr>
          </a:p>
          <a:p>
            <a:pPr eaLnBrk="1" hangingPunct="1"/>
            <a:r>
              <a:rPr lang="en-US" smtClean="0">
                <a:ea typeface="ＭＳ Ｐゴシック" charset="-128"/>
              </a:rPr>
              <a:t>Each person’s DNA is unique</a:t>
            </a:r>
          </a:p>
          <a:p>
            <a:pPr eaLnBrk="1" hangingPunct="1">
              <a:buFont typeface="Arial" charset="0"/>
              <a:buNone/>
            </a:pPr>
            <a:endParaRPr lang="en-US" smtClean="0">
              <a:ea typeface="ＭＳ Ｐゴシック" charset="-128"/>
            </a:endParaRPr>
          </a:p>
          <a:p>
            <a:pPr eaLnBrk="1" hangingPunct="1"/>
            <a:r>
              <a:rPr lang="en-US" smtClean="0">
                <a:ea typeface="ＭＳ Ｐゴシック" charset="-128"/>
              </a:rPr>
              <a:t>Consider its structure to understand why</a:t>
            </a: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1981200" y="4343400"/>
            <a:ext cx="563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EDEBE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EECDB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3184</TotalTime>
  <Words>1218</Words>
  <Application>Microsoft Office PowerPoint</Application>
  <PresentationFormat>On-screen Show (4:3)</PresentationFormat>
  <Paragraphs>184</Paragraphs>
  <Slides>32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Blank Presentation</vt:lpstr>
      <vt:lpstr>PowerPoint Presentation</vt:lpstr>
      <vt:lpstr>Chapter 7</vt:lpstr>
      <vt:lpstr>Driving Questions</vt:lpstr>
      <vt:lpstr>The Innocence Project </vt:lpstr>
      <vt:lpstr>What is DNA?</vt:lpstr>
      <vt:lpstr>DNA</vt:lpstr>
      <vt:lpstr>Human DNA</vt:lpstr>
      <vt:lpstr>Human DNA</vt:lpstr>
      <vt:lpstr>Human DNA</vt:lpstr>
      <vt:lpstr>The structure of DNA</vt:lpstr>
      <vt:lpstr>The structure of DNA</vt:lpstr>
      <vt:lpstr>The structure of DNA</vt:lpstr>
      <vt:lpstr>The structure of DNA </vt:lpstr>
      <vt:lpstr>The structure of DNA </vt:lpstr>
      <vt:lpstr>DNA replication</vt:lpstr>
      <vt:lpstr>DNA replication</vt:lpstr>
      <vt:lpstr>DNA replication</vt:lpstr>
      <vt:lpstr>DNA replication</vt:lpstr>
      <vt:lpstr>The polymerase chain reaction (PCR)</vt:lpstr>
      <vt:lpstr>PCR</vt:lpstr>
      <vt:lpstr>PCR</vt:lpstr>
      <vt:lpstr>DNA profiling</vt:lpstr>
      <vt:lpstr>DNA profiling</vt:lpstr>
      <vt:lpstr>DNA profiling</vt:lpstr>
      <vt:lpstr>DNA profiling</vt:lpstr>
      <vt:lpstr>Making a DNA profile</vt:lpstr>
      <vt:lpstr>Making a DNA profile</vt:lpstr>
      <vt:lpstr>Making a DNA profile</vt:lpstr>
      <vt:lpstr>Making a DNA profile</vt:lpstr>
      <vt:lpstr>DNA profiling</vt:lpstr>
      <vt:lpstr>The Innocence Project </vt:lpstr>
      <vt:lpstr>Summary</vt:lpstr>
    </vt:vector>
  </TitlesOfParts>
  <Company>GVSU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</dc:title>
  <dc:creator>cymbolje</dc:creator>
  <cp:lastModifiedBy>hbadmin</cp:lastModifiedBy>
  <cp:revision>334</cp:revision>
  <dcterms:created xsi:type="dcterms:W3CDTF">2014-03-01T19:38:02Z</dcterms:created>
  <dcterms:modified xsi:type="dcterms:W3CDTF">2014-04-06T14:20:56Z</dcterms:modified>
</cp:coreProperties>
</file>