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53" r:id="rId2"/>
    <p:sldId id="504" r:id="rId3"/>
    <p:sldId id="545" r:id="rId4"/>
    <p:sldId id="546" r:id="rId5"/>
    <p:sldId id="548" r:id="rId6"/>
    <p:sldId id="544" r:id="rId7"/>
    <p:sldId id="543" r:id="rId8"/>
    <p:sldId id="533" r:id="rId9"/>
    <p:sldId id="541" r:id="rId10"/>
    <p:sldId id="532" r:id="rId11"/>
    <p:sldId id="534" r:id="rId12"/>
    <p:sldId id="536" r:id="rId13"/>
    <p:sldId id="540" r:id="rId14"/>
    <p:sldId id="542" r:id="rId15"/>
    <p:sldId id="551" r:id="rId16"/>
    <p:sldId id="550" r:id="rId17"/>
    <p:sldId id="547" r:id="rId18"/>
    <p:sldId id="549" r:id="rId19"/>
    <p:sldId id="552" r:id="rId20"/>
    <p:sldId id="53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DDDDD"/>
    <a:srgbClr val="FFCCCC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944" autoAdjust="0"/>
    <p:restoredTop sz="89965" autoAdjust="0"/>
  </p:normalViewPr>
  <p:slideViewPr>
    <p:cSldViewPr>
      <p:cViewPr>
        <p:scale>
          <a:sx n="66" d="100"/>
          <a:sy n="66" d="100"/>
        </p:scale>
        <p:origin x="-7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2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6F017BC-E4A0-46AE-B9ED-8D0664234BDC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26FE4EB-072F-49DF-951F-C6B8A9197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49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0E625C-86E9-469D-947E-FAA04B5C72CD}" type="slidenum">
              <a:rPr lang="en-US" smtClean="0">
                <a:latin typeface="Calibri" pitchFamily="34" charset="0"/>
              </a:rPr>
              <a:pPr eaLnBrk="1" hangingPunct="1"/>
              <a:t>1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FB36F19-11CE-4211-AC7C-A6CB168DFCB4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C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E954258-9361-4CFD-9756-9FE0767F2827}" type="slidenum">
              <a:rPr lang="en-US" altLang="en-US" sz="1200">
                <a:latin typeface="Calibri" pitchFamily="34" charset="0"/>
              </a:rPr>
              <a:pPr algn="r" eaLnBrk="1" hangingPunct="1"/>
              <a:t>10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D7D389F-401C-44AB-8082-078B29D659B5}" type="slidenum">
              <a:rPr lang="en-US" altLang="en-US" sz="1200"/>
              <a:pPr algn="r" eaLnBrk="1" hangingPunct="1"/>
              <a:t>11</a:t>
            </a:fld>
            <a:endParaRPr lang="en-US" altLang="en-US" sz="1200"/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D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E79D0F6-0415-4349-BA25-E54F5B38BB36}" type="slidenum">
              <a:rPr lang="en-US" altLang="en-US" sz="1200">
                <a:latin typeface="Calibri" pitchFamily="34" charset="0"/>
              </a:rPr>
              <a:pPr algn="r" eaLnBrk="1" hangingPunct="1"/>
              <a:t>11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414076B-3A27-47B4-8484-A41443A394F0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B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7B76C4D-A5A0-45BA-BBC0-DC110CA4B413}" type="slidenum">
              <a:rPr lang="en-US" altLang="en-US" sz="1200">
                <a:latin typeface="Calibri" pitchFamily="34" charset="0"/>
              </a:rPr>
              <a:pPr algn="r" eaLnBrk="1" hangingPunct="1"/>
              <a:t>12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DBD7AC0-D843-4558-B63B-EF5DC64283FF}" type="slidenum">
              <a:rPr lang="en-US" altLang="en-US" sz="1200"/>
              <a:pPr algn="r" eaLnBrk="1" hangingPunct="1"/>
              <a:t>13</a:t>
            </a:fld>
            <a:endParaRPr lang="en-US" altLang="en-US" sz="1200"/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3</a:t>
            </a:r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3CF0A13-FA28-4C6A-9505-249B6D134C02}" type="slidenum">
              <a:rPr lang="en-US" altLang="en-US" sz="1200">
                <a:latin typeface="Calibri" pitchFamily="34" charset="0"/>
              </a:rPr>
              <a:pPr algn="r" eaLnBrk="1" hangingPunct="1"/>
              <a:t>13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829B485-BC1D-4FAE-BCC0-01570DAB5DC9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3</a:t>
            </a:r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1310423-4443-4C16-A0B0-B7918F2641C2}" type="slidenum">
              <a:rPr lang="en-US" altLang="en-US" sz="1200">
                <a:latin typeface="Calibri" pitchFamily="34" charset="0"/>
              </a:rPr>
              <a:pPr algn="r" eaLnBrk="1" hangingPunct="1"/>
              <a:t>14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Answer: C</a:t>
            </a:r>
          </a:p>
          <a:p>
            <a:r>
              <a:rPr lang="en-US" smtClean="0"/>
              <a:t>Driving Question: 3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303D87-88D9-4B75-9373-2177A9D69616}" type="slidenum">
              <a:rPr lang="en-US" smtClean="0">
                <a:latin typeface="Calibri" pitchFamily="34" charset="0"/>
              </a:rPr>
              <a:pPr eaLnBrk="1" hangingPunct="1"/>
              <a:t>15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Answer: A</a:t>
            </a:r>
          </a:p>
          <a:p>
            <a:r>
              <a:rPr lang="en-US" smtClean="0"/>
              <a:t>Driving Question: 3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33DC94-C4F9-42AD-B257-9CF96A48B6F2}" type="slidenum">
              <a:rPr lang="en-US" smtClean="0">
                <a:latin typeface="Calibri" pitchFamily="34" charset="0"/>
              </a:rPr>
              <a:pPr eaLnBrk="1" hangingPunct="1"/>
              <a:t>16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Answer: E</a:t>
            </a:r>
          </a:p>
          <a:p>
            <a:r>
              <a:rPr lang="en-US" smtClean="0"/>
              <a:t>Driving Question: 4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2089FD-116A-478B-BCCD-5C6ED62EE2FC}" type="slidenum">
              <a:rPr lang="en-US" smtClean="0">
                <a:latin typeface="Calibri" pitchFamily="34" charset="0"/>
              </a:rPr>
              <a:pPr eaLnBrk="1" hangingPunct="1"/>
              <a:t>17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Answer: D</a:t>
            </a:r>
          </a:p>
          <a:p>
            <a:r>
              <a:rPr lang="en-US" smtClean="0"/>
              <a:t>Driving Question: 4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310CA4-CA21-4077-9CAD-411A5C541BF9}" type="slidenum">
              <a:rPr lang="en-US" smtClean="0">
                <a:latin typeface="Calibri" pitchFamily="34" charset="0"/>
              </a:rPr>
              <a:pPr eaLnBrk="1" hangingPunct="1"/>
              <a:t>18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Answer: B</a:t>
            </a:r>
          </a:p>
          <a:p>
            <a:r>
              <a:rPr lang="en-US" smtClean="0"/>
              <a:t>Driving Question: 4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30A4F1-46F1-4F56-87E6-FF8BFDC413DD}" type="slidenum">
              <a:rPr lang="en-US" smtClean="0">
                <a:latin typeface="Calibri" pitchFamily="34" charset="0"/>
              </a:rPr>
              <a:pPr eaLnBrk="1" hangingPunct="1"/>
              <a:t>19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199792B-38BB-4395-BA80-709366F5F1D0}" type="slidenum">
              <a:rPr lang="en-US" altLang="en-US" sz="1200"/>
              <a:pPr algn="r" eaLnBrk="1" hangingPunct="1"/>
              <a:t>2</a:t>
            </a:fld>
            <a:endParaRPr lang="en-US" altLang="en-US" sz="1200"/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</a:t>
            </a:r>
            <a:r>
              <a:rPr lang="en-US" altLang="en-US" smtClean="0"/>
              <a:t> 1</a:t>
            </a:r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DB577C5-9B41-4BB5-85C5-26AD7986C144}" type="slidenum">
              <a:rPr lang="en-US" altLang="en-US" sz="1200">
                <a:latin typeface="Calibri" pitchFamily="34" charset="0"/>
              </a:rPr>
              <a:pPr algn="r" eaLnBrk="1" hangingPunct="1"/>
              <a:t>2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6DCA9CE-4CEC-49F6-9BD6-55B192D652D5}" type="slidenum">
              <a:rPr lang="en-US" altLang="en-US" sz="1200"/>
              <a:pPr algn="r" eaLnBrk="1" hangingPunct="1"/>
              <a:t>20</a:t>
            </a:fld>
            <a:endParaRPr lang="en-US" altLang="en-US" sz="1200"/>
          </a:p>
        </p:txBody>
      </p:sp>
      <p:sp>
        <p:nvSpPr>
          <p:cNvPr id="4301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D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4</a:t>
            </a:r>
          </a:p>
        </p:txBody>
      </p:sp>
      <p:sp>
        <p:nvSpPr>
          <p:cNvPr id="4301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F03A1EB-AC78-42A8-A21F-22326E9BE832}" type="slidenum">
              <a:rPr lang="en-US" altLang="en-US" sz="1200">
                <a:latin typeface="Calibri" pitchFamily="34" charset="0"/>
              </a:rPr>
              <a:pPr algn="r" eaLnBrk="1" hangingPunct="1"/>
              <a:t>20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Answer: B</a:t>
            </a:r>
          </a:p>
          <a:p>
            <a:r>
              <a:rPr lang="en-US" smtClean="0"/>
              <a:t>Driving Question: 1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F602472-6B34-47CD-887F-EAFEFE0DE24F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Answer: E</a:t>
            </a:r>
          </a:p>
          <a:p>
            <a:r>
              <a:rPr lang="en-US" smtClean="0"/>
              <a:t>Driving Question: 1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1041B-2D10-4367-81A3-FED84F2B6FBF}" type="slidenum">
              <a:rPr lang="en-US" smtClean="0">
                <a:latin typeface="Calibri" pitchFamily="34" charset="0"/>
              </a:rPr>
              <a:pPr eaLnBrk="1" hangingPunct="1"/>
              <a:t>4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Answer: B</a:t>
            </a:r>
          </a:p>
          <a:p>
            <a:r>
              <a:rPr lang="en-US" smtClean="0"/>
              <a:t>Driving Question: 1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82BCB5-4954-4A7C-BC3B-48623B3706DF}" type="slidenum">
              <a:rPr lang="en-US" smtClean="0">
                <a:latin typeface="Calibri" pitchFamily="34" charset="0"/>
              </a:rPr>
              <a:pPr eaLnBrk="1" hangingPunct="1"/>
              <a:t>5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14BDFB0-F514-4D62-AECF-B8305F8B6ECF}" type="slidenum">
              <a:rPr lang="en-US" altLang="en-US" sz="1200"/>
              <a:pPr algn="r" eaLnBrk="1" hangingPunct="1"/>
              <a:t>6</a:t>
            </a:fld>
            <a:endParaRPr lang="en-US" altLang="en-US" sz="1200"/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</a:t>
            </a:r>
            <a:r>
              <a:rPr lang="en-US" altLang="en-US" smtClean="0"/>
              <a:t> 1</a:t>
            </a:r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706D363-CD61-4576-BD85-293B7D1E29DA}" type="slidenum">
              <a:rPr lang="en-US" altLang="en-US" sz="1200">
                <a:latin typeface="Calibri" pitchFamily="34" charset="0"/>
              </a:rPr>
              <a:pPr algn="r" eaLnBrk="1" hangingPunct="1"/>
              <a:t>6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83F4E1F-C819-461D-AF6C-4FEE07C8A418}" type="slidenum">
              <a:rPr lang="en-US" altLang="en-US" sz="1200"/>
              <a:pPr algn="r" eaLnBrk="1" hangingPunct="1"/>
              <a:t>7</a:t>
            </a:fld>
            <a:endParaRPr lang="en-US" altLang="en-US" sz="1200"/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E</a:t>
            </a:r>
          </a:p>
          <a:p>
            <a:pPr eaLnBrk="1" hangingPunct="1"/>
            <a:r>
              <a:rPr lang="en-US" smtClean="0"/>
              <a:t>Driving Question:</a:t>
            </a:r>
            <a:r>
              <a:rPr lang="en-US" altLang="en-US" smtClean="0"/>
              <a:t> 2</a:t>
            </a:r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D6AAA2C-49E5-401D-8354-EA43F24B1A83}" type="slidenum">
              <a:rPr lang="en-US" altLang="en-US" sz="1200">
                <a:latin typeface="Calibri" pitchFamily="34" charset="0"/>
              </a:rPr>
              <a:pPr algn="r" eaLnBrk="1" hangingPunct="1"/>
              <a:t>7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7C3A22C-41E4-4689-97F8-54FBA72A6BD7}" type="slidenum">
              <a:rPr lang="en-US" altLang="en-US" sz="1200"/>
              <a:pPr algn="r" eaLnBrk="1" hangingPunct="1"/>
              <a:t>8</a:t>
            </a:fld>
            <a:endParaRPr lang="en-US" altLang="en-US" sz="1200"/>
          </a:p>
        </p:txBody>
      </p:sp>
      <p:sp>
        <p:nvSpPr>
          <p:cNvPr id="3072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C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072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4B05A6A-55CD-4430-9F53-830A4631EB69}" type="slidenum">
              <a:rPr lang="en-US" altLang="en-US" sz="1200">
                <a:latin typeface="Calibri" pitchFamily="34" charset="0"/>
              </a:rPr>
              <a:pPr algn="r" eaLnBrk="1" hangingPunct="1"/>
              <a:t>8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F394552-34A1-4B87-996A-72D627ACF8EF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Answer: B</a:t>
            </a:r>
          </a:p>
          <a:p>
            <a:pPr eaLnBrk="1" hangingPunct="1"/>
            <a:r>
              <a:rPr lang="en-US" smtClean="0"/>
              <a:t>Driving Question: </a:t>
            </a:r>
            <a:r>
              <a:rPr lang="en-US" altLang="en-US" smtClean="0"/>
              <a:t>2</a:t>
            </a:r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6B7CA40-33E8-4574-B1CE-2B4A68740A5A}" type="slidenum">
              <a:rPr lang="en-US" altLang="en-US" sz="1200">
                <a:latin typeface="Calibri" pitchFamily="34" charset="0"/>
              </a:rPr>
              <a:pPr algn="r" eaLnBrk="1" hangingPunct="1"/>
              <a:t>9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BCE5F-0902-48C8-9B1D-858AD4774B0E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33393-A7DA-4743-821A-A57C26191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A48D-0FF2-4BED-B6CA-2A1CC29095B8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DDCFA-6E4A-4805-9714-5A35B3DAA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92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C741F-E386-454C-962D-55A1FFF03344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33907-90A3-4F81-964A-7D948DFED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9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25013-A498-400D-8B85-B68CA901B1B3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F7C9-36EE-414F-800B-44A0E1794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3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4E2B-20D4-46CB-8686-E09F3F0E1366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B23F6-FE94-4BB6-B3BB-0DFD268AD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2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CD7E3-CEAA-4654-BDF7-CD596FD2B4FC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DAB1B-EB75-49B4-B31B-63E465C556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5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A48FD-1053-4DFD-8324-DE9159A0AABE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F9556-BD4C-4FBD-B4AA-793DFD4F1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EC211-3650-45FF-8D80-51616F594915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F47A-9223-490A-B20D-4DA35DE30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5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60E3-4ECE-47E0-84C4-9B18705674BE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EDAA2-19B8-4531-8940-D1570B033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0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BE1A8-41B0-4E02-8A53-95497E3BE638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CB91E-8196-40D9-A8AC-1C18A726D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00205-96E2-43AD-93CD-CED6463AD1C6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B546-7356-47A0-BBB9-8C78E1423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9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82927AD-A94A-4321-9FBD-2C976658BB3B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8C1D39B-8D4E-4737-AC23-1F5CAE6A1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smtClean="0"/>
              <a:t/>
            </a:r>
            <a:br>
              <a:rPr lang="en-US" sz="6000" b="1" smtClean="0"/>
            </a:br>
            <a:r>
              <a:rPr lang="en-US" sz="6000" b="1" i="1" smtClean="0"/>
              <a:t>Biology for a Changing World, 2e </a:t>
            </a:r>
            <a:r>
              <a:rPr lang="en-US" sz="6000" b="1" smtClean="0"/>
              <a:t/>
            </a:r>
            <a:br>
              <a:rPr lang="en-US" sz="6000" b="1" smtClean="0"/>
            </a:br>
            <a:r>
              <a:rPr lang="en-US" sz="6000" b="1" smtClean="0"/>
              <a:t/>
            </a:r>
            <a:br>
              <a:rPr lang="en-US" sz="6000" b="1" smtClean="0"/>
            </a:br>
            <a:r>
              <a:rPr lang="en-US" sz="6000" smtClean="0"/>
              <a:t>Clicker Questions </a:t>
            </a:r>
            <a:br>
              <a:rPr lang="en-US" sz="600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Chapter 8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458200" cy="2286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dirty="0" smtClean="0">
                <a:latin typeface="+mn-lt"/>
              </a:rPr>
              <a:t>What does it mean when someone says that a gene is being “expressed” in a cell?</a:t>
            </a:r>
            <a:endParaRPr lang="en-US" altLang="en-US" sz="3600" i="1" dirty="0" smtClean="0">
              <a:latin typeface="+mn-lt"/>
            </a:endParaRPr>
          </a:p>
        </p:txBody>
      </p:sp>
      <p:sp>
        <p:nvSpPr>
          <p:cNvPr id="1126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A protein is encoded by the DNA of the cell.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The gene works faster.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b="1" smtClean="0">
                <a:solidFill>
                  <a:srgbClr val="FF0000"/>
                </a:solidFill>
              </a:rPr>
              <a:t>The gene is being used to produce a protein within the cell. 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The gene is located within that cell.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None of the above.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458200" cy="2286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dirty="0" smtClean="0">
                <a:latin typeface="+mn-lt"/>
              </a:rPr>
              <a:t>People who have an inherited deficiency in </a:t>
            </a:r>
            <a:r>
              <a:rPr lang="en-US" altLang="en-US" sz="3600" dirty="0" err="1" smtClean="0">
                <a:latin typeface="+mn-lt"/>
              </a:rPr>
              <a:t>antithrombin</a:t>
            </a:r>
            <a:r>
              <a:rPr lang="en-US" altLang="en-US" sz="3600" dirty="0" smtClean="0">
                <a:latin typeface="+mn-lt"/>
              </a:rPr>
              <a:t> may have __________.</a:t>
            </a:r>
            <a:endParaRPr lang="en-US" altLang="en-US" sz="3600" i="1" dirty="0" smtClean="0">
              <a:latin typeface="+mn-lt"/>
            </a:endParaRPr>
          </a:p>
        </p:txBody>
      </p:sp>
      <p:sp>
        <p:nvSpPr>
          <p:cNvPr id="1229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inherited a defective copy of the antithrombin gene from their mother.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inherited a defective copy of the antithrombin gene from their father.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inherited defective copies of the antithrombin gene from both parents.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b="1" smtClean="0">
                <a:solidFill>
                  <a:srgbClr val="FF0000"/>
                </a:solidFill>
              </a:rPr>
              <a:t>Any of the above.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Only A or C. 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458200" cy="18288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 dirty="0" smtClean="0">
                <a:latin typeface="+mn-lt"/>
              </a:rPr>
              <a:t>If a mutation occurs in a regulatory sequence which of the following must be true?</a:t>
            </a:r>
            <a:endParaRPr lang="en-US" altLang="en-US" sz="3600" i="1" dirty="0" smtClean="0">
              <a:latin typeface="+mn-lt"/>
            </a:endParaRPr>
          </a:p>
        </p:txBody>
      </p:sp>
      <p:sp>
        <p:nvSpPr>
          <p:cNvPr id="1331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The protein produced will change.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b="1" smtClean="0">
                <a:solidFill>
                  <a:srgbClr val="FF0000"/>
                </a:solidFill>
              </a:rPr>
              <a:t>The DNA sequence will change.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The protein will be produced at a slower rate.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The protein will be produced at a faster rate.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The organism will have an inherited disease.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altLang="en-US" smtClean="0">
              <a:latin typeface="Tahoma" pitchFamily="34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altLang="en-US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458200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 dirty="0" smtClean="0">
                <a:latin typeface="+mn-lt"/>
              </a:rPr>
              <a:t>What is the main difference between the genetic code used by human beings and the genetic code used by goats?</a:t>
            </a:r>
            <a:endParaRPr lang="en-US" altLang="en-US" sz="3200" i="1" dirty="0" smtClean="0">
              <a:latin typeface="+mn-lt"/>
            </a:endParaRPr>
          </a:p>
        </p:txBody>
      </p:sp>
      <p:sp>
        <p:nvSpPr>
          <p:cNvPr id="1433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533400" y="24384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In goat DNA the nucleotide “A” base-pairs with “T.”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Goat DNA contains more alleles.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Humans have tRNAs, whereas goats do not.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The codons that encode for leucine are different for goats.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b="1" smtClean="0">
                <a:solidFill>
                  <a:srgbClr val="FF0000"/>
                </a:solidFill>
              </a:rPr>
              <a:t>The genetic code is the same for goats and humans.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endParaRPr lang="en-US" altLang="en-US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rabicPeriod"/>
            </a:pPr>
            <a:endParaRPr lang="en-US" altLang="en-US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en-US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458200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 dirty="0" smtClean="0">
                <a:latin typeface="+mn-lt"/>
              </a:rPr>
              <a:t>In transgenic goats which cells would be expected to have the coding sequence for the </a:t>
            </a:r>
            <a:r>
              <a:rPr lang="en-US" altLang="en-US" sz="3200" dirty="0" err="1" smtClean="0">
                <a:latin typeface="+mn-lt"/>
              </a:rPr>
              <a:t>antithrombin</a:t>
            </a:r>
            <a:r>
              <a:rPr lang="en-US" altLang="en-US" sz="3200" dirty="0" smtClean="0">
                <a:latin typeface="+mn-lt"/>
              </a:rPr>
              <a:t> gene?</a:t>
            </a:r>
            <a:endParaRPr lang="en-US" altLang="en-US" sz="3200" i="1" dirty="0" smtClean="0">
              <a:latin typeface="+mn-lt"/>
            </a:endParaRPr>
          </a:p>
        </p:txBody>
      </p:sp>
      <p:sp>
        <p:nvSpPr>
          <p:cNvPr id="1536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533400" y="21336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mammary and red bone marrow cells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mammary cells only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mammary and liver cells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red bone marrow cells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b="1" smtClean="0">
                <a:solidFill>
                  <a:srgbClr val="FF0000"/>
                </a:solidFill>
              </a:rPr>
              <a:t>all body cells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smtClean="0"/>
              <a:t>Which of the following is a true statement regarding antithrombin production in a transgenic goat?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Antithrombin is produced at low levels in all body cells.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Antithrombin is only produced when the appropriate regulatory sequence is present.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b="1" smtClean="0">
                <a:solidFill>
                  <a:srgbClr val="FF0000"/>
                </a:solidFill>
              </a:rPr>
              <a:t>The recombinant antithrombin gene replaces a gene that is only expressed in mammary glands.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The recombinant gene only speeds up the rate at which goats produce antithrombin.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Both A and B.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pPr algn="l">
              <a:defRPr/>
            </a:pPr>
            <a:r>
              <a:rPr lang="en-US" sz="3600" dirty="0" smtClean="0">
                <a:latin typeface="+mn-lt"/>
                <a:cs typeface="Tahoma" pitchFamily="34" charset="0"/>
              </a:rPr>
              <a:t>Which of the following makes it possible for humans to create genetically modified organisms?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There is a universal genetic code.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Humans are more intelligent than other organisms.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It is possible to make organisms that normally use RNA to code for amino acids switch to using human DNA.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All organisms produce all of the exact same proteins.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Both A and D.</a:t>
            </a:r>
          </a:p>
          <a:p>
            <a:pPr marL="514350" indent="-514350">
              <a:buFont typeface="Calibri" pitchFamily="34" charset="0"/>
              <a:buAutoNum type="alphaUcPeriod"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3600" dirty="0" smtClean="0">
                <a:latin typeface="+mn-lt"/>
                <a:cs typeface="Tahoma" pitchFamily="34" charset="0"/>
              </a:rPr>
              <a:t>A deficiency of functional </a:t>
            </a:r>
            <a:r>
              <a:rPr lang="en-US" sz="3600" dirty="0" err="1" smtClean="0">
                <a:latin typeface="+mn-lt"/>
                <a:cs typeface="Tahoma" pitchFamily="34" charset="0"/>
              </a:rPr>
              <a:t>antithrombin</a:t>
            </a:r>
            <a:r>
              <a:rPr lang="en-US" sz="3600" dirty="0" smtClean="0">
                <a:latin typeface="+mn-lt"/>
                <a:cs typeface="Tahoma" pitchFamily="34" charset="0"/>
              </a:rPr>
              <a:t> increases the risk of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stroke.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abnormal clotting.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heart attack.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kidney disease.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A, B, and C are correct.</a:t>
            </a:r>
          </a:p>
          <a:p>
            <a:pPr marL="514350" indent="-514350">
              <a:buFont typeface="Calibri" pitchFamily="34" charset="0"/>
              <a:buAutoNum type="alphaUcPeriod"/>
            </a:pPr>
            <a:endParaRPr lang="en-US" smtClean="0"/>
          </a:p>
          <a:p>
            <a:pPr marL="514350" indent="-514350">
              <a:buFont typeface="Calibri" pitchFamily="34" charset="0"/>
              <a:buAutoNum type="alphaUcPeriod"/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pPr algn="l">
              <a:defRPr/>
            </a:pPr>
            <a:r>
              <a:rPr lang="en-US" sz="3200" dirty="0" smtClean="0">
                <a:latin typeface="+mn-lt"/>
                <a:cs typeface="Tahoma" pitchFamily="34" charset="0"/>
              </a:rPr>
              <a:t>People with Type 1 diabetes mellitus do not produce insulin in their pancreas. Which of the following would be the most efficient way to provide replacement insulin for Type 1 diabetics?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6576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Insert the coding sequence for insulin into healthy people.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Create genetically modified mice that express the insulin gene in their saliva.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Extract insulin from human blood donors.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b="1" smtClean="0">
                <a:solidFill>
                  <a:srgbClr val="FF0000"/>
                </a:solidFill>
              </a:rPr>
              <a:t>Create genetically modified cows who express the insulin gene in their mammary glands.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/>
              <a:t>C and D are equally efficient.</a:t>
            </a:r>
          </a:p>
          <a:p>
            <a:pPr marL="514350" indent="-514350">
              <a:buFont typeface="Calibri" pitchFamily="34" charset="0"/>
              <a:buAutoNum type="alphaUcPeriod"/>
            </a:pPr>
            <a:endParaRPr 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en-US" sz="3200" dirty="0" smtClean="0">
                <a:latin typeface="+mn-lt"/>
                <a:cs typeface="Tahoma" pitchFamily="34" charset="0"/>
              </a:rPr>
              <a:t>Which of the following is NOT a benefit of using genetically modified organisms to produce drugs compared to human blood donors?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44963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>
                <a:ea typeface="Calibri" pitchFamily="34" charset="0"/>
                <a:cs typeface="Calibri" pitchFamily="34" charset="0"/>
              </a:rPr>
              <a:t>There is a lower risk of disease.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b="1" smtClean="0">
                <a:solidFill>
                  <a:srgbClr val="FF0000"/>
                </a:solidFill>
                <a:ea typeface="Calibri" pitchFamily="34" charset="0"/>
                <a:cs typeface="Calibri" pitchFamily="34" charset="0"/>
              </a:rPr>
              <a:t>Proteins from GMOs are identical to human proteins.</a:t>
            </a:r>
            <a:endParaRPr lang="en-US" sz="2800" b="1" smtClean="0">
              <a:ea typeface="Calibri" pitchFamily="34" charset="0"/>
              <a:cs typeface="Calibri" pitchFamily="34" charset="0"/>
            </a:endParaRP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>
                <a:ea typeface="Calibri" pitchFamily="34" charset="0"/>
                <a:cs typeface="Calibri" pitchFamily="34" charset="0"/>
              </a:rPr>
              <a:t>GMOs can produce massive amounts of proteins in a short period of time.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>
                <a:ea typeface="Calibri" pitchFamily="34" charset="0"/>
                <a:cs typeface="Calibri" pitchFamily="34" charset="0"/>
              </a:rPr>
              <a:t>GMOs provide a steady supply of proteins.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z="2800" smtClean="0">
                <a:ea typeface="Calibri" pitchFamily="34" charset="0"/>
                <a:cs typeface="Calibri" pitchFamily="34" charset="0"/>
              </a:rPr>
              <a:t>All of the above make GMOs a better choice.</a:t>
            </a:r>
          </a:p>
          <a:p>
            <a:pPr marL="514350" indent="-514350">
              <a:buFont typeface="Calibri" pitchFamily="34" charset="0"/>
              <a:buAutoNum type="alphaUcPeriod"/>
            </a:pPr>
            <a:endParaRPr lang="en-US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458200" cy="2286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dirty="0" smtClean="0">
                <a:latin typeface="+mn-lt"/>
              </a:rPr>
              <a:t>Which of the following is true of proteins?</a:t>
            </a:r>
            <a:endParaRPr lang="en-US" altLang="en-US" sz="3600" i="1" dirty="0" smtClean="0">
              <a:latin typeface="+mn-lt"/>
            </a:endParaRPr>
          </a:p>
        </p:txBody>
      </p:sp>
      <p:sp>
        <p:nvSpPr>
          <p:cNvPr id="307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There are 20 proteins in humans.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Proteins are made of building blocks called monosaccharides.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Proteins are only produced by multicellular organisms.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Proteins are produced in the cell’s nucleus.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b="1" smtClean="0">
                <a:solidFill>
                  <a:srgbClr val="FF0000"/>
                </a:solidFill>
              </a:rPr>
              <a:t>None of the above.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/>
          </p:cNvSpPr>
          <p:nvPr>
            <p:ph type="title" idx="4294967295"/>
          </p:nvPr>
        </p:nvSpPr>
        <p:spPr>
          <a:xfrm>
            <a:off x="609600" y="0"/>
            <a:ext cx="8458200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dirty="0" smtClean="0">
                <a:latin typeface="+mn-lt"/>
              </a:rPr>
              <a:t>Why would someone want to produce </a:t>
            </a:r>
            <a:r>
              <a:rPr lang="en-US" altLang="en-US" sz="3600" dirty="0" err="1" smtClean="0">
                <a:latin typeface="+mn-lt"/>
              </a:rPr>
              <a:t>antithrombin</a:t>
            </a:r>
            <a:r>
              <a:rPr lang="en-US" altLang="en-US" sz="3600" dirty="0" smtClean="0">
                <a:latin typeface="+mn-lt"/>
              </a:rPr>
              <a:t> in a goat?</a:t>
            </a:r>
            <a:r>
              <a:rPr lang="en-US" altLang="en-US" sz="3200" dirty="0" smtClean="0">
                <a:latin typeface="+mn-lt"/>
              </a:rPr>
              <a:t>  </a:t>
            </a:r>
            <a:endParaRPr lang="en-US" altLang="en-US" sz="3200" i="1" dirty="0" smtClean="0">
              <a:latin typeface="+mn-lt"/>
            </a:endParaRPr>
          </a:p>
        </p:txBody>
      </p:sp>
      <p:sp>
        <p:nvSpPr>
          <p:cNvPr id="21507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762000" y="1905000"/>
            <a:ext cx="7772400" cy="44196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>
                <a:ea typeface="MV Boli" pitchFamily="2" charset="0"/>
                <a:cs typeface="MV Boli" pitchFamily="2" charset="0"/>
              </a:rPr>
              <a:t>Genetically modified goats can produce a more stable supply than human blood donors.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>
                <a:ea typeface="MV Boli" pitchFamily="2" charset="0"/>
                <a:cs typeface="MV Boli" pitchFamily="2" charset="0"/>
              </a:rPr>
              <a:t>The risk of infectious disease is lower from  a goat than from a human blood donor.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>
                <a:ea typeface="MV Boli" pitchFamily="2" charset="0"/>
                <a:cs typeface="MV Boli" pitchFamily="2" charset="0"/>
              </a:rPr>
              <a:t>Goat antithrombin is better than human antithrombin.</a:t>
            </a:r>
            <a:endParaRPr lang="en-US" altLang="en-US" sz="2800" smtClean="0">
              <a:solidFill>
                <a:srgbClr val="FF0000"/>
              </a:solidFill>
              <a:ea typeface="MV Boli" pitchFamily="2" charset="0"/>
              <a:cs typeface="MV Boli" pitchFamily="2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b="1" smtClean="0">
                <a:solidFill>
                  <a:srgbClr val="FF0000"/>
                </a:solidFill>
                <a:ea typeface="MV Boli" pitchFamily="2" charset="0"/>
                <a:cs typeface="MV Boli" pitchFamily="2" charset="0"/>
              </a:rPr>
              <a:t>Both A and B are correct.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>
                <a:ea typeface="MV Boli" pitchFamily="2" charset="0"/>
                <a:cs typeface="MV Boli" pitchFamily="2" charset="0"/>
              </a:rPr>
              <a:t>Both B and C are correct.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40000"/>
              </a:spcBef>
              <a:buFontTx/>
              <a:buAutoNum type="alphaUcPeriod"/>
            </a:pPr>
            <a:endParaRPr lang="en-US" altLang="en-US" sz="2800" smtClean="0">
              <a:latin typeface="Tahom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3600" dirty="0" smtClean="0">
                <a:latin typeface="+mn-lt"/>
                <a:cs typeface="Tahoma" pitchFamily="34" charset="0"/>
              </a:rPr>
              <a:t>Amino acids are used to produce ____.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mtClean="0">
                <a:cs typeface="Tahoma" pitchFamily="34" charset="0"/>
              </a:rPr>
              <a:t>fats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  <a:cs typeface="Tahoma" pitchFamily="34" charset="0"/>
              </a:rPr>
              <a:t>proteins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>
                <a:cs typeface="Tahoma" pitchFamily="34" charset="0"/>
              </a:rPr>
              <a:t>monosaccharides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>
                <a:cs typeface="Tahoma" pitchFamily="34" charset="0"/>
              </a:rPr>
              <a:t>DNA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>
                <a:cs typeface="Tahoma" pitchFamily="34" charset="0"/>
              </a:rPr>
              <a:t>both C and 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3600" dirty="0" smtClean="0">
                <a:latin typeface="+mn-lt"/>
                <a:cs typeface="Tahoma" pitchFamily="34" charset="0"/>
              </a:rPr>
              <a:t>If two proteins differ in one amino acid, which of the following would be true?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The proteins may not have the same 3-D shape.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The proteins may not have the same function.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The two proteins would be produced by different DNA sequences.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/>
              <a:t>The two proteins would be produced in the same location within a cell.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</a:rPr>
              <a:t>All of the above.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3600" dirty="0" smtClean="0">
                <a:latin typeface="+mn-lt"/>
                <a:cs typeface="Tahoma" pitchFamily="34" charset="0"/>
              </a:rPr>
              <a:t>How does a mutation in DNA affect the shape of a protein?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lphaUcPeriod"/>
            </a:pPr>
            <a:r>
              <a:rPr lang="en-US" smtClean="0">
                <a:cs typeface="Tahoma" pitchFamily="34" charset="0"/>
              </a:rPr>
              <a:t>DNA is a protein.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b="1" smtClean="0">
                <a:solidFill>
                  <a:srgbClr val="FF0000"/>
                </a:solidFill>
                <a:cs typeface="Tahoma" pitchFamily="34" charset="0"/>
              </a:rPr>
              <a:t>DNA codes for the sequence of amino acids in a protein.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>
                <a:cs typeface="Tahoma" pitchFamily="34" charset="0"/>
              </a:rPr>
              <a:t>DNA forms bonds between amino acids.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>
                <a:cs typeface="Tahoma" pitchFamily="34" charset="0"/>
              </a:rPr>
              <a:t>Mutations in DNA change the binding sites where amino acids attach to DNA.</a:t>
            </a:r>
          </a:p>
          <a:p>
            <a:pPr marL="514350" indent="-514350">
              <a:buFont typeface="Calibri" pitchFamily="34" charset="0"/>
              <a:buAutoNum type="alphaUcPeriod"/>
            </a:pPr>
            <a:r>
              <a:rPr lang="en-US" smtClean="0">
                <a:cs typeface="Tahoma" pitchFamily="34" charset="0"/>
              </a:rPr>
              <a:t>B, C, and D are correct.</a:t>
            </a:r>
          </a:p>
          <a:p>
            <a:pPr marL="514350" indent="-514350">
              <a:buFont typeface="Calibri" pitchFamily="34" charset="0"/>
              <a:buAutoNum type="alphaUcPeriod"/>
            </a:pPr>
            <a:endParaRPr lang="en-US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/>
          </p:cNvSpPr>
          <p:nvPr>
            <p:ph type="title" idx="4294967295"/>
          </p:nvPr>
        </p:nvSpPr>
        <p:spPr>
          <a:xfrm>
            <a:off x="381000" y="0"/>
            <a:ext cx="8458200" cy="2286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dirty="0" smtClean="0">
                <a:latin typeface="+mn-lt"/>
              </a:rPr>
              <a:t>What effect does heat have on a protein?</a:t>
            </a:r>
            <a:endParaRPr lang="en-US" altLang="en-US" sz="3600" i="1" dirty="0" smtClean="0">
              <a:latin typeface="+mn-lt"/>
            </a:endParaRPr>
          </a:p>
        </p:txBody>
      </p:sp>
      <p:sp>
        <p:nvSpPr>
          <p:cNvPr id="7171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Heat denatures proteins.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Heat changes the 3-D shape of proteins.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Heat changes the function of proteins.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b="1" smtClean="0">
                <a:solidFill>
                  <a:srgbClr val="FF0000"/>
                </a:solidFill>
              </a:rPr>
              <a:t>All of the above.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B and C only.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0000"/>
              </a:spcBef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458200" cy="1676400"/>
          </a:xfrm>
        </p:spPr>
        <p:txBody>
          <a:bodyPr/>
          <a:lstStyle/>
          <a:p>
            <a:pPr algn="l" eaLnBrk="1" hangingPunct="1"/>
            <a:r>
              <a:rPr lang="en-US" altLang="en-US" sz="3200" smtClean="0">
                <a:ea typeface="Calibri" pitchFamily="34" charset="0"/>
                <a:cs typeface="Calibri" pitchFamily="34" charset="0"/>
              </a:rPr>
              <a:t>When a cell makes proteins starting from a DNA template, which of the following processes must occur?</a:t>
            </a:r>
            <a:endParaRPr lang="en-US" altLang="en-US" sz="3200" i="1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8195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 altLang="en-US" smtClean="0">
              <a:latin typeface="Tahoma" pitchFamily="34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DNA replication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transcription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translation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Both A and C are correct.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b="1" smtClean="0">
                <a:solidFill>
                  <a:srgbClr val="FF0000"/>
                </a:solidFill>
              </a:rPr>
              <a:t>Both B and C are correct.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PQuestion"/>
          <p:cNvSpPr>
            <a:spLocks noGrp="1"/>
          </p:cNvSpPr>
          <p:nvPr>
            <p:ph type="title" idx="4294967295"/>
          </p:nvPr>
        </p:nvSpPr>
        <p:spPr>
          <a:xfrm>
            <a:off x="304800" y="0"/>
            <a:ext cx="8458200" cy="2286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dirty="0" smtClean="0">
                <a:latin typeface="+mn-lt"/>
              </a:rPr>
              <a:t>A gene is___________________.</a:t>
            </a:r>
            <a:endParaRPr lang="en-US" altLang="en-US" sz="3600" i="1" dirty="0" smtClean="0">
              <a:latin typeface="+mn-lt"/>
            </a:endParaRPr>
          </a:p>
        </p:txBody>
      </p:sp>
      <p:sp>
        <p:nvSpPr>
          <p:cNvPr id="9219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a protein that expresses other proteins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the sum total of all the DNA in an organism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b="1" smtClean="0">
                <a:solidFill>
                  <a:srgbClr val="FF0000"/>
                </a:solidFill>
              </a:rPr>
              <a:t>a section of DNA necessary to express one protein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produced in the cell’s nucleus when gene expression is turned on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z="2800" smtClean="0"/>
              <a:t>the same thing as an mRNA</a:t>
            </a:r>
          </a:p>
          <a:p>
            <a:pPr marL="609600" indent="-609600" eaLnBrk="1" hangingPunct="1">
              <a:spcBef>
                <a:spcPct val="40000"/>
              </a:spcBef>
              <a:buFontTx/>
              <a:buAutoNum type="alphaUcPeriod"/>
            </a:pPr>
            <a:endParaRPr lang="en-US" altLang="en-US" sz="2800" smtClean="0">
              <a:latin typeface="Tahoma" pitchFamily="34" charset="0"/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altLang="en-US" sz="2800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/>
          </p:cNvSpPr>
          <p:nvPr>
            <p:ph type="title" idx="4294967295"/>
          </p:nvPr>
        </p:nvSpPr>
        <p:spPr>
          <a:xfrm>
            <a:off x="533400" y="457200"/>
            <a:ext cx="8458200" cy="1676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200" dirty="0" smtClean="0">
                <a:latin typeface="+mn-lt"/>
              </a:rPr>
              <a:t>________ is the process of making messenger RNA (mRNA), whereas ______ is the process of making proteins.</a:t>
            </a:r>
            <a:endParaRPr lang="en-US" altLang="en-US" sz="3200" i="1" dirty="0" smtClean="0">
              <a:latin typeface="+mn-lt"/>
            </a:endParaRPr>
          </a:p>
        </p:txBody>
      </p:sp>
      <p:sp>
        <p:nvSpPr>
          <p:cNvPr id="10243" name="TPAnswers"/>
          <p:cNvSpPr>
            <a:spLocks noGrp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pPr marL="609600" indent="-609600" eaLnBrk="1" hangingPunct="1">
              <a:spcBef>
                <a:spcPct val="40000"/>
              </a:spcBef>
              <a:buFontTx/>
              <a:buAutoNum type="arabicPeriod"/>
            </a:pPr>
            <a:endParaRPr lang="en-US" altLang="en-US" smtClean="0">
              <a:latin typeface="Tahoma" pitchFamily="34" charset="0"/>
            </a:endParaRP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Translation; protein replication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b="1" smtClean="0">
                <a:solidFill>
                  <a:srgbClr val="FF0000"/>
                </a:solidFill>
              </a:rPr>
              <a:t>Transcription; translation</a:t>
            </a:r>
            <a:r>
              <a:rPr lang="en-US" altLang="en-US" b="1" smtClean="0"/>
              <a:t>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RNA replication; transcription </a:t>
            </a: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Cell division; ribosome</a:t>
            </a:r>
            <a:endParaRPr lang="en-US" altLang="en-US" smtClean="0">
              <a:solidFill>
                <a:srgbClr val="FF0000"/>
              </a:solidFill>
            </a:endParaRPr>
          </a:p>
          <a:p>
            <a:pPr marL="609600" indent="-609600" eaLnBrk="1" hangingPunct="1">
              <a:spcBef>
                <a:spcPct val="40000"/>
              </a:spcBef>
              <a:buFont typeface="Calibri" pitchFamily="34" charset="0"/>
              <a:buAutoNum type="alphaUcPeriod"/>
            </a:pPr>
            <a:r>
              <a:rPr lang="en-US" altLang="en-US" smtClean="0"/>
              <a:t>None of the above.</a:t>
            </a:r>
            <a:endParaRPr lang="en-US" altLang="en-US" smtClean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AutoNum type="alphaUcPeriod"/>
            </a:pPr>
            <a:endParaRPr lang="en-US" altLang="en-US" smtClean="0">
              <a:solidFill>
                <a:srgbClr val="FF0000"/>
              </a:solidFill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7"/>
  <p:tag name="FONTSIZE" val="32"/>
  <p:tag name="BULLETTYPE" val="ppBulletArabicPeriod"/>
  <p:tag name="ANSWERTEXT" val="AGTTCTCATGT&#10;ACATGAGAACT&#10;TCAAGAGTACA&#10;UCAAGAGUACA"/>
  <p:tag name="OLDNUMANSWER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2B122D91E454E9893CC37F6571CCE20"/>
  <p:tag name="SLIDEID" val="42B122D91E454E9893CC37F6571CCE20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FORMAT" val="0%"/>
  <p:tag name="QUESTIONALIAS" val="Given the sequence below, which sequence is the complementary DNA strand? AGTTCTCATGT"/>
  <p:tag name="ANSWERSALIAS" val="AGTTCTCATGT|smicln|ACATGAGAACT|smicln|TCAAGAGTACA|smicln|UCAAGAGU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9882</TotalTime>
  <Words>1181</Words>
  <Application>Microsoft Office PowerPoint</Application>
  <PresentationFormat>On-screen Show (4:3)</PresentationFormat>
  <Paragraphs>188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Tahoma</vt:lpstr>
      <vt:lpstr>MV Boli</vt:lpstr>
      <vt:lpstr>Office Theme</vt:lpstr>
      <vt:lpstr> Biology for a Changing World, 2e   Clicker Questions   Chapter 8  </vt:lpstr>
      <vt:lpstr>Which of the following is true of proteins?</vt:lpstr>
      <vt:lpstr>Amino acids are used to produce ____.</vt:lpstr>
      <vt:lpstr>If two proteins differ in one amino acid, which of the following would be true?</vt:lpstr>
      <vt:lpstr>How does a mutation in DNA affect the shape of a protein?</vt:lpstr>
      <vt:lpstr>What effect does heat have on a protein?</vt:lpstr>
      <vt:lpstr>When a cell makes proteins starting from a DNA template, which of the following processes must occur?</vt:lpstr>
      <vt:lpstr>A gene is___________________.</vt:lpstr>
      <vt:lpstr>________ is the process of making messenger RNA (mRNA), whereas ______ is the process of making proteins.</vt:lpstr>
      <vt:lpstr>What does it mean when someone says that a gene is being “expressed” in a cell?</vt:lpstr>
      <vt:lpstr>People who have an inherited deficiency in antithrombin may have __________.</vt:lpstr>
      <vt:lpstr>If a mutation occurs in a regulatory sequence which of the following must be true?</vt:lpstr>
      <vt:lpstr>What is the main difference between the genetic code used by human beings and the genetic code used by goats?</vt:lpstr>
      <vt:lpstr>In transgenic goats which cells would be expected to have the coding sequence for the antithrombin gene?</vt:lpstr>
      <vt:lpstr>Which of the following is a true statement regarding antithrombin production in a transgenic goat?</vt:lpstr>
      <vt:lpstr>Which of the following makes it possible for humans to create genetically modified organisms?</vt:lpstr>
      <vt:lpstr>A deficiency of functional antithrombin increases the risk of </vt:lpstr>
      <vt:lpstr>People with Type 1 diabetes mellitus do not produce insulin in their pancreas. Which of the following would be the most efficient way to provide replacement insulin for Type 1 diabetics? </vt:lpstr>
      <vt:lpstr>Which of the following is NOT a benefit of using genetically modified organisms to produce drugs compared to human blood donors?</vt:lpstr>
      <vt:lpstr>Why would someone want to produce antithrombin in a goat?  </vt:lpstr>
    </vt:vector>
  </TitlesOfParts>
  <Company>St. Louis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DNA, Gene Expression, and Biotechnology</dc:title>
  <dc:creator>STLCC</dc:creator>
  <cp:lastModifiedBy>hbadmin</cp:lastModifiedBy>
  <cp:revision>134</cp:revision>
  <dcterms:created xsi:type="dcterms:W3CDTF">2008-09-18T16:14:12Z</dcterms:created>
  <dcterms:modified xsi:type="dcterms:W3CDTF">2014-03-19T19:57:15Z</dcterms:modified>
</cp:coreProperties>
</file>