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91" r:id="rId3"/>
    <p:sldId id="256" r:id="rId4"/>
    <p:sldId id="293" r:id="rId5"/>
    <p:sldId id="294" r:id="rId6"/>
    <p:sldId id="257" r:id="rId7"/>
    <p:sldId id="258" r:id="rId8"/>
    <p:sldId id="260" r:id="rId9"/>
    <p:sldId id="259" r:id="rId10"/>
    <p:sldId id="261" r:id="rId11"/>
    <p:sldId id="262" r:id="rId12"/>
    <p:sldId id="264" r:id="rId13"/>
    <p:sldId id="289" r:id="rId14"/>
    <p:sldId id="295" r:id="rId15"/>
    <p:sldId id="265" r:id="rId16"/>
    <p:sldId id="296" r:id="rId17"/>
    <p:sldId id="266" r:id="rId18"/>
    <p:sldId id="268" r:id="rId19"/>
    <p:sldId id="288" r:id="rId20"/>
    <p:sldId id="297" r:id="rId21"/>
    <p:sldId id="271" r:id="rId22"/>
    <p:sldId id="298" r:id="rId23"/>
    <p:sldId id="290" r:id="rId24"/>
    <p:sldId id="272" r:id="rId25"/>
    <p:sldId id="273" r:id="rId26"/>
    <p:sldId id="274" r:id="rId27"/>
    <p:sldId id="276" r:id="rId28"/>
    <p:sldId id="277" r:id="rId29"/>
    <p:sldId id="279" r:id="rId30"/>
    <p:sldId id="278" r:id="rId31"/>
    <p:sldId id="280" r:id="rId32"/>
    <p:sldId id="275" r:id="rId33"/>
    <p:sldId id="281" r:id="rId34"/>
    <p:sldId id="282" r:id="rId35"/>
    <p:sldId id="283" r:id="rId36"/>
    <p:sldId id="284" r:id="rId37"/>
    <p:sldId id="285" r:id="rId38"/>
    <p:sldId id="286" r:id="rId39"/>
    <p:sldId id="287" r:id="rId40"/>
    <p:sldId id="29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Malone" initials="" lastIdx="1" clrIdx="0"/>
  <p:cmAuthor id="1" name="test" initials="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48" autoAdjust="0"/>
  </p:normalViewPr>
  <p:slideViewPr>
    <p:cSldViewPr snapToGrid="0">
      <p:cViewPr varScale="1">
        <p:scale>
          <a:sx n="60" d="100"/>
          <a:sy n="60" d="100"/>
        </p:scale>
        <p:origin x="-21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48FB9F9-E4E8-4994-B29F-F86524CE40B4}" type="datetime1">
              <a:rPr lang="en-US"/>
              <a:pPr>
                <a:defRPr/>
              </a:pPr>
              <a:t>4/6/2014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22FC1A7-5398-443A-A013-A4A9CF8783F3}" type="slidenum">
              <a:rPr lang="en-US"/>
              <a:pPr>
                <a:defRPr/>
              </a:pPr>
              <a:t>‹#›</a:t>
            </a:fld>
            <a:endParaRPr lang="en-US"/>
          </a:p>
        </p:txBody>
      </p:sp>
    </p:spTree>
    <p:extLst>
      <p:ext uri="{BB962C8B-B14F-4D97-AF65-F5344CB8AC3E}">
        <p14:creationId xmlns:p14="http://schemas.microsoft.com/office/powerpoint/2010/main" val="3179331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FE2C66E-840B-471C-BCFA-9B1E74EF8235}" type="slidenum">
              <a:rPr lang="en-US">
                <a:solidFill>
                  <a:srgbClr val="000000"/>
                </a:solidFill>
              </a:rPr>
              <a:pPr eaLnBrk="1" hangingPunct="1"/>
              <a:t>1</a:t>
            </a:fld>
            <a:endParaRPr lang="en-US">
              <a:solidFill>
                <a:srgbClr val="000000"/>
              </a:solidFill>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Scientists genetically modify animals to make medicine.</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3FD85AB-BB01-4086-AF25-D06BB38DB0CD}" type="slidenum">
              <a:rPr lang="en-US"/>
              <a:pPr eaLnBrk="1" hangingPunct="1"/>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Genetically modified goats can produce massive amounts of the drug in a relatively short period. There is also less risk of transmitting infections such as HIV and hepatitis to healthy people with this method.</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BABFC31-894F-40A3-AE40-35C8F4753E8B}" type="slidenum">
              <a:rPr lang="en-US"/>
              <a:pPr eaLnBrk="1" hangingPunct="1"/>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charset="-128"/>
              </a:rPr>
              <a:t>To make sure the human gene is expressed when the goat produces milk, Meade and his colleagues had to create a hybrid gene that was part human and part goat.</a:t>
            </a:r>
          </a:p>
          <a:p>
            <a:endParaRPr lang="en-US" dirty="0" smtClean="0">
              <a:ea typeface="ＭＳ Ｐゴシック" charset="-128"/>
            </a:endParaRPr>
          </a:p>
          <a:p>
            <a:endParaRPr lang="en-US" dirty="0" smtClean="0">
              <a:ea typeface="ＭＳ Ｐゴシック" charset="-128"/>
            </a:endParaRPr>
          </a:p>
          <a:p>
            <a:r>
              <a:rPr lang="en-US" dirty="0" smtClean="0">
                <a:ea typeface="ＭＳ Ｐゴシック" charset="-128"/>
              </a:rPr>
              <a:t>Photo:</a:t>
            </a:r>
            <a:r>
              <a:rPr lang="en-US" baseline="0" dirty="0" smtClean="0">
                <a:ea typeface="ＭＳ Ｐゴシック" charset="-128"/>
              </a:rPr>
              <a:t> b</a:t>
            </a:r>
            <a:r>
              <a:rPr lang="en-US" dirty="0" smtClean="0">
                <a:ea typeface="ＭＳ Ｐゴシック" charset="-128"/>
              </a:rPr>
              <a:t>aby goats, or kids, in the nursery at the </a:t>
            </a:r>
            <a:r>
              <a:rPr lang="en-US" dirty="0" err="1" smtClean="0">
                <a:ea typeface="ＭＳ Ｐゴシック" charset="-128"/>
              </a:rPr>
              <a:t>rEVO</a:t>
            </a:r>
            <a:r>
              <a:rPr lang="en-US" dirty="0" smtClean="0">
                <a:ea typeface="ＭＳ Ｐゴシック" charset="-128"/>
              </a:rPr>
              <a:t> Biologics farm.</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9956324-B95E-4C38-8618-E4D63A7ABA31}" type="slidenum">
              <a:rPr lang="en-US"/>
              <a:pPr eaLnBrk="1" hangingPunct="1"/>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88DCC4B-604C-4EB7-BD49-157081C06968}" type="slidenum">
              <a:rPr lang="en-US"/>
              <a:pPr eaLnBrk="1" hangingPunct="1"/>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charset="-128"/>
              </a:rPr>
              <a:t>Genetically modified organism (GMO): </a:t>
            </a:r>
            <a:r>
              <a:rPr lang="en-US" dirty="0" smtClean="0">
                <a:ea typeface="ＭＳ Ｐゴシック" charset="-128"/>
              </a:rPr>
              <a:t>an organism that has been genetically altered by humans.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074526C-E290-4B3D-8706-D8B00D16862B}" type="slidenum">
              <a:rPr lang="en-US"/>
              <a:pPr eaLnBrk="1" hangingPunct="1"/>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Codons are groups of three-nucleotide sequences within chains of mRNA. Most codons specify a particular amino acid. Some codons specify where to start translation (start codons) and where to end (stop codons). There is redundancy in the genetic code, as 64 possible codons code for only 20 different amino acids. Since the genetic code is universal, the same gene will be transcribed and translated into the same protein in virtually all cells and organisms.</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C6C926E-4CA8-4B4A-920E-62034EEDF264}" type="slidenum">
              <a:rPr lang="en-US"/>
              <a:pPr eaLnBrk="1" hangingPunct="1"/>
              <a:t>37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charset="-128"/>
              </a:rPr>
              <a:t>Transgenic goats can produce large quantities of drug in their milk for one-tenth the cost of conventional methods.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1422690-C520-41B9-A654-4C0153E4B9FC}" type="slidenum">
              <a:rPr lang="en-US"/>
              <a:pPr eaLnBrk="1" hangingPunct="1"/>
              <a:t>38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A579B42-7F74-4F42-BAC7-8C598DAE5FE0}" type="slidenum">
              <a:rPr lang="en-US"/>
              <a:pPr eaLnBrk="1" hangingPunct="1"/>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9948F7C-7C82-4C26-B7C7-DE47C9AB9520}" type="datetime1">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EF291A-BA6F-4D8F-9734-EDA029B81FD6}" type="slidenum">
              <a:rPr lang="en-US"/>
              <a:pPr>
                <a:defRPr/>
              </a:pPr>
              <a:t>‹#›</a:t>
            </a:fld>
            <a:endParaRPr lang="en-US"/>
          </a:p>
        </p:txBody>
      </p:sp>
    </p:spTree>
    <p:extLst>
      <p:ext uri="{BB962C8B-B14F-4D97-AF65-F5344CB8AC3E}">
        <p14:creationId xmlns:p14="http://schemas.microsoft.com/office/powerpoint/2010/main" val="200167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C40C3E-65BD-4A75-BC39-72F5717B16E2}" type="datetime1">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A589AE-689B-4491-9782-2149074FA070}" type="slidenum">
              <a:rPr lang="en-US"/>
              <a:pPr>
                <a:defRPr/>
              </a:pPr>
              <a:t>‹#›</a:t>
            </a:fld>
            <a:endParaRPr lang="en-US"/>
          </a:p>
        </p:txBody>
      </p:sp>
    </p:spTree>
    <p:extLst>
      <p:ext uri="{BB962C8B-B14F-4D97-AF65-F5344CB8AC3E}">
        <p14:creationId xmlns:p14="http://schemas.microsoft.com/office/powerpoint/2010/main" val="208837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A0E46D-D434-4BC1-A5A0-4A2E1ACE8E50}" type="datetime1">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12F2F2-6F9C-4C86-9CA1-32A7EC20F24C}" type="slidenum">
              <a:rPr lang="en-US"/>
              <a:pPr>
                <a:defRPr/>
              </a:pPr>
              <a:t>‹#›</a:t>
            </a:fld>
            <a:endParaRPr lang="en-US"/>
          </a:p>
        </p:txBody>
      </p:sp>
    </p:spTree>
    <p:extLst>
      <p:ext uri="{BB962C8B-B14F-4D97-AF65-F5344CB8AC3E}">
        <p14:creationId xmlns:p14="http://schemas.microsoft.com/office/powerpoint/2010/main" val="8333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latin typeface="Arial" charset="0"/>
              </a:defRPr>
            </a:lvl1pPr>
          </a:lstStyle>
          <a:p>
            <a:pPr>
              <a:defRPr/>
            </a:pPr>
            <a:fld id="{BB3F63F0-20A7-4631-B868-5EF7A9604D9E}" type="slidenum">
              <a:rPr lang="en-US"/>
              <a:pPr>
                <a:defRPr/>
              </a:pPr>
              <a:t>‹#›</a:t>
            </a:fld>
            <a:endParaRPr lang="en-US"/>
          </a:p>
        </p:txBody>
      </p:sp>
    </p:spTree>
    <p:extLst>
      <p:ext uri="{BB962C8B-B14F-4D97-AF65-F5344CB8AC3E}">
        <p14:creationId xmlns:p14="http://schemas.microsoft.com/office/powerpoint/2010/main" val="4186691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latin typeface="Arial" charset="0"/>
              </a:defRPr>
            </a:lvl1pPr>
          </a:lstStyle>
          <a:p>
            <a:pPr>
              <a:defRPr/>
            </a:pPr>
            <a:fld id="{9DEAAF4B-9BB2-4141-94CA-A90C4754489C}" type="slidenum">
              <a:rPr lang="en-US"/>
              <a:pPr>
                <a:defRPr/>
              </a:pPr>
              <a:t>‹#›</a:t>
            </a:fld>
            <a:endParaRPr lang="en-US"/>
          </a:p>
        </p:txBody>
      </p:sp>
    </p:spTree>
    <p:extLst>
      <p:ext uri="{BB962C8B-B14F-4D97-AF65-F5344CB8AC3E}">
        <p14:creationId xmlns:p14="http://schemas.microsoft.com/office/powerpoint/2010/main" val="2964784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latin typeface="Arial" charset="0"/>
              </a:defRPr>
            </a:lvl1pPr>
          </a:lstStyle>
          <a:p>
            <a:pPr>
              <a:defRPr/>
            </a:pPr>
            <a:fld id="{A5C21B1C-8EB0-4574-B0A4-6E70F0A76D1E}" type="slidenum">
              <a:rPr lang="en-US"/>
              <a:pPr>
                <a:defRPr/>
              </a:pPr>
              <a:t>‹#›</a:t>
            </a:fld>
            <a:endParaRPr lang="en-US"/>
          </a:p>
        </p:txBody>
      </p:sp>
    </p:spTree>
    <p:extLst>
      <p:ext uri="{BB962C8B-B14F-4D97-AF65-F5344CB8AC3E}">
        <p14:creationId xmlns:p14="http://schemas.microsoft.com/office/powerpoint/2010/main" val="467322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latin typeface="Arial" charset="0"/>
              </a:defRPr>
            </a:lvl1pPr>
          </a:lstStyle>
          <a:p>
            <a:pPr>
              <a:defRPr/>
            </a:pPr>
            <a:fld id="{809A26C6-DF6A-4BC8-BB39-5C167088CC16}" type="slidenum">
              <a:rPr lang="en-US"/>
              <a:pPr>
                <a:defRPr/>
              </a:pPr>
              <a:t>‹#›</a:t>
            </a:fld>
            <a:endParaRPr lang="en-US"/>
          </a:p>
        </p:txBody>
      </p:sp>
    </p:spTree>
    <p:extLst>
      <p:ext uri="{BB962C8B-B14F-4D97-AF65-F5344CB8AC3E}">
        <p14:creationId xmlns:p14="http://schemas.microsoft.com/office/powerpoint/2010/main" val="2738977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smtClean="0">
                <a:latin typeface="Arial" charset="0"/>
              </a:defRPr>
            </a:lvl1pPr>
          </a:lstStyle>
          <a:p>
            <a:pPr>
              <a:defRPr/>
            </a:pPr>
            <a:fld id="{B88581DC-41F9-4C55-96B3-BB7EA20503EC}" type="slidenum">
              <a:rPr lang="en-US"/>
              <a:pPr>
                <a:defRPr/>
              </a:pPr>
              <a:t>‹#›</a:t>
            </a:fld>
            <a:endParaRPr lang="en-US"/>
          </a:p>
        </p:txBody>
      </p:sp>
    </p:spTree>
    <p:extLst>
      <p:ext uri="{BB962C8B-B14F-4D97-AF65-F5344CB8AC3E}">
        <p14:creationId xmlns:p14="http://schemas.microsoft.com/office/powerpoint/2010/main" val="540344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smtClean="0">
                <a:latin typeface="Arial" charset="0"/>
              </a:defRPr>
            </a:lvl1pPr>
          </a:lstStyle>
          <a:p>
            <a:pPr>
              <a:defRPr/>
            </a:pPr>
            <a:fld id="{C8DA8B8C-A563-4E9F-945F-D7A0AC003541}" type="slidenum">
              <a:rPr lang="en-US"/>
              <a:pPr>
                <a:defRPr/>
              </a:pPr>
              <a:t>‹#›</a:t>
            </a:fld>
            <a:endParaRPr lang="en-US"/>
          </a:p>
        </p:txBody>
      </p:sp>
    </p:spTree>
    <p:extLst>
      <p:ext uri="{BB962C8B-B14F-4D97-AF65-F5344CB8AC3E}">
        <p14:creationId xmlns:p14="http://schemas.microsoft.com/office/powerpoint/2010/main" val="3348696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smtClean="0">
                <a:latin typeface="Arial" charset="0"/>
              </a:defRPr>
            </a:lvl1pPr>
          </a:lstStyle>
          <a:p>
            <a:pPr>
              <a:defRPr/>
            </a:pPr>
            <a:fld id="{2718974C-02D1-4609-9133-3989238F9C56}" type="slidenum">
              <a:rPr lang="en-US"/>
              <a:pPr>
                <a:defRPr/>
              </a:pPr>
              <a:t>‹#›</a:t>
            </a:fld>
            <a:endParaRPr lang="en-US"/>
          </a:p>
        </p:txBody>
      </p:sp>
    </p:spTree>
    <p:extLst>
      <p:ext uri="{BB962C8B-B14F-4D97-AF65-F5344CB8AC3E}">
        <p14:creationId xmlns:p14="http://schemas.microsoft.com/office/powerpoint/2010/main" val="1744668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latin typeface="Arial" charset="0"/>
              </a:defRPr>
            </a:lvl1pPr>
          </a:lstStyle>
          <a:p>
            <a:pPr>
              <a:defRPr/>
            </a:pPr>
            <a:fld id="{C99C1F15-4FA5-4929-ABEF-05AB99ECDEB7}" type="slidenum">
              <a:rPr lang="en-US"/>
              <a:pPr>
                <a:defRPr/>
              </a:pPr>
              <a:t>‹#›</a:t>
            </a:fld>
            <a:endParaRPr lang="en-US"/>
          </a:p>
        </p:txBody>
      </p:sp>
    </p:spTree>
    <p:extLst>
      <p:ext uri="{BB962C8B-B14F-4D97-AF65-F5344CB8AC3E}">
        <p14:creationId xmlns:p14="http://schemas.microsoft.com/office/powerpoint/2010/main" val="364240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4A1FA2-5AB2-4551-AC6C-BBA836D256C2}" type="datetime1">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37BA83-CACC-4279-AF71-E1C0EF2225F9}" type="slidenum">
              <a:rPr lang="en-US"/>
              <a:pPr>
                <a:defRPr/>
              </a:pPr>
              <a:t>‹#›</a:t>
            </a:fld>
            <a:endParaRPr lang="en-US"/>
          </a:p>
        </p:txBody>
      </p:sp>
    </p:spTree>
    <p:extLst>
      <p:ext uri="{BB962C8B-B14F-4D97-AF65-F5344CB8AC3E}">
        <p14:creationId xmlns:p14="http://schemas.microsoft.com/office/powerpoint/2010/main" val="2897020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smtClean="0">
                <a:latin typeface="Arial" charset="0"/>
              </a:defRPr>
            </a:lvl1pPr>
          </a:lstStyle>
          <a:p>
            <a:pPr>
              <a:defRPr/>
            </a:pPr>
            <a:fld id="{9E39E1C8-1300-4A1E-8E07-059652FC0744}" type="slidenum">
              <a:rPr lang="en-US"/>
              <a:pPr>
                <a:defRPr/>
              </a:pPr>
              <a:t>‹#›</a:t>
            </a:fld>
            <a:endParaRPr lang="en-US"/>
          </a:p>
        </p:txBody>
      </p:sp>
    </p:spTree>
    <p:extLst>
      <p:ext uri="{BB962C8B-B14F-4D97-AF65-F5344CB8AC3E}">
        <p14:creationId xmlns:p14="http://schemas.microsoft.com/office/powerpoint/2010/main" val="1638980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latin typeface="Arial" charset="0"/>
              </a:defRPr>
            </a:lvl1pPr>
          </a:lstStyle>
          <a:p>
            <a:pPr>
              <a:defRPr/>
            </a:pPr>
            <a:fld id="{8854AAF3-26FD-49DB-A800-B56B4F1357EF}" type="slidenum">
              <a:rPr lang="en-US"/>
              <a:pPr>
                <a:defRPr/>
              </a:pPr>
              <a:t>‹#›</a:t>
            </a:fld>
            <a:endParaRPr lang="en-US"/>
          </a:p>
        </p:txBody>
      </p:sp>
    </p:spTree>
    <p:extLst>
      <p:ext uri="{BB962C8B-B14F-4D97-AF65-F5344CB8AC3E}">
        <p14:creationId xmlns:p14="http://schemas.microsoft.com/office/powerpoint/2010/main" val="996675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smtClean="0">
                <a:latin typeface="Arial" charset="0"/>
              </a:defRPr>
            </a:lvl1pPr>
          </a:lstStyle>
          <a:p>
            <a:pPr>
              <a:defRPr/>
            </a:pPr>
            <a:fld id="{4D91B570-9FCC-4A27-88D0-430E34E292B0}" type="slidenum">
              <a:rPr lang="en-US"/>
              <a:pPr>
                <a:defRPr/>
              </a:pPr>
              <a:t>‹#›</a:t>
            </a:fld>
            <a:endParaRPr lang="en-US"/>
          </a:p>
        </p:txBody>
      </p:sp>
    </p:spTree>
    <p:extLst>
      <p:ext uri="{BB962C8B-B14F-4D97-AF65-F5344CB8AC3E}">
        <p14:creationId xmlns:p14="http://schemas.microsoft.com/office/powerpoint/2010/main" val="21169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DAE10F-A083-4620-B0CC-E45E1320E1D3}" type="datetime1">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B97E32-B2DD-471D-9A91-A714B590ED3E}" type="slidenum">
              <a:rPr lang="en-US"/>
              <a:pPr>
                <a:defRPr/>
              </a:pPr>
              <a:t>‹#›</a:t>
            </a:fld>
            <a:endParaRPr lang="en-US"/>
          </a:p>
        </p:txBody>
      </p:sp>
    </p:spTree>
    <p:extLst>
      <p:ext uri="{BB962C8B-B14F-4D97-AF65-F5344CB8AC3E}">
        <p14:creationId xmlns:p14="http://schemas.microsoft.com/office/powerpoint/2010/main" val="123799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A9F569-F61C-4E37-A0AD-5858B3C1C479}" type="datetime1">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2F77FD-8044-4C8D-AA40-FAEFB4B40A33}" type="slidenum">
              <a:rPr lang="en-US"/>
              <a:pPr>
                <a:defRPr/>
              </a:pPr>
              <a:t>‹#›</a:t>
            </a:fld>
            <a:endParaRPr lang="en-US"/>
          </a:p>
        </p:txBody>
      </p:sp>
    </p:spTree>
    <p:extLst>
      <p:ext uri="{BB962C8B-B14F-4D97-AF65-F5344CB8AC3E}">
        <p14:creationId xmlns:p14="http://schemas.microsoft.com/office/powerpoint/2010/main" val="343256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DFAA66-7BD4-46F6-B3D1-A14839D872E9}" type="datetime1">
              <a:rPr lang="en-US"/>
              <a:pPr>
                <a:defRPr/>
              </a:pPr>
              <a:t>4/6/2014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E57535-1E3A-4130-9720-7BB6D8E37235}" type="slidenum">
              <a:rPr lang="en-US"/>
              <a:pPr>
                <a:defRPr/>
              </a:pPr>
              <a:t>‹#›</a:t>
            </a:fld>
            <a:endParaRPr lang="en-US"/>
          </a:p>
        </p:txBody>
      </p:sp>
    </p:spTree>
    <p:extLst>
      <p:ext uri="{BB962C8B-B14F-4D97-AF65-F5344CB8AC3E}">
        <p14:creationId xmlns:p14="http://schemas.microsoft.com/office/powerpoint/2010/main" val="223422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7B10B8-23B0-48C1-B647-44330379CBE2}" type="datetime1">
              <a:rPr lang="en-US"/>
              <a:pPr>
                <a:defRPr/>
              </a:pPr>
              <a:t>4/6/2014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72DF8C-5DDF-4105-AF3D-8BF99CDBDE02}" type="slidenum">
              <a:rPr lang="en-US"/>
              <a:pPr>
                <a:defRPr/>
              </a:pPr>
              <a:t>‹#›</a:t>
            </a:fld>
            <a:endParaRPr lang="en-US"/>
          </a:p>
        </p:txBody>
      </p:sp>
    </p:spTree>
    <p:extLst>
      <p:ext uri="{BB962C8B-B14F-4D97-AF65-F5344CB8AC3E}">
        <p14:creationId xmlns:p14="http://schemas.microsoft.com/office/powerpoint/2010/main" val="326915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4D1C9D-963B-4C31-8277-BB36BB44EAD0}" type="datetime1">
              <a:rPr lang="en-US"/>
              <a:pPr>
                <a:defRPr/>
              </a:pPr>
              <a:t>4/6/2014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AA231F-1AC7-4B23-96AD-65BF7A313B8B}" type="slidenum">
              <a:rPr lang="en-US"/>
              <a:pPr>
                <a:defRPr/>
              </a:pPr>
              <a:t>‹#›</a:t>
            </a:fld>
            <a:endParaRPr lang="en-US"/>
          </a:p>
        </p:txBody>
      </p:sp>
    </p:spTree>
    <p:extLst>
      <p:ext uri="{BB962C8B-B14F-4D97-AF65-F5344CB8AC3E}">
        <p14:creationId xmlns:p14="http://schemas.microsoft.com/office/powerpoint/2010/main" val="159509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02BFFC-3439-48EA-83C5-BDA52856AA94}" type="datetime1">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0A630B-E271-47A4-BE96-75E6271C0A6B}" type="slidenum">
              <a:rPr lang="en-US"/>
              <a:pPr>
                <a:defRPr/>
              </a:pPr>
              <a:t>‹#›</a:t>
            </a:fld>
            <a:endParaRPr lang="en-US"/>
          </a:p>
        </p:txBody>
      </p:sp>
    </p:spTree>
    <p:extLst>
      <p:ext uri="{BB962C8B-B14F-4D97-AF65-F5344CB8AC3E}">
        <p14:creationId xmlns:p14="http://schemas.microsoft.com/office/powerpoint/2010/main" val="389599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BA44EA-46AF-426D-9B2A-2EC0BE644843}" type="datetime1">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A2FD2D-A5D9-4D76-ACF8-91CC9A364463}" type="slidenum">
              <a:rPr lang="en-US"/>
              <a:pPr>
                <a:defRPr/>
              </a:pPr>
              <a:t>‹#›</a:t>
            </a:fld>
            <a:endParaRPr lang="en-US"/>
          </a:p>
        </p:txBody>
      </p:sp>
    </p:spTree>
    <p:extLst>
      <p:ext uri="{BB962C8B-B14F-4D97-AF65-F5344CB8AC3E}">
        <p14:creationId xmlns:p14="http://schemas.microsoft.com/office/powerpoint/2010/main" val="73281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205CE6B-2D84-4B95-A24D-94F5EF456001}" type="datetime1">
              <a:rPr lang="en-US"/>
              <a:pPr>
                <a:defRPr/>
              </a:pPr>
              <a:t>4/6/2014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4D20056A-1E32-4865-9A38-D46D0EF8A4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smtClean="0">
                <a:solidFill>
                  <a:srgbClr val="000000"/>
                </a:solidFill>
                <a:latin typeface="Times" charset="0"/>
              </a:defRPr>
            </a:lvl1pPr>
          </a:lstStyle>
          <a:p>
            <a:pPr>
              <a:defRPr/>
            </a:pPr>
            <a:fld id="{1F1159AC-D59B-4C84-81C2-1A6918592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128"/>
        </a:defRPr>
      </a:lvl1pPr>
      <a:lvl2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charset="0"/>
              </a:rPr>
              <a:t>Biology for a</a:t>
            </a:r>
          </a:p>
          <a:p>
            <a:pPr algn="ctr" eaLnBrk="0" hangingPunct="0">
              <a:lnSpc>
                <a:spcPct val="120000"/>
              </a:lnSpc>
            </a:pPr>
            <a:r>
              <a:rPr lang="en-US" sz="4400" b="1">
                <a:solidFill>
                  <a:srgbClr val="FFFFFE"/>
                </a:solidFill>
                <a:latin typeface="Verdana" charset="0"/>
              </a:rPr>
              <a:t>Changing World</a:t>
            </a:r>
            <a:endParaRPr lang="en-US" sz="3400" b="1">
              <a:solidFill>
                <a:srgbClr val="FFFFFE"/>
              </a:solidFill>
              <a:latin typeface="Verdana" charset="0"/>
            </a:endParaRPr>
          </a:p>
          <a:p>
            <a:pPr algn="ctr" eaLnBrk="0" hangingPunct="0">
              <a:lnSpc>
                <a:spcPct val="120000"/>
              </a:lnSpc>
            </a:pPr>
            <a:r>
              <a:rPr lang="en-US" sz="2400" b="1">
                <a:solidFill>
                  <a:srgbClr val="FFFFFE"/>
                </a:solidFill>
                <a:latin typeface="Verdana"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a:solidFill>
                  <a:srgbClr val="FFFFFE"/>
                </a:solidFill>
                <a:latin typeface="Verdana" charset="0"/>
              </a:rPr>
              <a:t>Lecture PowerPoint</a:t>
            </a:r>
          </a:p>
          <a:p>
            <a:pPr algn="ctr" eaLnBrk="0" hangingPunct="0"/>
            <a:endParaRPr lang="en-US" sz="2800" b="1">
              <a:solidFill>
                <a:srgbClr val="FFFFFE"/>
              </a:solidFill>
              <a:latin typeface="Verdana" charset="0"/>
            </a:endParaRPr>
          </a:p>
          <a:p>
            <a:pPr algn="ctr" eaLnBrk="0" hangingPunct="0"/>
            <a:r>
              <a:rPr lang="en-US" sz="2800" b="1">
                <a:solidFill>
                  <a:srgbClr val="FFFFFE"/>
                </a:solidFill>
                <a:latin typeface="Verdana" charset="0"/>
              </a:rPr>
              <a:t>CHAPTER 8</a:t>
            </a:r>
          </a:p>
          <a:p>
            <a:pPr algn="ctr" eaLnBrk="0" hangingPunct="0">
              <a:lnSpc>
                <a:spcPct val="120000"/>
              </a:lnSpc>
            </a:pPr>
            <a:r>
              <a:rPr lang="en-US" sz="2800">
                <a:solidFill>
                  <a:srgbClr val="FFFFFE"/>
                </a:solidFill>
                <a:latin typeface="Verdana" charset="0"/>
              </a:rPr>
              <a:t>Genes to Proteins</a:t>
            </a:r>
            <a:endParaRPr lang="en-US" sz="2800">
              <a:solidFill>
                <a:srgbClr val="FFFFFE"/>
              </a:solidFill>
              <a:latin typeface="Times"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sz="1200" b="1">
                <a:solidFill>
                  <a:srgbClr val="FFFFFE"/>
                </a:solidFill>
                <a:latin typeface="Verdana"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2000">
                <a:solidFill>
                  <a:srgbClr val="FFFFFE"/>
                </a:solidFill>
                <a:latin typeface="Verdana" charset="0"/>
              </a:rPr>
              <a:t> </a:t>
            </a:r>
            <a:endParaRPr lang="en-US">
              <a:solidFill>
                <a:srgbClr val="FFFFFE"/>
              </a:solidFill>
              <a:latin typeface="Verdana"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smtClean="0">
                <a:ea typeface="ＭＳ Ｐゴシック" charset="-128"/>
              </a:rPr>
              <a:t>Where do proteins come from?</a:t>
            </a:r>
            <a:endParaRPr lang="en-US" smtClean="0">
              <a:ea typeface="ＭＳ Ｐゴシック" charset="-128"/>
            </a:endParaRPr>
          </a:p>
        </p:txBody>
      </p:sp>
      <p:sp>
        <p:nvSpPr>
          <p:cNvPr id="23555" name="Content Placeholder 2"/>
          <p:cNvSpPr>
            <a:spLocks noGrp="1"/>
          </p:cNvSpPr>
          <p:nvPr>
            <p:ph idx="1"/>
          </p:nvPr>
        </p:nvSpPr>
        <p:spPr>
          <a:xfrm>
            <a:off x="457200" y="1676400"/>
            <a:ext cx="8153400" cy="1828800"/>
          </a:xfrm>
        </p:spPr>
        <p:txBody>
          <a:bodyPr/>
          <a:lstStyle/>
          <a:p>
            <a:pPr eaLnBrk="1" hangingPunct="1"/>
            <a:r>
              <a:rPr lang="en-US" sz="2400" smtClean="0">
                <a:ea typeface="ＭＳ Ｐゴシック" charset="-128"/>
              </a:rPr>
              <a:t>genes are found on chromosomes</a:t>
            </a:r>
          </a:p>
          <a:p>
            <a:pPr eaLnBrk="1" hangingPunct="1"/>
            <a:r>
              <a:rPr lang="en-US" sz="2400" smtClean="0">
                <a:ea typeface="ＭＳ Ｐゴシック" charset="-128"/>
              </a:rPr>
              <a:t>each chromosome carries a unique set of genes</a:t>
            </a:r>
          </a:p>
          <a:p>
            <a:pPr eaLnBrk="1" hangingPunct="1"/>
            <a:r>
              <a:rPr lang="en-US" sz="2400" smtClean="0">
                <a:ea typeface="ＭＳ Ｐゴシック" charset="-128"/>
              </a:rPr>
              <a:t>synthesis of a protein from a gene is called</a:t>
            </a:r>
            <a:r>
              <a:rPr lang="en-US" sz="2400" b="1" smtClean="0">
                <a:ea typeface="ＭＳ Ｐゴシック" charset="-128"/>
              </a:rPr>
              <a:t> gene expression</a:t>
            </a:r>
          </a:p>
        </p:txBody>
      </p:sp>
      <p:pic>
        <p:nvPicPr>
          <p:cNvPr id="23556" name="Picture 2" descr="infographic_08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048000"/>
            <a:ext cx="57912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lstStyle/>
          <a:p>
            <a:pPr eaLnBrk="1" hangingPunct="1"/>
            <a:r>
              <a:rPr lang="en-US" b="1" smtClean="0">
                <a:ea typeface="ＭＳ Ｐゴシック" charset="-128"/>
              </a:rPr>
              <a:t>Antithrombin protein</a:t>
            </a:r>
          </a:p>
        </p:txBody>
      </p:sp>
      <p:sp>
        <p:nvSpPr>
          <p:cNvPr id="24579" name="Content Placeholder 2"/>
          <p:cNvSpPr>
            <a:spLocks noGrp="1"/>
          </p:cNvSpPr>
          <p:nvPr>
            <p:ph idx="1"/>
          </p:nvPr>
        </p:nvSpPr>
        <p:spPr>
          <a:xfrm>
            <a:off x="381000" y="1600200"/>
            <a:ext cx="3505200" cy="5029200"/>
          </a:xfrm>
        </p:spPr>
        <p:txBody>
          <a:bodyPr/>
          <a:lstStyle/>
          <a:p>
            <a:pPr eaLnBrk="1" hangingPunct="1"/>
            <a:r>
              <a:rPr lang="en-US" sz="2400" smtClean="0">
                <a:ea typeface="ＭＳ Ｐゴシック" charset="-128"/>
              </a:rPr>
              <a:t>Antithrombin protein  helps prevent blood clots (</a:t>
            </a:r>
            <a:r>
              <a:rPr lang="en-US" sz="2400" b="1" smtClean="0">
                <a:ea typeface="ＭＳ Ｐゴシック" charset="-128"/>
              </a:rPr>
              <a:t>thrombosis</a:t>
            </a:r>
            <a:r>
              <a:rPr lang="en-US" sz="2400" smtClean="0">
                <a:ea typeface="ＭＳ Ｐゴシック" charset="-128"/>
              </a:rPr>
              <a:t>)</a:t>
            </a:r>
          </a:p>
          <a:p>
            <a:pPr eaLnBrk="1" hangingPunct="1"/>
            <a:endParaRPr lang="en-US" sz="2400" smtClean="0">
              <a:ea typeface="ＭＳ Ｐゴシック" charset="-128"/>
            </a:endParaRPr>
          </a:p>
          <a:p>
            <a:pPr eaLnBrk="1" hangingPunct="1"/>
            <a:r>
              <a:rPr lang="en-US" sz="2400" smtClean="0">
                <a:ea typeface="ＭＳ Ｐゴシック" charset="-128"/>
              </a:rPr>
              <a:t>antithrombin gene is on chromosome 1</a:t>
            </a:r>
          </a:p>
          <a:p>
            <a:pPr eaLnBrk="1" hangingPunct="1"/>
            <a:endParaRPr lang="en-US" sz="2400" smtClean="0">
              <a:ea typeface="ＭＳ Ｐゴシック" charset="-128"/>
            </a:endParaRPr>
          </a:p>
          <a:p>
            <a:pPr eaLnBrk="1" hangingPunct="1"/>
            <a:r>
              <a:rPr lang="en-US" sz="2400" smtClean="0">
                <a:ea typeface="ＭＳ Ｐゴシック" charset="-128"/>
              </a:rPr>
              <a:t>gene is expressed by cells in the liver</a:t>
            </a:r>
          </a:p>
          <a:p>
            <a:pPr eaLnBrk="1" hangingPunct="1"/>
            <a:endParaRPr lang="en-US" sz="2400" smtClean="0">
              <a:ea typeface="ＭＳ Ｐゴシック" charset="-128"/>
            </a:endParaRPr>
          </a:p>
          <a:p>
            <a:pPr eaLnBrk="1" hangingPunct="1"/>
            <a:r>
              <a:rPr lang="en-US" sz="2400" smtClean="0">
                <a:ea typeface="ＭＳ Ｐゴシック" charset="-128"/>
              </a:rPr>
              <a:t>release antithrombin into bloodstream.</a:t>
            </a:r>
          </a:p>
        </p:txBody>
      </p:sp>
      <p:pic>
        <p:nvPicPr>
          <p:cNvPr id="24580" name="Picture 3" descr="infographic 8"/>
          <p:cNvPicPr>
            <a:picLocks noChangeAspect="1" noChangeArrowheads="1"/>
          </p:cNvPicPr>
          <p:nvPr/>
        </p:nvPicPr>
        <p:blipFill>
          <a:blip r:embed="rId2">
            <a:extLst>
              <a:ext uri="{28A0092B-C50C-407E-A947-70E740481C1C}">
                <a14:useLocalDpi xmlns:a14="http://schemas.microsoft.com/office/drawing/2010/main" val="0"/>
              </a:ext>
            </a:extLst>
          </a:blip>
          <a:srcRect l="-333" r="333" b="52029"/>
          <a:stretch>
            <a:fillRect/>
          </a:stretch>
        </p:blipFill>
        <p:spPr bwMode="auto">
          <a:xfrm>
            <a:off x="3878263" y="1219200"/>
            <a:ext cx="5092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smtClean="0">
                <a:ea typeface="ＭＳ Ｐゴシック" charset="-128"/>
              </a:rPr>
              <a:t>Antithrombin protein</a:t>
            </a:r>
            <a:endParaRPr lang="en-US" smtClean="0">
              <a:ea typeface="ＭＳ Ｐゴシック" charset="-128"/>
            </a:endParaRPr>
          </a:p>
        </p:txBody>
      </p:sp>
      <p:sp>
        <p:nvSpPr>
          <p:cNvPr id="25603" name="Content Placeholder 2"/>
          <p:cNvSpPr>
            <a:spLocks noGrp="1"/>
          </p:cNvSpPr>
          <p:nvPr>
            <p:ph idx="1"/>
          </p:nvPr>
        </p:nvSpPr>
        <p:spPr>
          <a:xfrm>
            <a:off x="457200" y="1600200"/>
            <a:ext cx="8229600" cy="1600200"/>
          </a:xfrm>
        </p:spPr>
        <p:txBody>
          <a:bodyPr/>
          <a:lstStyle/>
          <a:p>
            <a:pPr eaLnBrk="1" hangingPunct="1"/>
            <a:r>
              <a:rPr lang="en-US" smtClean="0">
                <a:ea typeface="ＭＳ Ｐゴシック" charset="-128"/>
              </a:rPr>
              <a:t>inherit genetic defect</a:t>
            </a:r>
          </a:p>
          <a:p>
            <a:pPr eaLnBrk="1" hangingPunct="1"/>
            <a:r>
              <a:rPr lang="en-US" smtClean="0">
                <a:ea typeface="ＭＳ Ｐゴシック" charset="-128"/>
              </a:rPr>
              <a:t>antithrombin deficiency</a:t>
            </a: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endParaRPr lang="en-US" smtClean="0">
              <a:ea typeface="ＭＳ Ｐゴシック" charset="-128"/>
            </a:endParaRPr>
          </a:p>
        </p:txBody>
      </p:sp>
      <p:pic>
        <p:nvPicPr>
          <p:cNvPr id="25604" name="Picture 3" descr="infographic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1143000"/>
            <a:ext cx="27527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smtClean="0">
                <a:ea typeface="ＭＳ Ｐゴシック" charset="-128"/>
              </a:rPr>
              <a:t>Antithrombin protein</a:t>
            </a:r>
            <a:endParaRPr lang="en-US" smtClean="0">
              <a:ea typeface="ＭＳ Ｐゴシック" charset="-128"/>
            </a:endParaRPr>
          </a:p>
        </p:txBody>
      </p:sp>
      <p:sp>
        <p:nvSpPr>
          <p:cNvPr id="26627" name="Content Placeholder 2"/>
          <p:cNvSpPr>
            <a:spLocks noGrp="1"/>
          </p:cNvSpPr>
          <p:nvPr>
            <p:ph idx="1"/>
          </p:nvPr>
        </p:nvSpPr>
        <p:spPr>
          <a:xfrm>
            <a:off x="457200" y="1447800"/>
            <a:ext cx="8229600" cy="4953000"/>
          </a:xfrm>
        </p:spPr>
        <p:txBody>
          <a:bodyPr/>
          <a:lstStyle/>
          <a:p>
            <a:pPr eaLnBrk="1" hangingPunct="1"/>
            <a:r>
              <a:rPr lang="en-US" sz="2800" smtClean="0">
                <a:ea typeface="ＭＳ Ｐゴシック" charset="-128"/>
              </a:rPr>
              <a:t>antithrombin deficiency</a:t>
            </a:r>
          </a:p>
          <a:p>
            <a:pPr eaLnBrk="1" hangingPunct="1"/>
            <a:endParaRPr lang="en-US" sz="2800" smtClean="0">
              <a:ea typeface="ＭＳ Ｐゴシック" charset="-128"/>
            </a:endParaRPr>
          </a:p>
          <a:p>
            <a:pPr eaLnBrk="1" hangingPunct="1"/>
            <a:r>
              <a:rPr lang="en-US" sz="2800" smtClean="0">
                <a:ea typeface="ＭＳ Ｐゴシック" charset="-128"/>
              </a:rPr>
              <a:t>one or both copies of antithrombin gene defective</a:t>
            </a:r>
          </a:p>
          <a:p>
            <a:pPr eaLnBrk="1" hangingPunct="1"/>
            <a:endParaRPr lang="en-US" sz="2800" smtClean="0">
              <a:ea typeface="ＭＳ Ｐゴシック" charset="-128"/>
            </a:endParaRPr>
          </a:p>
          <a:p>
            <a:pPr eaLnBrk="1" hangingPunct="1"/>
            <a:r>
              <a:rPr lang="en-US" sz="2800" smtClean="0">
                <a:ea typeface="ＭＳ Ｐゴシック" charset="-128"/>
              </a:rPr>
              <a:t>humans have two copies of every gene</a:t>
            </a:r>
          </a:p>
          <a:p>
            <a:pPr eaLnBrk="1" hangingPunct="1">
              <a:buFont typeface="Arial" charset="0"/>
              <a:buNone/>
            </a:pPr>
            <a:r>
              <a:rPr lang="en-US" sz="2800" smtClean="0">
                <a:ea typeface="ＭＳ Ｐゴシック" charset="-128"/>
              </a:rPr>
              <a:t> </a:t>
            </a:r>
          </a:p>
          <a:p>
            <a:pPr eaLnBrk="1" hangingPunct="1"/>
            <a:r>
              <a:rPr lang="en-US" sz="2800" smtClean="0">
                <a:ea typeface="ＭＳ Ｐゴシック" charset="-128"/>
              </a:rPr>
              <a:t>either identical in nucleotide sequence, or slightly different</a:t>
            </a:r>
          </a:p>
          <a:p>
            <a:pPr eaLnBrk="1" hangingPunct="1"/>
            <a:endParaRPr lang="en-US" sz="2800" smtClean="0">
              <a:ea typeface="ＭＳ Ｐゴシック" charset="-128"/>
            </a:endParaRPr>
          </a:p>
          <a:p>
            <a:pPr eaLnBrk="1" hangingPunct="1"/>
            <a:r>
              <a:rPr lang="en-US" sz="2800" smtClean="0">
                <a:ea typeface="ＭＳ Ｐゴシック" charset="-128"/>
              </a:rPr>
              <a:t>different version of same gene is called </a:t>
            </a:r>
            <a:r>
              <a:rPr lang="en-US" sz="2800" b="1" smtClean="0">
                <a:ea typeface="ＭＳ Ｐゴシック" charset="-128"/>
              </a:rPr>
              <a:t>allele</a:t>
            </a: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endParaRPr lang="en-US" smtClean="0">
              <a:ea typeface="ＭＳ Ｐゴシック"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smtClean="0">
                <a:ea typeface="ＭＳ Ｐゴシック" charset="-128"/>
              </a:rPr>
              <a:t>Alleles</a:t>
            </a:r>
          </a:p>
        </p:txBody>
      </p:sp>
      <p:sp>
        <p:nvSpPr>
          <p:cNvPr id="27651" name="Content Placeholder 2"/>
          <p:cNvSpPr>
            <a:spLocks noGrp="1"/>
          </p:cNvSpPr>
          <p:nvPr>
            <p:ph idx="1"/>
          </p:nvPr>
        </p:nvSpPr>
        <p:spPr>
          <a:xfrm>
            <a:off x="533400" y="1600200"/>
            <a:ext cx="8382000" cy="2667000"/>
          </a:xfrm>
        </p:spPr>
        <p:txBody>
          <a:bodyPr/>
          <a:lstStyle/>
          <a:p>
            <a:pPr eaLnBrk="1" hangingPunct="1"/>
            <a:r>
              <a:rPr lang="en-US" sz="2400" smtClean="0">
                <a:ea typeface="ＭＳ Ｐゴシック" charset="-128"/>
              </a:rPr>
              <a:t>alternative versions of the same gene</a:t>
            </a:r>
          </a:p>
          <a:p>
            <a:pPr eaLnBrk="1" hangingPunct="1"/>
            <a:r>
              <a:rPr lang="en-US" sz="2400" smtClean="0">
                <a:ea typeface="ＭＳ Ｐゴシック" charset="-128"/>
              </a:rPr>
              <a:t>have different nucleotide sequences</a:t>
            </a:r>
          </a:p>
          <a:p>
            <a:pPr eaLnBrk="1" hangingPunct="1"/>
            <a:r>
              <a:rPr lang="en-US" sz="2400" smtClean="0">
                <a:ea typeface="ＭＳ Ｐゴシック" charset="-128"/>
              </a:rPr>
              <a:t>different alleles influence protein function</a:t>
            </a:r>
          </a:p>
        </p:txBody>
      </p:sp>
      <p:pic>
        <p:nvPicPr>
          <p:cNvPr id="27652" name="Picture 2" descr="infographic_08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13" y="2930236"/>
            <a:ext cx="52593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1" smtClean="0">
                <a:ea typeface="ＭＳ Ｐゴシック" charset="-128"/>
              </a:rPr>
              <a:t>Genetically modified animals</a:t>
            </a:r>
          </a:p>
        </p:txBody>
      </p:sp>
      <p:sp>
        <p:nvSpPr>
          <p:cNvPr id="28675" name="Content Placeholder 2"/>
          <p:cNvSpPr>
            <a:spLocks noGrp="1"/>
          </p:cNvSpPr>
          <p:nvPr>
            <p:ph idx="1"/>
          </p:nvPr>
        </p:nvSpPr>
        <p:spPr>
          <a:xfrm>
            <a:off x="533400" y="1295400"/>
            <a:ext cx="3962400" cy="5562600"/>
          </a:xfrm>
        </p:spPr>
        <p:txBody>
          <a:bodyPr/>
          <a:lstStyle/>
          <a:p>
            <a:pPr eaLnBrk="1" hangingPunct="1"/>
            <a:r>
              <a:rPr lang="en-US" sz="2400" smtClean="0">
                <a:ea typeface="ＭＳ Ｐゴシック" charset="-128"/>
              </a:rPr>
              <a:t>Animals that have been genetically altered are called </a:t>
            </a:r>
            <a:r>
              <a:rPr lang="en-US" sz="2400" b="1" smtClean="0">
                <a:ea typeface="ＭＳ Ｐゴシック" charset="-128"/>
              </a:rPr>
              <a:t>transgenic organisms</a:t>
            </a:r>
          </a:p>
          <a:p>
            <a:pPr eaLnBrk="1" hangingPunct="1"/>
            <a:endParaRPr lang="en-US" sz="1800" b="1" smtClean="0">
              <a:ea typeface="ＭＳ Ｐゴシック" charset="-128"/>
            </a:endParaRPr>
          </a:p>
          <a:p>
            <a:pPr eaLnBrk="1" hangingPunct="1"/>
            <a:r>
              <a:rPr lang="en-US" sz="2400" smtClean="0">
                <a:ea typeface="ＭＳ Ｐゴシック" charset="-128"/>
              </a:rPr>
              <a:t>Isolate gene of interest from human chromosome</a:t>
            </a:r>
          </a:p>
          <a:p>
            <a:pPr eaLnBrk="1" hangingPunct="1"/>
            <a:endParaRPr lang="en-US" sz="1800" smtClean="0">
              <a:ea typeface="ＭＳ Ｐゴシック" charset="-128"/>
            </a:endParaRPr>
          </a:p>
          <a:p>
            <a:pPr eaLnBrk="1" hangingPunct="1"/>
            <a:r>
              <a:rPr lang="en-US" sz="2400" smtClean="0">
                <a:ea typeface="ＭＳ Ｐゴシック" charset="-128"/>
              </a:rPr>
              <a:t>Insert it into animal embryo</a:t>
            </a:r>
          </a:p>
          <a:p>
            <a:pPr eaLnBrk="1" hangingPunct="1"/>
            <a:endParaRPr lang="en-US" sz="1800" smtClean="0">
              <a:ea typeface="ＭＳ Ｐゴシック" charset="-128"/>
            </a:endParaRPr>
          </a:p>
          <a:p>
            <a:pPr eaLnBrk="1" hangingPunct="1"/>
            <a:r>
              <a:rPr lang="en-US" sz="2400" smtClean="0">
                <a:ea typeface="ＭＳ Ｐゴシック" charset="-128"/>
              </a:rPr>
              <a:t>Gene must be a </a:t>
            </a:r>
            <a:r>
              <a:rPr lang="en-US" sz="2400" b="1" smtClean="0">
                <a:ea typeface="ＭＳ Ｐゴシック" charset="-128"/>
              </a:rPr>
              <a:t>hybrid </a:t>
            </a:r>
            <a:r>
              <a:rPr lang="en-US" sz="2400" smtClean="0">
                <a:ea typeface="ＭＳ Ｐゴシック" charset="-128"/>
              </a:rPr>
              <a:t>so human protein is expressed in animal</a:t>
            </a:r>
          </a:p>
          <a:p>
            <a:pPr eaLnBrk="1" hangingPunct="1"/>
            <a:endParaRPr lang="en-US" sz="2400" b="1" smtClean="0">
              <a:ea typeface="ＭＳ Ｐゴシック" charset="-128"/>
            </a:endParaRPr>
          </a:p>
        </p:txBody>
      </p:sp>
      <p:pic>
        <p:nvPicPr>
          <p:cNvPr id="28676" name="Picture 2" descr="unnumbered_08_p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28800"/>
            <a:ext cx="4648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b="1" smtClean="0">
                <a:ea typeface="ＭＳ Ｐゴシック" charset="-128"/>
              </a:rPr>
              <a:t>Genes have two parts</a:t>
            </a:r>
          </a:p>
        </p:txBody>
      </p:sp>
      <p:sp>
        <p:nvSpPr>
          <p:cNvPr id="29699" name="Content Placeholder 2"/>
          <p:cNvSpPr>
            <a:spLocks noGrp="1"/>
          </p:cNvSpPr>
          <p:nvPr>
            <p:ph idx="1"/>
          </p:nvPr>
        </p:nvSpPr>
        <p:spPr>
          <a:xfrm>
            <a:off x="457200" y="1600200"/>
            <a:ext cx="3581400" cy="4525963"/>
          </a:xfrm>
        </p:spPr>
        <p:txBody>
          <a:bodyPr/>
          <a:lstStyle/>
          <a:p>
            <a:pPr marL="457200" lvl="1" indent="0" eaLnBrk="1" hangingPunct="1">
              <a:buFont typeface="Arial" charset="0"/>
              <a:buNone/>
              <a:defRPr/>
            </a:pPr>
            <a:r>
              <a:rPr lang="en-US" sz="2400" b="1" dirty="0" smtClean="0">
                <a:ea typeface="ＭＳ Ｐゴシック" charset="-128"/>
              </a:rPr>
              <a:t>Regulatory sequences </a:t>
            </a:r>
            <a:r>
              <a:rPr lang="en-US" sz="2400" dirty="0" smtClean="0">
                <a:ea typeface="ＭＳ Ｐゴシック" charset="-128"/>
              </a:rPr>
              <a:t>determine when and how much protein a gene makes</a:t>
            </a:r>
          </a:p>
          <a:p>
            <a:pPr lvl="1" eaLnBrk="1" hangingPunct="1">
              <a:buFont typeface="Arial" charset="0"/>
              <a:buNone/>
              <a:defRPr/>
            </a:pPr>
            <a:endParaRPr lang="en-US" sz="2400" dirty="0" smtClean="0">
              <a:ea typeface="ＭＳ Ｐゴシック" charset="-128"/>
            </a:endParaRPr>
          </a:p>
          <a:p>
            <a:pPr lvl="1" eaLnBrk="1" hangingPunct="1">
              <a:buFont typeface="Arial" charset="0"/>
              <a:buNone/>
              <a:defRPr/>
            </a:pPr>
            <a:endParaRPr lang="en-US" sz="2400" dirty="0" smtClean="0">
              <a:ea typeface="ＭＳ Ｐゴシック" charset="-128"/>
            </a:endParaRPr>
          </a:p>
          <a:p>
            <a:pPr marL="457200" lvl="1" indent="0" eaLnBrk="1" hangingPunct="1">
              <a:buFont typeface="Arial" charset="0"/>
              <a:buNone/>
              <a:defRPr/>
            </a:pPr>
            <a:r>
              <a:rPr lang="en-US" sz="2400" b="1" dirty="0" smtClean="0">
                <a:ea typeface="ＭＳ Ｐゴシック" charset="-128"/>
              </a:rPr>
              <a:t>Coding sequences </a:t>
            </a:r>
            <a:r>
              <a:rPr lang="en-US" sz="2400" dirty="0" smtClean="0">
                <a:ea typeface="ＭＳ Ｐゴシック" charset="-128"/>
              </a:rPr>
              <a:t>determine the amino acid sequence of the encoded protein</a:t>
            </a:r>
          </a:p>
        </p:txBody>
      </p:sp>
      <p:pic>
        <p:nvPicPr>
          <p:cNvPr id="29700" name="Picture 2" descr="infographic_08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76400"/>
            <a:ext cx="52578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b="1" smtClean="0">
                <a:ea typeface="ＭＳ Ｐゴシック" charset="-128"/>
              </a:rPr>
              <a:t>Genetic engineering</a:t>
            </a:r>
          </a:p>
        </p:txBody>
      </p:sp>
      <p:sp>
        <p:nvSpPr>
          <p:cNvPr id="30723" name="Content Placeholder 2"/>
          <p:cNvSpPr>
            <a:spLocks noGrp="1"/>
          </p:cNvSpPr>
          <p:nvPr>
            <p:ph idx="1"/>
          </p:nvPr>
        </p:nvSpPr>
        <p:spPr/>
        <p:txBody>
          <a:bodyPr/>
          <a:lstStyle/>
          <a:p>
            <a:r>
              <a:rPr lang="en-US" smtClean="0">
                <a:ea typeface="ＭＳ Ｐゴシック" charset="-128"/>
              </a:rPr>
              <a:t>process of assembling new  “hybrid” genes </a:t>
            </a:r>
          </a:p>
          <a:p>
            <a:endParaRPr lang="en-US" smtClean="0">
              <a:ea typeface="ＭＳ Ｐゴシック" charset="-128"/>
            </a:endParaRPr>
          </a:p>
          <a:p>
            <a:r>
              <a:rPr lang="en-US" smtClean="0">
                <a:ea typeface="ＭＳ Ｐゴシック" charset="-128"/>
              </a:rPr>
              <a:t>novel combinations of regulatory and coding sequences</a:t>
            </a:r>
          </a:p>
          <a:p>
            <a:endParaRPr lang="en-US" smtClean="0">
              <a:ea typeface="ＭＳ Ｐゴシック" charset="-128"/>
            </a:endParaRPr>
          </a:p>
          <a:p>
            <a:r>
              <a:rPr lang="en-US" b="1" smtClean="0">
                <a:ea typeface="ＭＳ Ｐゴシック" charset="-128"/>
              </a:rPr>
              <a:t>recombinant gene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smtClean="0">
                <a:ea typeface="ＭＳ Ｐゴシック" charset="-128"/>
              </a:rPr>
              <a:t>Antithrombin recombinant gene</a:t>
            </a:r>
          </a:p>
        </p:txBody>
      </p:sp>
      <p:sp>
        <p:nvSpPr>
          <p:cNvPr id="31747" name="Content Placeholder 2"/>
          <p:cNvSpPr>
            <a:spLocks noGrp="1"/>
          </p:cNvSpPr>
          <p:nvPr>
            <p:ph idx="1"/>
          </p:nvPr>
        </p:nvSpPr>
        <p:spPr>
          <a:xfrm>
            <a:off x="457200" y="1295400"/>
            <a:ext cx="8229600" cy="3352800"/>
          </a:xfrm>
        </p:spPr>
        <p:txBody>
          <a:bodyPr/>
          <a:lstStyle/>
          <a:p>
            <a:pPr eaLnBrk="1" hangingPunct="1"/>
            <a:r>
              <a:rPr lang="en-US" sz="2800" smtClean="0">
                <a:ea typeface="ＭＳ Ｐゴシック" charset="-128"/>
              </a:rPr>
              <a:t>use regulatory sequence of a milk gene</a:t>
            </a:r>
          </a:p>
          <a:p>
            <a:pPr eaLnBrk="1" hangingPunct="1"/>
            <a:r>
              <a:rPr lang="en-US" sz="2800" smtClean="0">
                <a:ea typeface="ＭＳ Ｐゴシック" charset="-128"/>
              </a:rPr>
              <a:t>use coding sequence of antithrombin</a:t>
            </a:r>
          </a:p>
          <a:p>
            <a:pPr eaLnBrk="1" hangingPunct="1"/>
            <a:r>
              <a:rPr lang="en-US" sz="2800" smtClean="0">
                <a:ea typeface="ＭＳ Ｐゴシック" charset="-128"/>
              </a:rPr>
              <a:t>ensures that antithrombin is expressed only in the mammary cells</a:t>
            </a:r>
          </a:p>
          <a:p>
            <a:pPr eaLnBrk="1" hangingPunct="1"/>
            <a:endParaRPr lang="en-US" smtClean="0">
              <a:ea typeface="ＭＳ Ｐゴシック" charset="-128"/>
            </a:endParaRPr>
          </a:p>
          <a:p>
            <a:pPr eaLnBrk="1" hangingPunct="1"/>
            <a:endParaRPr lang="en-US" smtClean="0">
              <a:ea typeface="ＭＳ Ｐゴシック" charset="-128"/>
            </a:endParaRPr>
          </a:p>
          <a:p>
            <a:pPr eaLnBrk="1" hangingPunct="1"/>
            <a:endParaRPr lang="en-US" smtClean="0">
              <a:ea typeface="ＭＳ Ｐゴシック" charset="-128"/>
            </a:endParaRPr>
          </a:p>
        </p:txBody>
      </p:sp>
      <p:sp>
        <p:nvSpPr>
          <p:cNvPr id="31748" name="TextBox 3"/>
          <p:cNvSpPr txBox="1">
            <a:spLocks noChangeArrowheads="1"/>
          </p:cNvSpPr>
          <p:nvPr/>
        </p:nvSpPr>
        <p:spPr bwMode="auto">
          <a:xfrm>
            <a:off x="3276600" y="5715000"/>
            <a:ext cx="449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t>Insert infographic top half 8.6 (step 1 only)</a:t>
            </a:r>
          </a:p>
        </p:txBody>
      </p:sp>
      <p:pic>
        <p:nvPicPr>
          <p:cNvPr id="317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87713"/>
            <a:ext cx="6934200"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534400" cy="1143000"/>
          </a:xfrm>
        </p:spPr>
        <p:txBody>
          <a:bodyPr/>
          <a:lstStyle/>
          <a:p>
            <a:r>
              <a:rPr lang="en-US" sz="4000" b="1" smtClean="0">
                <a:ea typeface="ＭＳ Ｐゴシック" charset="-128"/>
              </a:rPr>
              <a:t>Making transgenic organisms</a:t>
            </a:r>
          </a:p>
        </p:txBody>
      </p:sp>
      <p:sp>
        <p:nvSpPr>
          <p:cNvPr id="32771" name="Content Placeholder 2"/>
          <p:cNvSpPr>
            <a:spLocks noGrp="1"/>
          </p:cNvSpPr>
          <p:nvPr>
            <p:ph idx="1"/>
          </p:nvPr>
        </p:nvSpPr>
        <p:spPr>
          <a:xfrm>
            <a:off x="533400" y="1447800"/>
            <a:ext cx="8229600" cy="2514600"/>
          </a:xfrm>
        </p:spPr>
        <p:txBody>
          <a:bodyPr/>
          <a:lstStyle/>
          <a:p>
            <a:r>
              <a:rPr lang="en-US" sz="2800" smtClean="0">
                <a:ea typeface="ＭＳ Ｐゴシック" charset="-128"/>
              </a:rPr>
              <a:t>use needle to inject the </a:t>
            </a:r>
            <a:r>
              <a:rPr lang="en-US" sz="2800" b="1" smtClean="0">
                <a:ea typeface="ＭＳ Ｐゴシック" charset="-128"/>
              </a:rPr>
              <a:t>recombinant gene </a:t>
            </a:r>
            <a:r>
              <a:rPr lang="en-US" sz="2800" smtClean="0">
                <a:ea typeface="ＭＳ Ｐゴシック" charset="-128"/>
              </a:rPr>
              <a:t>into a fertilized single-cell goat embryo</a:t>
            </a:r>
          </a:p>
          <a:p>
            <a:r>
              <a:rPr lang="en-US" sz="2800" smtClean="0">
                <a:ea typeface="ＭＳ Ｐゴシック" charset="-128"/>
              </a:rPr>
              <a:t>transgenic embryo is implanted into mother</a:t>
            </a:r>
          </a:p>
          <a:p>
            <a:r>
              <a:rPr lang="en-US" sz="2800" smtClean="0">
                <a:ea typeface="ＭＳ Ｐゴシック" charset="-128"/>
              </a:rPr>
              <a:t>embryo grows and inserted gene is replicated and passed on to every cell</a:t>
            </a:r>
          </a:p>
          <a:p>
            <a:endParaRPr lang="en-US" sz="2800" smtClean="0">
              <a:ea typeface="ＭＳ Ｐゴシック" charset="-128"/>
            </a:endParaRPr>
          </a:p>
          <a:p>
            <a:endParaRPr lang="en-US" sz="2800" smtClean="0">
              <a:ea typeface="ＭＳ Ｐゴシック" charset="-128"/>
            </a:endParaRPr>
          </a:p>
          <a:p>
            <a:pPr>
              <a:buFont typeface="Arial" charset="0"/>
              <a:buNone/>
            </a:pPr>
            <a:endParaRPr lang="en-US" sz="2800" smtClean="0">
              <a:ea typeface="ＭＳ Ｐゴシック" charset="-128"/>
            </a:endParaRPr>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600" y="3619500"/>
            <a:ext cx="323056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09600" y="304800"/>
            <a:ext cx="7772400" cy="1470025"/>
          </a:xfrm>
        </p:spPr>
        <p:txBody>
          <a:bodyPr/>
          <a:lstStyle/>
          <a:p>
            <a:pPr eaLnBrk="1" hangingPunct="1"/>
            <a:r>
              <a:rPr lang="en-US" smtClean="0">
                <a:ea typeface="ＭＳ Ｐゴシック" charset="-128"/>
              </a:rPr>
              <a:t>Chapter 8</a:t>
            </a:r>
          </a:p>
        </p:txBody>
      </p:sp>
      <p:sp>
        <p:nvSpPr>
          <p:cNvPr id="15363" name="Subtitle 2"/>
          <p:cNvSpPr>
            <a:spLocks noGrp="1"/>
          </p:cNvSpPr>
          <p:nvPr>
            <p:ph type="subTitle" idx="1"/>
          </p:nvPr>
        </p:nvSpPr>
        <p:spPr>
          <a:xfrm>
            <a:off x="1371600" y="1447800"/>
            <a:ext cx="6400800" cy="1752600"/>
          </a:xfrm>
        </p:spPr>
        <p:txBody>
          <a:bodyPr/>
          <a:lstStyle/>
          <a:p>
            <a:pPr eaLnBrk="1" hangingPunct="1"/>
            <a:r>
              <a:rPr lang="en-US" smtClean="0">
                <a:solidFill>
                  <a:srgbClr val="898989"/>
                </a:solidFill>
                <a:ea typeface="ＭＳ Ｐゴシック" charset="-128"/>
              </a:rPr>
              <a:t>Genes to Proteins</a:t>
            </a:r>
          </a:p>
        </p:txBody>
      </p:sp>
      <p:sp>
        <p:nvSpPr>
          <p:cNvPr id="15364" name="Rectangle 5"/>
          <p:cNvSpPr>
            <a:spLocks noChangeArrowheads="1"/>
          </p:cNvSpPr>
          <p:nvPr/>
        </p:nvSpPr>
        <p:spPr bwMode="auto">
          <a:xfrm>
            <a:off x="5946775" y="6475413"/>
            <a:ext cx="184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sz="1000">
              <a:latin typeface="Calibri" charset="0"/>
            </a:endParaRPr>
          </a:p>
        </p:txBody>
      </p:sp>
      <p:pic>
        <p:nvPicPr>
          <p:cNvPr id="15365" name="Picture 2" descr="chapter_08_ope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20900"/>
            <a:ext cx="5715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b="1" smtClean="0">
                <a:ea typeface="ＭＳ Ｐゴシック" charset="-128"/>
              </a:rPr>
              <a:t>Making transgenic organisms</a:t>
            </a:r>
            <a:endParaRPr lang="en-US" smtClean="0">
              <a:ea typeface="ＭＳ Ｐゴシック" charset="-128"/>
            </a:endParaRPr>
          </a:p>
        </p:txBody>
      </p:sp>
      <p:sp>
        <p:nvSpPr>
          <p:cNvPr id="33795" name="Content Placeholder 2"/>
          <p:cNvSpPr>
            <a:spLocks noGrp="1"/>
          </p:cNvSpPr>
          <p:nvPr>
            <p:ph idx="1"/>
          </p:nvPr>
        </p:nvSpPr>
        <p:spPr>
          <a:xfrm>
            <a:off x="457200" y="1371600"/>
            <a:ext cx="8229600" cy="990600"/>
          </a:xfrm>
        </p:spPr>
        <p:txBody>
          <a:bodyPr/>
          <a:lstStyle/>
          <a:p>
            <a:pPr eaLnBrk="1" hangingPunct="1"/>
            <a:r>
              <a:rPr lang="en-US" sz="2400" smtClean="0">
                <a:ea typeface="ＭＳ Ｐゴシック" charset="-128"/>
              </a:rPr>
              <a:t>harvest transgenic milk and purify protein</a:t>
            </a:r>
          </a:p>
        </p:txBody>
      </p:sp>
      <p:pic>
        <p:nvPicPr>
          <p:cNvPr id="3379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750" y="2259013"/>
            <a:ext cx="52705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534400" cy="1143000"/>
          </a:xfrm>
        </p:spPr>
        <p:txBody>
          <a:bodyPr/>
          <a:lstStyle/>
          <a:p>
            <a:r>
              <a:rPr lang="en-US" sz="4000" b="1" smtClean="0">
                <a:ea typeface="ＭＳ Ｐゴシック" charset="-128"/>
              </a:rPr>
              <a:t>Making transgenic organisms</a:t>
            </a:r>
          </a:p>
        </p:txBody>
      </p:sp>
      <p:sp>
        <p:nvSpPr>
          <p:cNvPr id="34819" name="Content Placeholder 2"/>
          <p:cNvSpPr>
            <a:spLocks noGrp="1"/>
          </p:cNvSpPr>
          <p:nvPr>
            <p:ph idx="1"/>
          </p:nvPr>
        </p:nvSpPr>
        <p:spPr>
          <a:xfrm>
            <a:off x="533400" y="1447800"/>
            <a:ext cx="8229600" cy="5257800"/>
          </a:xfrm>
        </p:spPr>
        <p:txBody>
          <a:bodyPr/>
          <a:lstStyle/>
          <a:p>
            <a:pPr>
              <a:buFont typeface="Arial" charset="0"/>
              <a:buNone/>
            </a:pPr>
            <a:r>
              <a:rPr lang="en-US" sz="2800" smtClean="0">
                <a:ea typeface="ＭＳ Ｐゴシック" charset="-128"/>
              </a:rPr>
              <a:t>aka </a:t>
            </a:r>
            <a:r>
              <a:rPr lang="en-US" sz="2800" b="1" smtClean="0">
                <a:ea typeface="ＭＳ Ｐゴシック" charset="-128"/>
              </a:rPr>
              <a:t>genetically modified organism (GMO)</a:t>
            </a:r>
          </a:p>
          <a:p>
            <a:endParaRPr lang="en-US" sz="2800" b="1" smtClean="0">
              <a:ea typeface="ＭＳ Ｐゴシック" charset="-128"/>
            </a:endParaRPr>
          </a:p>
          <a:p>
            <a:endParaRPr lang="en-US" sz="2800" b="1" smtClean="0">
              <a:ea typeface="ＭＳ Ｐゴシック" charset="-128"/>
            </a:endParaRPr>
          </a:p>
        </p:txBody>
      </p:sp>
      <p:pic>
        <p:nvPicPr>
          <p:cNvPr id="34820" name="Picture 2" descr="infographic_08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14538"/>
            <a:ext cx="64008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smtClean="0">
                <a:ea typeface="ＭＳ Ｐゴシック" charset="-128"/>
              </a:rPr>
              <a:t>Genetically modified organisms</a:t>
            </a:r>
          </a:p>
        </p:txBody>
      </p:sp>
      <p:sp>
        <p:nvSpPr>
          <p:cNvPr id="35843" name="Content Placeholder 2"/>
          <p:cNvSpPr>
            <a:spLocks noGrp="1"/>
          </p:cNvSpPr>
          <p:nvPr>
            <p:ph idx="1"/>
          </p:nvPr>
        </p:nvSpPr>
        <p:spPr>
          <a:xfrm>
            <a:off x="457200" y="1752600"/>
            <a:ext cx="8229600" cy="3581400"/>
          </a:xfrm>
        </p:spPr>
        <p:txBody>
          <a:bodyPr/>
          <a:lstStyle/>
          <a:p>
            <a:pPr eaLnBrk="1" hangingPunct="1"/>
            <a:r>
              <a:rPr lang="en-US" smtClean="0">
                <a:ea typeface="ＭＳ Ｐゴシック" charset="-128"/>
              </a:rPr>
              <a:t>Transgenic crops modified to contain genes for natural pesticides</a:t>
            </a:r>
          </a:p>
          <a:p>
            <a:pPr eaLnBrk="1" hangingPunct="1"/>
            <a:endParaRPr lang="en-US" smtClean="0">
              <a:ea typeface="ＭＳ Ｐゴシック" charset="-128"/>
            </a:endParaRPr>
          </a:p>
          <a:p>
            <a:pPr eaLnBrk="1" hangingPunct="1"/>
            <a:r>
              <a:rPr lang="en-US" smtClean="0">
                <a:ea typeface="ＭＳ Ｐゴシック" charset="-128"/>
              </a:rPr>
              <a:t>Transgenic animals used to research a gene’</a:t>
            </a:r>
            <a:r>
              <a:rPr lang="en-US" altLang="ja-JP" smtClean="0">
                <a:ea typeface="ＭＳ Ｐゴシック" charset="-128"/>
              </a:rPr>
              <a:t>s function or produce marketable products</a:t>
            </a:r>
            <a:endParaRPr lang="en-US" smtClean="0">
              <a:ea typeface="ＭＳ Ｐゴシック"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b="1" smtClean="0">
                <a:ea typeface="ＭＳ Ｐゴシック" charset="-128"/>
              </a:rPr>
              <a:t>Gene expression: an overview</a:t>
            </a:r>
          </a:p>
        </p:txBody>
      </p:sp>
      <p:sp>
        <p:nvSpPr>
          <p:cNvPr id="36867" name="Content Placeholder 2"/>
          <p:cNvSpPr>
            <a:spLocks noGrp="1"/>
          </p:cNvSpPr>
          <p:nvPr>
            <p:ph idx="1"/>
          </p:nvPr>
        </p:nvSpPr>
        <p:spPr>
          <a:xfrm>
            <a:off x="533400" y="1600200"/>
            <a:ext cx="2743200" cy="4449763"/>
          </a:xfrm>
        </p:spPr>
        <p:txBody>
          <a:bodyPr/>
          <a:lstStyle/>
          <a:p>
            <a:pPr eaLnBrk="1" hangingPunct="1"/>
            <a:r>
              <a:rPr lang="en-US" sz="2400" smtClean="0">
                <a:ea typeface="ＭＳ Ｐゴシック" charset="-128"/>
              </a:rPr>
              <a:t>process of converting genetic information into protein</a:t>
            </a:r>
          </a:p>
          <a:p>
            <a:pPr eaLnBrk="1" hangingPunct="1"/>
            <a:endParaRPr lang="en-US" sz="2400" smtClean="0">
              <a:ea typeface="ＭＳ Ｐゴシック" charset="-128"/>
            </a:endParaRPr>
          </a:p>
          <a:p>
            <a:pPr eaLnBrk="1" hangingPunct="1"/>
            <a:r>
              <a:rPr lang="en-US" sz="2400" smtClean="0">
                <a:ea typeface="ＭＳ Ｐゴシック" charset="-128"/>
              </a:rPr>
              <a:t>two main steps: </a:t>
            </a:r>
            <a:r>
              <a:rPr lang="en-US" sz="2400" b="1" smtClean="0">
                <a:ea typeface="ＭＳ Ｐゴシック" charset="-128"/>
              </a:rPr>
              <a:t>transcription</a:t>
            </a:r>
            <a:r>
              <a:rPr lang="en-US" sz="2400" smtClean="0">
                <a:ea typeface="ＭＳ Ｐゴシック" charset="-128"/>
              </a:rPr>
              <a:t> and </a:t>
            </a:r>
            <a:r>
              <a:rPr lang="en-US" sz="2400" b="1" smtClean="0">
                <a:ea typeface="ＭＳ Ｐゴシック" charset="-128"/>
              </a:rPr>
              <a:t>translation</a:t>
            </a:r>
            <a:endParaRPr lang="en-US" sz="2400" smtClean="0">
              <a:ea typeface="ＭＳ Ｐゴシック" charset="-128"/>
            </a:endParaRPr>
          </a:p>
        </p:txBody>
      </p:sp>
      <p:pic>
        <p:nvPicPr>
          <p:cNvPr id="36868" name="Picture 2" descr="infographic_08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263" y="1981200"/>
            <a:ext cx="57150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b="1" smtClean="0">
                <a:ea typeface="ＭＳ Ｐゴシック" charset="-128"/>
              </a:rPr>
              <a:t>Gene expression: an overview</a:t>
            </a:r>
            <a:endParaRPr lang="en-US" smtClean="0">
              <a:ea typeface="ＭＳ Ｐゴシック" charset="-128"/>
            </a:endParaRPr>
          </a:p>
        </p:txBody>
      </p:sp>
      <p:sp>
        <p:nvSpPr>
          <p:cNvPr id="37891" name="Content Placeholder 2"/>
          <p:cNvSpPr>
            <a:spLocks noGrp="1"/>
          </p:cNvSpPr>
          <p:nvPr>
            <p:ph idx="1"/>
          </p:nvPr>
        </p:nvSpPr>
        <p:spPr>
          <a:xfrm>
            <a:off x="419100" y="1371600"/>
            <a:ext cx="8229600" cy="1676400"/>
          </a:xfrm>
        </p:spPr>
        <p:txBody>
          <a:bodyPr/>
          <a:lstStyle/>
          <a:p>
            <a:pPr eaLnBrk="1" hangingPunct="1"/>
            <a:r>
              <a:rPr lang="en-US" sz="2400" b="1" smtClean="0">
                <a:ea typeface="ＭＳ Ｐゴシック" charset="-128"/>
              </a:rPr>
              <a:t>Transcription</a:t>
            </a:r>
            <a:r>
              <a:rPr lang="en-US" sz="2400" smtClean="0">
                <a:ea typeface="ＭＳ Ｐゴシック" charset="-128"/>
              </a:rPr>
              <a:t> occurs in the nucleus of eukaryotic cells and cytoplasm of prokaryotic cells</a:t>
            </a:r>
          </a:p>
          <a:p>
            <a:pPr eaLnBrk="1" hangingPunct="1"/>
            <a:r>
              <a:rPr lang="en-US" sz="2400" b="1" smtClean="0">
                <a:ea typeface="ＭＳ Ｐゴシック" charset="-128"/>
              </a:rPr>
              <a:t>Translation</a:t>
            </a:r>
            <a:r>
              <a:rPr lang="en-US" sz="2400" smtClean="0">
                <a:ea typeface="ＭＳ Ｐゴシック" charset="-128"/>
              </a:rPr>
              <a:t> occurs on </a:t>
            </a:r>
            <a:r>
              <a:rPr lang="en-US" sz="2400" b="1" smtClean="0">
                <a:ea typeface="ＭＳ Ｐゴシック" charset="-128"/>
              </a:rPr>
              <a:t>ribosomes </a:t>
            </a:r>
            <a:r>
              <a:rPr lang="en-US" sz="2400" smtClean="0">
                <a:ea typeface="ＭＳ Ｐゴシック" charset="-128"/>
              </a:rPr>
              <a:t>in cytoplasm </a:t>
            </a:r>
          </a:p>
        </p:txBody>
      </p:sp>
      <p:sp>
        <p:nvSpPr>
          <p:cNvPr id="37892" name="TextBox 3"/>
          <p:cNvSpPr txBox="1">
            <a:spLocks noChangeArrowheads="1"/>
          </p:cNvSpPr>
          <p:nvPr/>
        </p:nvSpPr>
        <p:spPr bwMode="auto">
          <a:xfrm>
            <a:off x="3124200" y="47244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atin typeface="Calibri" charset="0"/>
            </a:endParaRPr>
          </a:p>
        </p:txBody>
      </p:sp>
      <p:pic>
        <p:nvPicPr>
          <p:cNvPr id="37893" name="Picture 2" descr="infographic_08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0650"/>
            <a:ext cx="4991100"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b="1" smtClean="0">
                <a:ea typeface="ＭＳ Ｐゴシック" charset="-128"/>
              </a:rPr>
              <a:t>Gene expression: transcription</a:t>
            </a:r>
          </a:p>
        </p:txBody>
      </p:sp>
      <p:sp>
        <p:nvSpPr>
          <p:cNvPr id="38915" name="Content Placeholder 2"/>
          <p:cNvSpPr>
            <a:spLocks noGrp="1"/>
          </p:cNvSpPr>
          <p:nvPr>
            <p:ph idx="1"/>
          </p:nvPr>
        </p:nvSpPr>
        <p:spPr>
          <a:xfrm>
            <a:off x="457200" y="1600200"/>
            <a:ext cx="8229600" cy="914400"/>
          </a:xfrm>
        </p:spPr>
        <p:txBody>
          <a:bodyPr/>
          <a:lstStyle/>
          <a:p>
            <a:pPr eaLnBrk="1" hangingPunct="1"/>
            <a:r>
              <a:rPr lang="en-US" sz="2400" b="1" smtClean="0">
                <a:ea typeface="ＭＳ Ｐゴシック" charset="-128"/>
              </a:rPr>
              <a:t>Transcription: </a:t>
            </a:r>
            <a:r>
              <a:rPr lang="en-US" sz="2400" smtClean="0">
                <a:ea typeface="ＭＳ Ｐゴシック" charset="-128"/>
              </a:rPr>
              <a:t>molecules of messenger RNA (mRNA) are synthesized from the instructions encoded in genes</a:t>
            </a:r>
          </a:p>
        </p:txBody>
      </p:sp>
      <p:pic>
        <p:nvPicPr>
          <p:cNvPr id="38916" name="Picture 4" descr="lect08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2527300"/>
            <a:ext cx="601345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b="1" smtClean="0">
                <a:ea typeface="ＭＳ Ｐゴシック" charset="-128"/>
              </a:rPr>
              <a:t>Gene expression: transcription</a:t>
            </a:r>
          </a:p>
        </p:txBody>
      </p:sp>
      <p:sp>
        <p:nvSpPr>
          <p:cNvPr id="39939" name="Content Placeholder 2"/>
          <p:cNvSpPr>
            <a:spLocks noGrp="1"/>
          </p:cNvSpPr>
          <p:nvPr>
            <p:ph idx="1"/>
          </p:nvPr>
        </p:nvSpPr>
        <p:spPr>
          <a:xfrm>
            <a:off x="457200" y="1447800"/>
            <a:ext cx="8229600" cy="1295400"/>
          </a:xfrm>
        </p:spPr>
        <p:txBody>
          <a:bodyPr/>
          <a:lstStyle/>
          <a:p>
            <a:pPr marL="0" indent="0" eaLnBrk="1" hangingPunct="1">
              <a:buFont typeface="Arial" charset="0"/>
              <a:buNone/>
            </a:pPr>
            <a:r>
              <a:rPr lang="en-US" sz="2400" b="1" smtClean="0">
                <a:ea typeface="ＭＳ Ｐゴシック" charset="-128"/>
              </a:rPr>
              <a:t>RNA polymerase </a:t>
            </a:r>
            <a:r>
              <a:rPr lang="en-US" sz="2400" smtClean="0">
                <a:ea typeface="ＭＳ Ｐゴシック" charset="-128"/>
              </a:rPr>
              <a:t>binds to the regulatory of the gene</a:t>
            </a:r>
            <a:r>
              <a:rPr lang="en-US" altLang="ja-JP" sz="2400" smtClean="0">
                <a:ea typeface="ＭＳ Ｐゴシック" charset="-128"/>
              </a:rPr>
              <a:t>s coding region.  The DNA strands unwind, exposing the coding sequence of the gene.</a:t>
            </a:r>
            <a:endParaRPr lang="en-US" sz="2400" smtClean="0">
              <a:ea typeface="ＭＳ Ｐゴシック" charset="-128"/>
            </a:endParaRPr>
          </a:p>
        </p:txBody>
      </p:sp>
      <p:sp>
        <p:nvSpPr>
          <p:cNvPr id="39940" name="TextBox 3"/>
          <p:cNvSpPr txBox="1">
            <a:spLocks noChangeArrowheads="1"/>
          </p:cNvSpPr>
          <p:nvPr/>
        </p:nvSpPr>
        <p:spPr bwMode="auto">
          <a:xfrm>
            <a:off x="2514600" y="41910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atin typeface="Calibri" charset="0"/>
            </a:endParaRPr>
          </a:p>
        </p:txBody>
      </p:sp>
      <p:pic>
        <p:nvPicPr>
          <p:cNvPr id="39941" name="Picture 5" descr="lect082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90875"/>
            <a:ext cx="85344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b="1" smtClean="0">
                <a:ea typeface="ＭＳ Ｐゴシック" charset="-128"/>
              </a:rPr>
              <a:t>Gene expression: transcription</a:t>
            </a:r>
          </a:p>
        </p:txBody>
      </p:sp>
      <p:sp>
        <p:nvSpPr>
          <p:cNvPr id="40963" name="Content Placeholder 2"/>
          <p:cNvSpPr>
            <a:spLocks noGrp="1"/>
          </p:cNvSpPr>
          <p:nvPr>
            <p:ph idx="1"/>
          </p:nvPr>
        </p:nvSpPr>
        <p:spPr/>
        <p:txBody>
          <a:bodyPr/>
          <a:lstStyle/>
          <a:p>
            <a:pPr marL="0" indent="0" eaLnBrk="1" hangingPunct="1">
              <a:buFont typeface="Arial" charset="0"/>
              <a:buNone/>
            </a:pPr>
            <a:r>
              <a:rPr lang="en-US" smtClean="0">
                <a:ea typeface="ＭＳ Ｐゴシック" charset="-128"/>
              </a:rPr>
              <a:t>RNA polymerase copies a strand of DNA into a </a:t>
            </a:r>
            <a:r>
              <a:rPr lang="en-US" b="1" smtClean="0">
                <a:ea typeface="ＭＳ Ｐゴシック" charset="-128"/>
              </a:rPr>
              <a:t>complementary strand of mRNA </a:t>
            </a:r>
            <a:r>
              <a:rPr lang="en-US" smtClean="0">
                <a:ea typeface="ＭＳ Ｐゴシック" charset="-128"/>
              </a:rPr>
              <a:t>by </a:t>
            </a:r>
            <a:r>
              <a:rPr lang="ja-JP" altLang="en-US" smtClean="0">
                <a:ea typeface="ＭＳ Ｐゴシック" charset="-128"/>
              </a:rPr>
              <a:t>“</a:t>
            </a:r>
            <a:r>
              <a:rPr lang="en-US" altLang="ja-JP" smtClean="0">
                <a:ea typeface="ＭＳ Ｐゴシック" charset="-128"/>
              </a:rPr>
              <a:t>reading</a:t>
            </a:r>
            <a:r>
              <a:rPr lang="ja-JP" altLang="en-US" smtClean="0">
                <a:ea typeface="ＭＳ Ｐゴシック" charset="-128"/>
              </a:rPr>
              <a:t>”</a:t>
            </a:r>
            <a:r>
              <a:rPr lang="en-US" altLang="ja-JP" smtClean="0">
                <a:ea typeface="ＭＳ Ｐゴシック" charset="-128"/>
              </a:rPr>
              <a:t> the gene coding sequence</a:t>
            </a:r>
            <a:endParaRPr lang="en-US" smtClean="0">
              <a:ea typeface="ＭＳ Ｐゴシック" charset="-128"/>
            </a:endParaRPr>
          </a:p>
        </p:txBody>
      </p:sp>
      <p:sp>
        <p:nvSpPr>
          <p:cNvPr id="40964" name="TextBox 3"/>
          <p:cNvSpPr txBox="1">
            <a:spLocks noChangeArrowheads="1"/>
          </p:cNvSpPr>
          <p:nvPr/>
        </p:nvSpPr>
        <p:spPr bwMode="auto">
          <a:xfrm>
            <a:off x="2819400" y="42672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atin typeface="Calibri" charset="0"/>
            </a:endParaRPr>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89338"/>
            <a:ext cx="82296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smtClean="0">
                <a:ea typeface="ＭＳ Ｐゴシック" charset="-128"/>
              </a:rPr>
              <a:t>Gene expression: transcription</a:t>
            </a:r>
          </a:p>
        </p:txBody>
      </p:sp>
      <p:sp>
        <p:nvSpPr>
          <p:cNvPr id="41987" name="Content Placeholder 2"/>
          <p:cNvSpPr>
            <a:spLocks noGrp="1"/>
          </p:cNvSpPr>
          <p:nvPr>
            <p:ph idx="1"/>
          </p:nvPr>
        </p:nvSpPr>
        <p:spPr>
          <a:xfrm>
            <a:off x="457200" y="1600200"/>
            <a:ext cx="8229600" cy="1219200"/>
          </a:xfrm>
        </p:spPr>
        <p:txBody>
          <a:bodyPr/>
          <a:lstStyle/>
          <a:p>
            <a:pPr marL="0" indent="0" eaLnBrk="1" hangingPunct="1">
              <a:buFont typeface="Arial" charset="0"/>
              <a:buNone/>
            </a:pPr>
            <a:r>
              <a:rPr lang="en-US" sz="2400" b="1" smtClean="0">
                <a:ea typeface="ＭＳ Ｐゴシック" charset="-128"/>
              </a:rPr>
              <a:t>complementary mRNA </a:t>
            </a:r>
            <a:r>
              <a:rPr lang="en-US" sz="2400" smtClean="0">
                <a:ea typeface="ＭＳ Ｐゴシック" charset="-128"/>
              </a:rPr>
              <a:t>forms from a DNA template according to the rules of base pairing, except that in RNA, adenine (A) pairs with uracil (U)</a:t>
            </a:r>
          </a:p>
        </p:txBody>
      </p:sp>
      <p:sp>
        <p:nvSpPr>
          <p:cNvPr id="41988" name="TextBox 3"/>
          <p:cNvSpPr txBox="1">
            <a:spLocks noChangeArrowheads="1"/>
          </p:cNvSpPr>
          <p:nvPr/>
        </p:nvSpPr>
        <p:spPr bwMode="auto">
          <a:xfrm>
            <a:off x="1676400" y="41148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atin typeface="Calibri" charset="0"/>
            </a:endParaRPr>
          </a:p>
        </p:txBody>
      </p:sp>
      <p:pic>
        <p:nvPicPr>
          <p:cNvPr id="41989" name="Picture 3" descr="infographic 8"/>
          <p:cNvPicPr>
            <a:picLocks noChangeAspect="1" noChangeArrowheads="1"/>
          </p:cNvPicPr>
          <p:nvPr/>
        </p:nvPicPr>
        <p:blipFill>
          <a:blip r:embed="rId2">
            <a:extLst>
              <a:ext uri="{28A0092B-C50C-407E-A947-70E740481C1C}">
                <a14:useLocalDpi xmlns:a14="http://schemas.microsoft.com/office/drawing/2010/main" val="0"/>
              </a:ext>
            </a:extLst>
          </a:blip>
          <a:srcRect l="1385" t="39311" r="81564" b="36426"/>
          <a:stretch>
            <a:fillRect/>
          </a:stretch>
        </p:blipFill>
        <p:spPr bwMode="auto">
          <a:xfrm>
            <a:off x="2859088" y="2652713"/>
            <a:ext cx="30845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b="1" smtClean="0">
                <a:ea typeface="ＭＳ Ｐゴシック" charset="-128"/>
              </a:rPr>
              <a:t>Gene expression: transcription</a:t>
            </a:r>
          </a:p>
        </p:txBody>
      </p:sp>
      <p:sp>
        <p:nvSpPr>
          <p:cNvPr id="43011" name="Content Placeholder 2"/>
          <p:cNvSpPr>
            <a:spLocks noGrp="1"/>
          </p:cNvSpPr>
          <p:nvPr>
            <p:ph idx="1"/>
          </p:nvPr>
        </p:nvSpPr>
        <p:spPr>
          <a:xfrm>
            <a:off x="457200" y="1600200"/>
            <a:ext cx="8229600" cy="1295400"/>
          </a:xfrm>
        </p:spPr>
        <p:txBody>
          <a:bodyPr/>
          <a:lstStyle/>
          <a:p>
            <a:pPr marL="0" indent="0" eaLnBrk="1" hangingPunct="1">
              <a:buFont typeface="Arial" charset="0"/>
              <a:buNone/>
            </a:pPr>
            <a:r>
              <a:rPr lang="en-US" smtClean="0">
                <a:ea typeface="ＭＳ Ｐゴシック" charset="-128"/>
              </a:rPr>
              <a:t>mRNA strand is formed,  detaches from DNA sequence, and DNA reforms its double-helix</a:t>
            </a:r>
          </a:p>
        </p:txBody>
      </p:sp>
      <p:pic>
        <p:nvPicPr>
          <p:cNvPr id="430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32125"/>
            <a:ext cx="8229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ea typeface="ＭＳ Ｐゴシック" charset="-128"/>
              </a:rPr>
              <a:t>Driving Questions</a:t>
            </a:r>
          </a:p>
        </p:txBody>
      </p:sp>
      <p:sp>
        <p:nvSpPr>
          <p:cNvPr id="16387" name="TextBox 3"/>
          <p:cNvSpPr txBox="1">
            <a:spLocks noChangeArrowheads="1"/>
          </p:cNvSpPr>
          <p:nvPr/>
        </p:nvSpPr>
        <p:spPr bwMode="auto">
          <a:xfrm>
            <a:off x="2819400" y="4953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atin typeface="Calibri" charset="0"/>
            </a:endParaRPr>
          </a:p>
        </p:txBody>
      </p:sp>
      <p:sp>
        <p:nvSpPr>
          <p:cNvPr id="16388" name="Content Placeholder 5"/>
          <p:cNvSpPr>
            <a:spLocks noGrp="1"/>
          </p:cNvSpPr>
          <p:nvPr>
            <p:ph idx="1"/>
          </p:nvPr>
        </p:nvSpPr>
        <p:spPr/>
        <p:txBody>
          <a:bodyPr/>
          <a:lstStyle/>
          <a:p>
            <a:pPr marL="0" indent="0">
              <a:buFont typeface="Arial" charset="0"/>
              <a:buNone/>
            </a:pPr>
            <a:r>
              <a:rPr lang="en-US" sz="2800" smtClean="0">
                <a:ea typeface="ＭＳ Ｐゴシック" charset="-128"/>
              </a:rPr>
              <a:t>1. What determines the shape of a protein</a:t>
            </a:r>
          </a:p>
          <a:p>
            <a:pPr marL="0" indent="0">
              <a:buFont typeface="Arial" charset="0"/>
              <a:buNone/>
            </a:pPr>
            <a:r>
              <a:rPr lang="en-US" sz="2800" smtClean="0">
                <a:ea typeface="ＭＳ Ｐゴシック" charset="-128"/>
              </a:rPr>
              <a:t>     molecule?</a:t>
            </a:r>
          </a:p>
          <a:p>
            <a:pPr marL="0" indent="0">
              <a:buFont typeface="Arial" charset="0"/>
              <a:buNone/>
            </a:pPr>
            <a:r>
              <a:rPr lang="en-US" sz="2800" smtClean="0">
                <a:ea typeface="ＭＳ Ｐゴシック" charset="-128"/>
              </a:rPr>
              <a:t>2. What are the steps of gene expression, and</a:t>
            </a:r>
          </a:p>
          <a:p>
            <a:pPr marL="0" indent="0">
              <a:buFont typeface="Arial" charset="0"/>
              <a:buNone/>
            </a:pPr>
            <a:r>
              <a:rPr lang="en-US" sz="2800" smtClean="0">
                <a:ea typeface="ＭＳ Ｐゴシック" charset="-128"/>
              </a:rPr>
              <a:t>     where do they occur in a cell?</a:t>
            </a:r>
          </a:p>
          <a:p>
            <a:pPr marL="0" indent="0">
              <a:buFont typeface="Arial" charset="0"/>
              <a:buNone/>
            </a:pPr>
            <a:r>
              <a:rPr lang="en-US" sz="2800" smtClean="0">
                <a:ea typeface="ＭＳ Ｐゴシック" charset="-128"/>
              </a:rPr>
              <a:t>3. How can animals be genetically modified to produce</a:t>
            </a:r>
          </a:p>
          <a:p>
            <a:pPr marL="0" indent="0">
              <a:buFont typeface="Arial" charset="0"/>
              <a:buNone/>
            </a:pPr>
            <a:r>
              <a:rPr lang="en-US" sz="2800" smtClean="0">
                <a:ea typeface="ＭＳ Ｐゴシック" charset="-128"/>
              </a:rPr>
              <a:t>     human proteins (with therapeutic uses)?</a:t>
            </a:r>
          </a:p>
          <a:p>
            <a:pPr marL="0" indent="0">
              <a:buFont typeface="Arial" charset="0"/>
              <a:buNone/>
            </a:pPr>
            <a:r>
              <a:rPr lang="en-US" sz="2800" smtClean="0">
                <a:ea typeface="ＭＳ Ｐゴシック" charset="-128"/>
              </a:rPr>
              <a:t>4. What are some practical applications of</a:t>
            </a:r>
          </a:p>
          <a:p>
            <a:pPr marL="0" indent="0">
              <a:buFont typeface="Arial" charset="0"/>
              <a:buNone/>
            </a:pPr>
            <a:r>
              <a:rPr lang="en-US" sz="2800" smtClean="0">
                <a:ea typeface="ＭＳ Ｐゴシック" charset="-128"/>
              </a:rPr>
              <a:t>     genetically modified organisms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b="1" smtClean="0">
                <a:ea typeface="ＭＳ Ｐゴシック" charset="-128"/>
              </a:rPr>
              <a:t>Gene expression: transcription</a:t>
            </a:r>
          </a:p>
        </p:txBody>
      </p:sp>
      <p:sp>
        <p:nvSpPr>
          <p:cNvPr id="44035" name="Content Placeholder 2"/>
          <p:cNvSpPr>
            <a:spLocks noGrp="1"/>
          </p:cNvSpPr>
          <p:nvPr>
            <p:ph idx="1"/>
          </p:nvPr>
        </p:nvSpPr>
        <p:spPr>
          <a:xfrm>
            <a:off x="457200" y="1600200"/>
            <a:ext cx="8229600" cy="1981200"/>
          </a:xfrm>
        </p:spPr>
        <p:txBody>
          <a:bodyPr/>
          <a:lstStyle/>
          <a:p>
            <a:pPr eaLnBrk="1" hangingPunct="1"/>
            <a:r>
              <a:rPr lang="en-US" smtClean="0">
                <a:ea typeface="ＭＳ Ｐゴシック" charset="-128"/>
              </a:rPr>
              <a:t>completed mRNA molecule leaves the nucleus</a:t>
            </a:r>
          </a:p>
          <a:p>
            <a:pPr eaLnBrk="1" hangingPunct="1"/>
            <a:r>
              <a:rPr lang="en-US" smtClean="0">
                <a:ea typeface="ＭＳ Ｐゴシック" charset="-128"/>
              </a:rPr>
              <a:t>gene remains part of chromosome in nucleus </a:t>
            </a:r>
          </a:p>
          <a:p>
            <a:pPr eaLnBrk="1" hangingPunct="1"/>
            <a:r>
              <a:rPr lang="en-US" smtClean="0">
                <a:ea typeface="ＭＳ Ｐゴシック" charset="-128"/>
              </a:rPr>
              <a:t>can be used again for transcription</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54413"/>
            <a:ext cx="82296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b="1" smtClean="0">
                <a:ea typeface="ＭＳ Ｐゴシック" charset="-128"/>
              </a:rPr>
              <a:t>Gene expression: translation</a:t>
            </a:r>
          </a:p>
        </p:txBody>
      </p:sp>
      <p:sp>
        <p:nvSpPr>
          <p:cNvPr id="45059" name="Content Placeholder 2"/>
          <p:cNvSpPr>
            <a:spLocks noGrp="1"/>
          </p:cNvSpPr>
          <p:nvPr>
            <p:ph idx="1"/>
          </p:nvPr>
        </p:nvSpPr>
        <p:spPr>
          <a:xfrm>
            <a:off x="457200" y="1600200"/>
            <a:ext cx="8229600" cy="1524000"/>
          </a:xfrm>
        </p:spPr>
        <p:txBody>
          <a:bodyPr/>
          <a:lstStyle/>
          <a:p>
            <a:pPr marL="0" indent="0" eaLnBrk="1" hangingPunct="1">
              <a:buFont typeface="Arial" charset="0"/>
              <a:buNone/>
            </a:pPr>
            <a:r>
              <a:rPr lang="en-US" smtClean="0">
                <a:ea typeface="ＭＳ Ｐゴシック" charset="-128"/>
              </a:rPr>
              <a:t>mRNA molecules used to assemble the corresponding amino acid sequence of the protein</a:t>
            </a:r>
          </a:p>
        </p:txBody>
      </p:sp>
      <p:pic>
        <p:nvPicPr>
          <p:cNvPr id="45060" name="Picture 5" descr="lect08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3763" y="3357563"/>
            <a:ext cx="7356475"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infographic_08_09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0275"/>
            <a:ext cx="82296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p:cNvSpPr>
            <a:spLocks noGrp="1"/>
          </p:cNvSpPr>
          <p:nvPr>
            <p:ph type="title"/>
          </p:nvPr>
        </p:nvSpPr>
        <p:spPr/>
        <p:txBody>
          <a:bodyPr/>
          <a:lstStyle/>
          <a:p>
            <a:pPr eaLnBrk="1" hangingPunct="1"/>
            <a:r>
              <a:rPr lang="en-US" b="1" smtClean="0">
                <a:ea typeface="ＭＳ Ｐゴシック" charset="-128"/>
              </a:rPr>
              <a:t>Gene expression: translation</a:t>
            </a:r>
          </a:p>
        </p:txBody>
      </p:sp>
      <p:sp>
        <p:nvSpPr>
          <p:cNvPr id="46084" name="Content Placeholder 2"/>
          <p:cNvSpPr>
            <a:spLocks noGrp="1"/>
          </p:cNvSpPr>
          <p:nvPr>
            <p:ph idx="1"/>
          </p:nvPr>
        </p:nvSpPr>
        <p:spPr>
          <a:xfrm>
            <a:off x="533400" y="1295400"/>
            <a:ext cx="8229600" cy="685800"/>
          </a:xfrm>
        </p:spPr>
        <p:txBody>
          <a:bodyPr/>
          <a:lstStyle/>
          <a:p>
            <a:pPr eaLnBrk="1" hangingPunct="1">
              <a:buFont typeface="Arial" charset="0"/>
              <a:buNone/>
            </a:pPr>
            <a:r>
              <a:rPr lang="en-US" sz="2400" smtClean="0">
                <a:ea typeface="ＭＳ Ｐゴシック" charset="-128"/>
              </a:rPr>
              <a:t>mRNA molecule associates with a ribosome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b="1" smtClean="0">
                <a:ea typeface="ＭＳ Ｐゴシック" charset="-128"/>
              </a:rPr>
              <a:t>Gene expression: translation</a:t>
            </a:r>
          </a:p>
        </p:txBody>
      </p:sp>
      <p:sp>
        <p:nvSpPr>
          <p:cNvPr id="47107" name="Content Placeholder 2"/>
          <p:cNvSpPr>
            <a:spLocks noGrp="1"/>
          </p:cNvSpPr>
          <p:nvPr>
            <p:ph idx="1"/>
          </p:nvPr>
        </p:nvSpPr>
        <p:spPr>
          <a:xfrm>
            <a:off x="457200" y="1600200"/>
            <a:ext cx="3048000" cy="4525963"/>
          </a:xfrm>
        </p:spPr>
        <p:txBody>
          <a:bodyPr/>
          <a:lstStyle/>
          <a:p>
            <a:pPr eaLnBrk="1" hangingPunct="1"/>
            <a:r>
              <a:rPr lang="en-US" sz="2400" smtClean="0">
                <a:ea typeface="ＭＳ Ｐゴシック" charset="-128"/>
              </a:rPr>
              <a:t>ribosome moves along the mRNA, </a:t>
            </a:r>
            <a:r>
              <a:rPr lang="ja-JP" altLang="en-US" sz="2400" smtClean="0">
                <a:ea typeface="ＭＳ Ｐゴシック" charset="-128"/>
              </a:rPr>
              <a:t>“</a:t>
            </a:r>
            <a:r>
              <a:rPr lang="en-US" altLang="ja-JP" sz="2400" smtClean="0">
                <a:ea typeface="ＭＳ Ｐゴシック" charset="-128"/>
              </a:rPr>
              <a:t>reading</a:t>
            </a:r>
            <a:r>
              <a:rPr lang="ja-JP" altLang="en-US" sz="2400" smtClean="0">
                <a:ea typeface="ＭＳ Ｐゴシック" charset="-128"/>
              </a:rPr>
              <a:t>”</a:t>
            </a:r>
            <a:r>
              <a:rPr lang="en-US" altLang="ja-JP" sz="2400" smtClean="0">
                <a:ea typeface="ＭＳ Ｐゴシック" charset="-128"/>
              </a:rPr>
              <a:t> it in groups of three nucleotides (</a:t>
            </a:r>
            <a:r>
              <a:rPr lang="en-US" altLang="ja-JP" sz="2400" b="1" smtClean="0">
                <a:ea typeface="ＭＳ Ｐゴシック" charset="-128"/>
              </a:rPr>
              <a:t>codons</a:t>
            </a:r>
            <a:r>
              <a:rPr lang="en-US" altLang="ja-JP" sz="2400" smtClean="0">
                <a:ea typeface="ＭＳ Ｐゴシック" charset="-128"/>
              </a:rPr>
              <a:t>)</a:t>
            </a:r>
          </a:p>
          <a:p>
            <a:pPr eaLnBrk="1" hangingPunct="1"/>
            <a:endParaRPr lang="en-US" altLang="ja-JP" sz="2400" smtClean="0">
              <a:ea typeface="ＭＳ Ｐゴシック" charset="-128"/>
            </a:endParaRPr>
          </a:p>
          <a:p>
            <a:pPr eaLnBrk="1" hangingPunct="1"/>
            <a:r>
              <a:rPr lang="en-US" sz="2400" smtClean="0">
                <a:ea typeface="ＭＳ Ｐゴシック" charset="-128"/>
              </a:rPr>
              <a:t>A codon specifies a particular amino acid</a:t>
            </a:r>
          </a:p>
        </p:txBody>
      </p:sp>
      <p:pic>
        <p:nvPicPr>
          <p:cNvPr id="47108" name="Picture 5" descr="infographic_08_09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6613" y="1776413"/>
            <a:ext cx="56356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b="1" smtClean="0">
                <a:ea typeface="ＭＳ Ｐゴシック" charset="-128"/>
              </a:rPr>
              <a:t>Gene expression: translation</a:t>
            </a:r>
          </a:p>
        </p:txBody>
      </p:sp>
      <p:sp>
        <p:nvSpPr>
          <p:cNvPr id="48131" name="Content Placeholder 2"/>
          <p:cNvSpPr>
            <a:spLocks noGrp="1"/>
          </p:cNvSpPr>
          <p:nvPr>
            <p:ph idx="1"/>
          </p:nvPr>
        </p:nvSpPr>
        <p:spPr>
          <a:xfrm>
            <a:off x="457200" y="1600200"/>
            <a:ext cx="2836863" cy="4525963"/>
          </a:xfrm>
        </p:spPr>
        <p:txBody>
          <a:bodyPr/>
          <a:lstStyle/>
          <a:p>
            <a:pPr eaLnBrk="1" hangingPunct="1"/>
            <a:r>
              <a:rPr lang="en-US" sz="2400" smtClean="0">
                <a:ea typeface="ＭＳ Ｐゴシック" charset="-128"/>
              </a:rPr>
              <a:t>Transfer RNA (</a:t>
            </a:r>
            <a:r>
              <a:rPr lang="en-US" sz="2400" b="1" smtClean="0">
                <a:ea typeface="ＭＳ Ｐゴシック" charset="-128"/>
              </a:rPr>
              <a:t>tRNA</a:t>
            </a:r>
            <a:r>
              <a:rPr lang="en-US" sz="2400" smtClean="0">
                <a:ea typeface="ＭＳ Ｐゴシック" charset="-128"/>
              </a:rPr>
              <a:t>) carries an amino acid to the mRNA and ribosome by using its </a:t>
            </a:r>
            <a:r>
              <a:rPr lang="en-US" sz="2400" b="1" smtClean="0">
                <a:ea typeface="ＭＳ Ｐゴシック" charset="-128"/>
              </a:rPr>
              <a:t>anticodon</a:t>
            </a:r>
            <a:r>
              <a:rPr lang="en-US" sz="2400" smtClean="0">
                <a:ea typeface="ＭＳ Ｐゴシック" charset="-128"/>
              </a:rPr>
              <a:t> to find a matching mRNA codon</a:t>
            </a:r>
          </a:p>
        </p:txBody>
      </p:sp>
      <p:pic>
        <p:nvPicPr>
          <p:cNvPr id="48132" name="Picture 5" descr="infographic_08_09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6613" y="1776413"/>
            <a:ext cx="56356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b="1" smtClean="0">
                <a:ea typeface="ＭＳ Ｐゴシック" charset="-128"/>
              </a:rPr>
              <a:t>Gene expression: translation</a:t>
            </a:r>
          </a:p>
        </p:txBody>
      </p:sp>
      <p:sp>
        <p:nvSpPr>
          <p:cNvPr id="49155" name="Content Placeholder 2"/>
          <p:cNvSpPr>
            <a:spLocks noGrp="1"/>
          </p:cNvSpPr>
          <p:nvPr>
            <p:ph idx="1"/>
          </p:nvPr>
        </p:nvSpPr>
        <p:spPr>
          <a:xfrm>
            <a:off x="457200" y="1600200"/>
            <a:ext cx="8229600" cy="1905000"/>
          </a:xfrm>
        </p:spPr>
        <p:txBody>
          <a:bodyPr/>
          <a:lstStyle/>
          <a:p>
            <a:pPr eaLnBrk="1" hangingPunct="1"/>
            <a:r>
              <a:rPr lang="en-US" smtClean="0">
                <a:ea typeface="ＭＳ Ｐゴシック" charset="-128"/>
              </a:rPr>
              <a:t>when correct tRNA is in place, the specified amino acid is added to the growing chain</a:t>
            </a:r>
          </a:p>
          <a:p>
            <a:pPr eaLnBrk="1" hangingPunct="1"/>
            <a:r>
              <a:rPr lang="en-US" smtClean="0">
                <a:ea typeface="ＭＳ Ｐゴシック" charset="-128"/>
              </a:rPr>
              <a:t>the ribosome moves on to the next codon</a:t>
            </a:r>
          </a:p>
        </p:txBody>
      </p:sp>
      <p:sp>
        <p:nvSpPr>
          <p:cNvPr id="49156" name="TextBox 3"/>
          <p:cNvSpPr txBox="1">
            <a:spLocks noChangeArrowheads="1"/>
          </p:cNvSpPr>
          <p:nvPr/>
        </p:nvSpPr>
        <p:spPr bwMode="auto">
          <a:xfrm>
            <a:off x="2819400" y="41910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atin typeface="Calibri" charset="0"/>
            </a:endParaRPr>
          </a:p>
        </p:txBody>
      </p:sp>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97250"/>
            <a:ext cx="82296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b="1" smtClean="0">
                <a:ea typeface="ＭＳ Ｐゴシック" charset="-128"/>
              </a:rPr>
              <a:t>Gene expression: translation</a:t>
            </a:r>
          </a:p>
        </p:txBody>
      </p:sp>
      <p:sp>
        <p:nvSpPr>
          <p:cNvPr id="50179" name="Content Placeholder 2"/>
          <p:cNvSpPr>
            <a:spLocks noGrp="1"/>
          </p:cNvSpPr>
          <p:nvPr>
            <p:ph idx="1"/>
          </p:nvPr>
        </p:nvSpPr>
        <p:spPr>
          <a:xfrm>
            <a:off x="457200" y="1600200"/>
            <a:ext cx="8229600" cy="1143000"/>
          </a:xfrm>
        </p:spPr>
        <p:txBody>
          <a:bodyPr/>
          <a:lstStyle/>
          <a:p>
            <a:pPr marL="0" indent="0" eaLnBrk="1" hangingPunct="1">
              <a:buFont typeface="Arial" charset="0"/>
              <a:buNone/>
            </a:pPr>
            <a:r>
              <a:rPr lang="en-US" smtClean="0">
                <a:ea typeface="ＭＳ Ｐゴシック" charset="-128"/>
              </a:rPr>
              <a:t>completed amino acid chain detaches from the ribosome and folds into its 3-D shape</a:t>
            </a:r>
          </a:p>
        </p:txBody>
      </p:sp>
      <p:sp>
        <p:nvSpPr>
          <p:cNvPr id="50180" name="TextBox 3"/>
          <p:cNvSpPr txBox="1">
            <a:spLocks noChangeArrowheads="1"/>
          </p:cNvSpPr>
          <p:nvPr/>
        </p:nvSpPr>
        <p:spPr bwMode="auto">
          <a:xfrm>
            <a:off x="3048000" y="3276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atin typeface="Calibri" charset="0"/>
            </a:endParaRPr>
          </a:p>
        </p:txBody>
      </p:sp>
      <p:pic>
        <p:nvPicPr>
          <p:cNvPr id="50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52763"/>
            <a:ext cx="82296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b="1" smtClean="0">
                <a:ea typeface="ＭＳ Ｐゴシック" charset="-128"/>
              </a:rPr>
              <a:t>The genetic code</a:t>
            </a:r>
          </a:p>
        </p:txBody>
      </p:sp>
      <p:sp>
        <p:nvSpPr>
          <p:cNvPr id="51203" name="Content Placeholder 2"/>
          <p:cNvSpPr>
            <a:spLocks noGrp="1"/>
          </p:cNvSpPr>
          <p:nvPr>
            <p:ph idx="1"/>
          </p:nvPr>
        </p:nvSpPr>
        <p:spPr>
          <a:xfrm>
            <a:off x="457200" y="1676400"/>
            <a:ext cx="2667000" cy="2667000"/>
          </a:xfrm>
        </p:spPr>
        <p:txBody>
          <a:bodyPr/>
          <a:lstStyle/>
          <a:p>
            <a:pPr eaLnBrk="1" hangingPunct="1"/>
            <a:r>
              <a:rPr lang="en-US" sz="2800" smtClean="0">
                <a:ea typeface="ＭＳ Ｐゴシック" charset="-128"/>
              </a:rPr>
              <a:t>set of rules relating particular mRNA codons to particular amino acids</a:t>
            </a:r>
          </a:p>
          <a:p>
            <a:pPr eaLnBrk="1" hangingPunct="1"/>
            <a:r>
              <a:rPr lang="en-US" sz="2800" smtClean="0">
                <a:ea typeface="ＭＳ Ｐゴシック" charset="-128"/>
              </a:rPr>
              <a:t>redundant and universal</a:t>
            </a:r>
          </a:p>
          <a:p>
            <a:pPr eaLnBrk="1" hangingPunct="1">
              <a:buFont typeface="Arial" charset="0"/>
              <a:buNone/>
            </a:pPr>
            <a:endParaRPr lang="en-US" sz="2800" smtClean="0">
              <a:ea typeface="ＭＳ Ｐゴシック" charset="-128"/>
            </a:endParaRPr>
          </a:p>
        </p:txBody>
      </p:sp>
      <p:pic>
        <p:nvPicPr>
          <p:cNvPr id="51204" name="Picture 2" descr="infographic_08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409825"/>
            <a:ext cx="60118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b="1" smtClean="0">
                <a:ea typeface="ＭＳ Ｐゴシック" charset="-128"/>
              </a:rPr>
              <a:t>Advantages of “pharming”</a:t>
            </a:r>
          </a:p>
        </p:txBody>
      </p:sp>
      <p:sp>
        <p:nvSpPr>
          <p:cNvPr id="52227" name="Content Placeholder 2"/>
          <p:cNvSpPr>
            <a:spLocks noGrp="1"/>
          </p:cNvSpPr>
          <p:nvPr>
            <p:ph idx="1"/>
          </p:nvPr>
        </p:nvSpPr>
        <p:spPr>
          <a:xfrm>
            <a:off x="457200" y="1600200"/>
            <a:ext cx="8229600" cy="2286000"/>
          </a:xfrm>
        </p:spPr>
        <p:txBody>
          <a:bodyPr/>
          <a:lstStyle/>
          <a:p>
            <a:pPr eaLnBrk="1" hangingPunct="1"/>
            <a:r>
              <a:rPr lang="en-US" smtClean="0">
                <a:ea typeface="ＭＳ Ｐゴシック" charset="-128"/>
              </a:rPr>
              <a:t>makes complex human proteins</a:t>
            </a:r>
          </a:p>
          <a:p>
            <a:pPr eaLnBrk="1" hangingPunct="1"/>
            <a:r>
              <a:rPr lang="en-US" smtClean="0">
                <a:ea typeface="ＭＳ Ｐゴシック" charset="-128"/>
              </a:rPr>
              <a:t>makes large amount of protein</a:t>
            </a:r>
          </a:p>
          <a:p>
            <a:pPr eaLnBrk="1" hangingPunct="1"/>
            <a:r>
              <a:rPr lang="en-US" smtClean="0">
                <a:ea typeface="ＭＳ Ｐゴシック" charset="-128"/>
              </a:rPr>
              <a:t>less expensive</a:t>
            </a:r>
          </a:p>
          <a:p>
            <a:pPr eaLnBrk="1" hangingPunct="1"/>
            <a:r>
              <a:rPr lang="en-US" smtClean="0">
                <a:ea typeface="ＭＳ Ｐゴシック" charset="-128"/>
              </a:rPr>
              <a:t>clinically equivalent</a:t>
            </a:r>
          </a:p>
          <a:p>
            <a:pPr eaLnBrk="1" hangingPunct="1"/>
            <a:endParaRPr lang="en-US" smtClean="0">
              <a:ea typeface="ＭＳ Ｐゴシック" charset="-128"/>
            </a:endParaRPr>
          </a:p>
          <a:p>
            <a:pPr eaLnBrk="1" hangingPunct="1"/>
            <a:endParaRPr lang="en-US" smtClean="0">
              <a:ea typeface="ＭＳ Ｐゴシック" charset="-128"/>
            </a:endParaRPr>
          </a:p>
        </p:txBody>
      </p:sp>
      <p:pic>
        <p:nvPicPr>
          <p:cNvPr id="52228" name="Picture 2" descr="unnumbered_08_p1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754313"/>
            <a:ext cx="320040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6200"/>
            <a:ext cx="8229600" cy="1143000"/>
          </a:xfrm>
        </p:spPr>
        <p:txBody>
          <a:bodyPr/>
          <a:lstStyle/>
          <a:p>
            <a:pPr eaLnBrk="1" hangingPunct="1"/>
            <a:r>
              <a:rPr lang="en-US" b="1" smtClean="0">
                <a:ea typeface="ＭＳ Ｐゴシック" charset="-128"/>
              </a:rPr>
              <a:t>Summary</a:t>
            </a:r>
          </a:p>
        </p:txBody>
      </p:sp>
      <p:sp>
        <p:nvSpPr>
          <p:cNvPr id="53251" name="Content Placeholder 2"/>
          <p:cNvSpPr>
            <a:spLocks noGrp="1"/>
          </p:cNvSpPr>
          <p:nvPr>
            <p:ph idx="1"/>
          </p:nvPr>
        </p:nvSpPr>
        <p:spPr>
          <a:xfrm>
            <a:off x="457200" y="1295400"/>
            <a:ext cx="8229600" cy="5562600"/>
          </a:xfrm>
        </p:spPr>
        <p:txBody>
          <a:bodyPr/>
          <a:lstStyle/>
          <a:p>
            <a:pPr eaLnBrk="1" hangingPunct="1"/>
            <a:r>
              <a:rPr lang="en-US" sz="2400" smtClean="0">
                <a:ea typeface="ＭＳ Ｐゴシック" charset="-128"/>
              </a:rPr>
              <a:t>Genes provide instructions to make proteins. in a process called gene expression.</a:t>
            </a:r>
          </a:p>
          <a:p>
            <a:pPr eaLnBrk="1" hangingPunct="1"/>
            <a:r>
              <a:rPr lang="en-US" sz="2400" smtClean="0">
                <a:ea typeface="ＭＳ Ｐゴシック" charset="-128"/>
              </a:rPr>
              <a:t>Proteins are folded chains of amino acids.</a:t>
            </a:r>
          </a:p>
          <a:p>
            <a:pPr eaLnBrk="1" hangingPunct="1"/>
            <a:r>
              <a:rPr lang="en-US" sz="2400" smtClean="0">
                <a:ea typeface="ＭＳ Ｐゴシック" charset="-128"/>
              </a:rPr>
              <a:t>Amino acid sequences determine the shape and function of a protein.</a:t>
            </a:r>
          </a:p>
          <a:p>
            <a:pPr eaLnBrk="1" hangingPunct="1"/>
            <a:r>
              <a:rPr lang="en-US" sz="2400" smtClean="0">
                <a:ea typeface="ＭＳ Ｐゴシック" charset="-128"/>
              </a:rPr>
              <a:t>A change in the DNA sequence of a gene can change the corresponding amino acid sequence, and therefore the function, of a protein.</a:t>
            </a:r>
          </a:p>
          <a:p>
            <a:pPr eaLnBrk="1" hangingPunct="1"/>
            <a:r>
              <a:rPr lang="en-US" sz="2400" smtClean="0">
                <a:ea typeface="ＭＳ Ｐゴシック" charset="-128"/>
              </a:rPr>
              <a:t>Different versions of the same gene are called alleles.</a:t>
            </a:r>
          </a:p>
          <a:p>
            <a:pPr eaLnBrk="1" hangingPunct="1"/>
            <a:r>
              <a:rPr lang="en-US" sz="2400" smtClean="0">
                <a:ea typeface="ＭＳ Ｐゴシック" charset="-128"/>
              </a:rPr>
              <a:t>Every gene has two parts: a coding sequence and a regulatory sequence.</a:t>
            </a:r>
          </a:p>
          <a:p>
            <a:pPr eaLnBrk="1" hangingPunct="1"/>
            <a:r>
              <a:rPr lang="en-US" sz="2400" smtClean="0">
                <a:ea typeface="ＭＳ Ｐゴシック" charset="-128"/>
              </a:rPr>
              <a:t>Gene expression occurs in two stages, transcription and translation.</a:t>
            </a:r>
          </a:p>
          <a:p>
            <a:pPr eaLnBrk="1" hangingPunct="1"/>
            <a:endParaRPr lang="en-US" sz="2400" smtClean="0">
              <a:ea typeface="ＭＳ Ｐゴシック" charset="-128"/>
            </a:endParaRPr>
          </a:p>
          <a:p>
            <a:pPr eaLnBrk="1" hangingPunct="1"/>
            <a:endParaRPr lang="en-US" smtClean="0">
              <a:ea typeface="ＭＳ Ｐゴシック"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smtClean="0">
                <a:ea typeface="ＭＳ Ｐゴシック" charset="-128"/>
              </a:rPr>
              <a:t>Pharming</a:t>
            </a:r>
          </a:p>
        </p:txBody>
      </p:sp>
      <p:sp>
        <p:nvSpPr>
          <p:cNvPr id="17411" name="TextBox 3"/>
          <p:cNvSpPr txBox="1">
            <a:spLocks noChangeArrowheads="1"/>
          </p:cNvSpPr>
          <p:nvPr/>
        </p:nvSpPr>
        <p:spPr bwMode="auto">
          <a:xfrm>
            <a:off x="2819400" y="4953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atin typeface="Calibri" charset="0"/>
            </a:endParaRPr>
          </a:p>
        </p:txBody>
      </p:sp>
      <p:sp>
        <p:nvSpPr>
          <p:cNvPr id="17412" name="Content Placeholder 5"/>
          <p:cNvSpPr>
            <a:spLocks noGrp="1"/>
          </p:cNvSpPr>
          <p:nvPr>
            <p:ph idx="1"/>
          </p:nvPr>
        </p:nvSpPr>
        <p:spPr>
          <a:xfrm>
            <a:off x="457200" y="1600200"/>
            <a:ext cx="8229600" cy="1981200"/>
          </a:xfrm>
        </p:spPr>
        <p:txBody>
          <a:bodyPr/>
          <a:lstStyle/>
          <a:p>
            <a:r>
              <a:rPr lang="en-US" smtClean="0">
                <a:ea typeface="ＭＳ Ｐゴシック" charset="-128"/>
              </a:rPr>
              <a:t>using genetically modified animals to make pharmaceutical drugs</a:t>
            </a:r>
          </a:p>
          <a:p>
            <a:r>
              <a:rPr lang="en-US" smtClean="0">
                <a:ea typeface="ＭＳ Ｐゴシック" charset="-128"/>
              </a:rPr>
              <a:t>human protein (antithrombin) is extracted from the goats’ milk </a:t>
            </a:r>
          </a:p>
        </p:txBody>
      </p:sp>
      <p:pic>
        <p:nvPicPr>
          <p:cNvPr id="17413" name="Picture 2" descr="unnumbered_08_p16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33738"/>
            <a:ext cx="3265488"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1143000"/>
          </a:xfrm>
        </p:spPr>
        <p:txBody>
          <a:bodyPr/>
          <a:lstStyle/>
          <a:p>
            <a:pPr eaLnBrk="1" hangingPunct="1"/>
            <a:r>
              <a:rPr lang="en-US" b="1" smtClean="0">
                <a:ea typeface="ＭＳ Ｐゴシック" charset="-128"/>
              </a:rPr>
              <a:t>What is a protein?</a:t>
            </a:r>
          </a:p>
        </p:txBody>
      </p:sp>
      <p:sp>
        <p:nvSpPr>
          <p:cNvPr id="18435" name="Content Placeholder 2"/>
          <p:cNvSpPr>
            <a:spLocks noGrp="1"/>
          </p:cNvSpPr>
          <p:nvPr>
            <p:ph idx="1"/>
          </p:nvPr>
        </p:nvSpPr>
        <p:spPr>
          <a:xfrm>
            <a:off x="457200" y="1143000"/>
            <a:ext cx="3429000" cy="1550988"/>
          </a:xfrm>
        </p:spPr>
        <p:txBody>
          <a:bodyPr/>
          <a:lstStyle/>
          <a:p>
            <a:pPr eaLnBrk="1" hangingPunct="1"/>
            <a:r>
              <a:rPr lang="en-US" sz="2400" smtClean="0">
                <a:ea typeface="ＭＳ Ｐゴシック" charset="-128"/>
              </a:rPr>
              <a:t>macromolecule made of repeating amino acid subunits</a:t>
            </a:r>
          </a:p>
          <a:p>
            <a:pPr eaLnBrk="1" hangingPunct="1"/>
            <a:endParaRPr lang="en-US" sz="2400" smtClean="0">
              <a:ea typeface="ＭＳ Ｐゴシック" charset="-128"/>
            </a:endParaRPr>
          </a:p>
          <a:p>
            <a:pPr eaLnBrk="1" hangingPunct="1"/>
            <a:r>
              <a:rPr lang="en-US" sz="2400" smtClean="0">
                <a:ea typeface="ＭＳ Ｐゴシック" charset="-128"/>
              </a:rPr>
              <a:t>many functions</a:t>
            </a:r>
          </a:p>
          <a:p>
            <a:pPr eaLnBrk="1" hangingPunct="1"/>
            <a:endParaRPr lang="en-US" sz="2400" smtClean="0">
              <a:ea typeface="ＭＳ Ｐゴシック" charset="-128"/>
            </a:endParaRPr>
          </a:p>
          <a:p>
            <a:pPr eaLnBrk="1" hangingPunct="1"/>
            <a:r>
              <a:rPr lang="en-US" sz="2400" smtClean="0">
                <a:ea typeface="ＭＳ Ｐゴシック" charset="-128"/>
              </a:rPr>
              <a:t>for example: muscle contraction, facilitate chemical reactions, fight infection</a:t>
            </a:r>
          </a:p>
        </p:txBody>
      </p:sp>
      <p:sp>
        <p:nvSpPr>
          <p:cNvPr id="18436" name="TextBox 3"/>
          <p:cNvSpPr txBox="1">
            <a:spLocks noChangeArrowheads="1"/>
          </p:cNvSpPr>
          <p:nvPr/>
        </p:nvSpPr>
        <p:spPr bwMode="auto">
          <a:xfrm>
            <a:off x="2819400" y="4953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atin typeface="Calibri" charset="0"/>
            </a:endParaRP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143000"/>
            <a:ext cx="4435475"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smtClean="0">
                <a:ea typeface="ＭＳ Ｐゴシック" charset="-128"/>
              </a:rPr>
              <a:t>Amino acids</a:t>
            </a:r>
          </a:p>
        </p:txBody>
      </p:sp>
      <p:sp>
        <p:nvSpPr>
          <p:cNvPr id="19459" name="Content Placeholder 2"/>
          <p:cNvSpPr>
            <a:spLocks noGrp="1"/>
          </p:cNvSpPr>
          <p:nvPr>
            <p:ph idx="1"/>
          </p:nvPr>
        </p:nvSpPr>
        <p:spPr>
          <a:xfrm>
            <a:off x="419100" y="1327150"/>
            <a:ext cx="8229600" cy="2178050"/>
          </a:xfrm>
        </p:spPr>
        <p:txBody>
          <a:bodyPr/>
          <a:lstStyle/>
          <a:p>
            <a:pPr eaLnBrk="1" hangingPunct="1"/>
            <a:r>
              <a:rPr lang="en-US" sz="2400" smtClean="0">
                <a:ea typeface="ＭＳ Ｐゴシック" charset="-128"/>
              </a:rPr>
              <a:t>building blocks of proteins</a:t>
            </a:r>
          </a:p>
          <a:p>
            <a:pPr eaLnBrk="1" hangingPunct="1"/>
            <a:r>
              <a:rPr lang="en-US" sz="2400" smtClean="0">
                <a:ea typeface="ＭＳ Ｐゴシック" charset="-128"/>
              </a:rPr>
              <a:t>20 different amino acids</a:t>
            </a:r>
          </a:p>
          <a:p>
            <a:pPr eaLnBrk="1" hangingPunct="1"/>
            <a:r>
              <a:rPr lang="en-US" sz="2400" smtClean="0">
                <a:ea typeface="ＭＳ Ｐゴシック" charset="-128"/>
              </a:rPr>
              <a:t>all have the same basic core structure</a:t>
            </a:r>
          </a:p>
          <a:p>
            <a:pPr eaLnBrk="1" hangingPunct="1"/>
            <a:r>
              <a:rPr lang="en-US" sz="2400" smtClean="0">
                <a:ea typeface="ＭＳ Ｐゴシック" charset="-128"/>
              </a:rPr>
              <a:t>each also has a unique chemical side group</a:t>
            </a:r>
          </a:p>
        </p:txBody>
      </p:sp>
      <p:sp>
        <p:nvSpPr>
          <p:cNvPr id="19460" name="TextBox 3"/>
          <p:cNvSpPr txBox="1">
            <a:spLocks noChangeArrowheads="1"/>
          </p:cNvSpPr>
          <p:nvPr/>
        </p:nvSpPr>
        <p:spPr bwMode="auto">
          <a:xfrm>
            <a:off x="1752600" y="54864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atin typeface="Calibri" charset="0"/>
            </a:endParaRPr>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4165600"/>
            <a:ext cx="85344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smtClean="0">
                <a:ea typeface="ＭＳ Ｐゴシック" charset="-128"/>
              </a:rPr>
              <a:t>Amino acids</a:t>
            </a:r>
          </a:p>
        </p:txBody>
      </p:sp>
      <p:sp>
        <p:nvSpPr>
          <p:cNvPr id="20483" name="Content Placeholder 2"/>
          <p:cNvSpPr>
            <a:spLocks noGrp="1"/>
          </p:cNvSpPr>
          <p:nvPr>
            <p:ph idx="1"/>
          </p:nvPr>
        </p:nvSpPr>
        <p:spPr>
          <a:xfrm>
            <a:off x="457200" y="1600200"/>
            <a:ext cx="3200400" cy="4525963"/>
          </a:xfrm>
        </p:spPr>
        <p:txBody>
          <a:bodyPr/>
          <a:lstStyle/>
          <a:p>
            <a:pPr eaLnBrk="1" hangingPunct="1"/>
            <a:r>
              <a:rPr lang="en-US" sz="2400" smtClean="0">
                <a:ea typeface="ＭＳ Ｐゴシック" charset="-128"/>
              </a:rPr>
              <a:t>bond together to form linear chains</a:t>
            </a:r>
          </a:p>
          <a:p>
            <a:pPr eaLnBrk="1" hangingPunct="1"/>
            <a:endParaRPr lang="en-US" sz="2400" smtClean="0">
              <a:ea typeface="ＭＳ Ｐゴシック" charset="-128"/>
            </a:endParaRPr>
          </a:p>
          <a:p>
            <a:pPr eaLnBrk="1" hangingPunct="1"/>
            <a:r>
              <a:rPr lang="en-US" sz="2400" smtClean="0">
                <a:ea typeface="ＭＳ Ｐゴシック" charset="-128"/>
              </a:rPr>
              <a:t>chain folds into a 3-D protein based on the sequence of amino acids</a:t>
            </a:r>
          </a:p>
          <a:p>
            <a:pPr eaLnBrk="1" hangingPunct="1"/>
            <a:endParaRPr lang="en-US" sz="2400" smtClean="0">
              <a:ea typeface="ＭＳ Ｐゴシック" charset="-128"/>
            </a:endParaRPr>
          </a:p>
          <a:p>
            <a:pPr eaLnBrk="1" hangingPunct="1"/>
            <a:r>
              <a:rPr lang="en-US" sz="2400" smtClean="0">
                <a:solidFill>
                  <a:srgbClr val="000000"/>
                </a:solidFill>
                <a:ea typeface="ＭＳ Ｐゴシック" charset="-128"/>
              </a:rPr>
              <a:t>determine the shape and function of a protein</a:t>
            </a:r>
            <a:endParaRPr lang="en-US" sz="2400" smtClean="0">
              <a:ea typeface="ＭＳ Ｐゴシック" charset="-128"/>
            </a:endParaRPr>
          </a:p>
          <a:p>
            <a:pPr eaLnBrk="1" hangingPunct="1"/>
            <a:endParaRPr lang="en-US" sz="2400" smtClean="0">
              <a:ea typeface="ＭＳ Ｐゴシック" charset="-128"/>
            </a:endParaRPr>
          </a:p>
        </p:txBody>
      </p:sp>
      <p:pic>
        <p:nvPicPr>
          <p:cNvPr id="20484" name="Picture 2" descr="infographic_08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52600"/>
            <a:ext cx="54276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smtClean="0">
                <a:ea typeface="ＭＳ Ｐゴシック" charset="-128"/>
              </a:rPr>
              <a:t>Amino acids</a:t>
            </a:r>
          </a:p>
        </p:txBody>
      </p:sp>
      <p:sp>
        <p:nvSpPr>
          <p:cNvPr id="21507" name="Content Placeholder 2"/>
          <p:cNvSpPr>
            <a:spLocks noGrp="1"/>
          </p:cNvSpPr>
          <p:nvPr>
            <p:ph idx="1"/>
          </p:nvPr>
        </p:nvSpPr>
        <p:spPr>
          <a:xfrm>
            <a:off x="457200" y="1676400"/>
            <a:ext cx="2819400" cy="4449763"/>
          </a:xfrm>
        </p:spPr>
        <p:txBody>
          <a:bodyPr/>
          <a:lstStyle/>
          <a:p>
            <a:pPr eaLnBrk="1" hangingPunct="1"/>
            <a:r>
              <a:rPr lang="en-US" sz="2400" smtClean="0">
                <a:ea typeface="ＭＳ Ｐゴシック" charset="-128"/>
              </a:rPr>
              <a:t>changing an amino acid in the sequence changes the 3-D shape of the protein</a:t>
            </a:r>
          </a:p>
          <a:p>
            <a:pPr eaLnBrk="1" hangingPunct="1"/>
            <a:endParaRPr lang="en-US" sz="2400" smtClean="0">
              <a:ea typeface="ＭＳ Ｐゴシック" charset="-128"/>
            </a:endParaRPr>
          </a:p>
          <a:p>
            <a:pPr eaLnBrk="1" hangingPunct="1"/>
            <a:r>
              <a:rPr lang="en-US" sz="2400" smtClean="0">
                <a:ea typeface="ＭＳ Ｐゴシック" charset="-128"/>
              </a:rPr>
              <a:t>shape of the protein determines its function</a:t>
            </a:r>
          </a:p>
        </p:txBody>
      </p:sp>
      <p:pic>
        <p:nvPicPr>
          <p:cNvPr id="21508" name="Picture 2" descr="infographic_08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752600"/>
            <a:ext cx="54276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smtClean="0">
                <a:ea typeface="ＭＳ Ｐゴシック" charset="-128"/>
              </a:rPr>
              <a:t>Where do proteins come from?</a:t>
            </a:r>
          </a:p>
        </p:txBody>
      </p:sp>
      <p:sp>
        <p:nvSpPr>
          <p:cNvPr id="22531" name="Content Placeholder 2"/>
          <p:cNvSpPr>
            <a:spLocks noGrp="1"/>
          </p:cNvSpPr>
          <p:nvPr>
            <p:ph idx="1"/>
          </p:nvPr>
        </p:nvSpPr>
        <p:spPr/>
        <p:txBody>
          <a:bodyPr/>
          <a:lstStyle/>
          <a:p>
            <a:pPr eaLnBrk="1" hangingPunct="1"/>
            <a:r>
              <a:rPr lang="en-US" sz="2400" smtClean="0">
                <a:ea typeface="ＭＳ Ｐゴシック" charset="-128"/>
              </a:rPr>
              <a:t>instructions to make proteins are encoded by </a:t>
            </a:r>
            <a:r>
              <a:rPr lang="en-US" sz="2400" b="1" smtClean="0">
                <a:ea typeface="ＭＳ Ｐゴシック" charset="-128"/>
              </a:rPr>
              <a:t>genes</a:t>
            </a:r>
          </a:p>
          <a:p>
            <a:pPr lvl="1" eaLnBrk="1" hangingPunct="1"/>
            <a:r>
              <a:rPr lang="en-US" sz="2000" smtClean="0">
                <a:ea typeface="ＭＳ Ｐゴシック" charset="-128"/>
              </a:rPr>
              <a:t> a sequence of DNA that contains the instructions to make at least one protein</a:t>
            </a:r>
            <a:endParaRPr lang="en-US" smtClean="0">
              <a:ea typeface="ＭＳ Ｐゴシック" charset="-128"/>
            </a:endParaRPr>
          </a:p>
          <a:p>
            <a:pPr lvl="1" eaLnBrk="1" hangingPunct="1">
              <a:buFont typeface="Arial" charset="0"/>
              <a:buNone/>
            </a:pPr>
            <a:endParaRPr lang="en-US" smtClean="0">
              <a:ea typeface="ＭＳ Ｐゴシック" charset="-128"/>
            </a:endParaRPr>
          </a:p>
        </p:txBody>
      </p:sp>
      <p:sp>
        <p:nvSpPr>
          <p:cNvPr id="22532" name="TextBox 3"/>
          <p:cNvSpPr txBox="1">
            <a:spLocks noChangeArrowheads="1"/>
          </p:cNvSpPr>
          <p:nvPr/>
        </p:nvSpPr>
        <p:spPr bwMode="auto">
          <a:xfrm>
            <a:off x="2133600" y="47244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atin typeface="Calibri" charset="0"/>
            </a:endParaRPr>
          </a:p>
        </p:txBody>
      </p:sp>
      <p:pic>
        <p:nvPicPr>
          <p:cNvPr id="22533" name="Picture 2" descr="infographic_08_02"/>
          <p:cNvPicPr>
            <a:picLocks noChangeAspect="1" noChangeArrowheads="1"/>
          </p:cNvPicPr>
          <p:nvPr/>
        </p:nvPicPr>
        <p:blipFill>
          <a:blip r:embed="rId2">
            <a:extLst>
              <a:ext uri="{28A0092B-C50C-407E-A947-70E740481C1C}">
                <a14:useLocalDpi xmlns:a14="http://schemas.microsoft.com/office/drawing/2010/main" val="0"/>
              </a:ext>
            </a:extLst>
          </a:blip>
          <a:srcRect l="23479" t="10464" b="10167"/>
          <a:stretch>
            <a:fillRect/>
          </a:stretch>
        </p:blipFill>
        <p:spPr bwMode="auto">
          <a:xfrm>
            <a:off x="2271713" y="2514600"/>
            <a:ext cx="6442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455</TotalTime>
  <Words>1251</Words>
  <Application>Microsoft Office PowerPoint</Application>
  <PresentationFormat>On-screen Show (4:3)</PresentationFormat>
  <Paragraphs>189</Paragraphs>
  <Slides>39</Slides>
  <Notes>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Blank Presentation</vt:lpstr>
      <vt:lpstr>PowerPoint Presentation</vt:lpstr>
      <vt:lpstr>Chapter 8</vt:lpstr>
      <vt:lpstr>Driving Questions</vt:lpstr>
      <vt:lpstr>Pharming</vt:lpstr>
      <vt:lpstr>What is a protein?</vt:lpstr>
      <vt:lpstr>Amino acids</vt:lpstr>
      <vt:lpstr>Amino acids</vt:lpstr>
      <vt:lpstr>Amino acids</vt:lpstr>
      <vt:lpstr>Where do proteins come from?</vt:lpstr>
      <vt:lpstr>Where do proteins come from?</vt:lpstr>
      <vt:lpstr>Antithrombin protein</vt:lpstr>
      <vt:lpstr>Antithrombin protein</vt:lpstr>
      <vt:lpstr>Antithrombin protein</vt:lpstr>
      <vt:lpstr>Alleles</vt:lpstr>
      <vt:lpstr>Genetically modified animals</vt:lpstr>
      <vt:lpstr>Genes have two parts</vt:lpstr>
      <vt:lpstr>Genetic engineering</vt:lpstr>
      <vt:lpstr>Antithrombin recombinant gene</vt:lpstr>
      <vt:lpstr>Making transgenic organisms</vt:lpstr>
      <vt:lpstr>Making transgenic organisms</vt:lpstr>
      <vt:lpstr>Making transgenic organisms</vt:lpstr>
      <vt:lpstr>Genetically modified organisms</vt:lpstr>
      <vt:lpstr>Gene expression: an overview</vt:lpstr>
      <vt:lpstr>Gene expression: an overview</vt:lpstr>
      <vt:lpstr>Gene expression: transcription</vt:lpstr>
      <vt:lpstr>Gene expression: transcription</vt:lpstr>
      <vt:lpstr>Gene expression: transcription</vt:lpstr>
      <vt:lpstr>Gene expression: transcription</vt:lpstr>
      <vt:lpstr>Gene expression: transcription</vt:lpstr>
      <vt:lpstr>Gene expression: transcription</vt:lpstr>
      <vt:lpstr>Gene expression: translation</vt:lpstr>
      <vt:lpstr>Gene expression: translation</vt:lpstr>
      <vt:lpstr>Gene expression: translation</vt:lpstr>
      <vt:lpstr>Gene expression: translation</vt:lpstr>
      <vt:lpstr>Gene expression: translation</vt:lpstr>
      <vt:lpstr>Gene expression: translation</vt:lpstr>
      <vt:lpstr>The genetic code</vt:lpstr>
      <vt:lpstr>Advantages of “pharming”</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cymbolje</dc:creator>
  <cp:lastModifiedBy>hbadmin</cp:lastModifiedBy>
  <cp:revision>54</cp:revision>
  <dcterms:created xsi:type="dcterms:W3CDTF">2014-03-01T21:19:59Z</dcterms:created>
  <dcterms:modified xsi:type="dcterms:W3CDTF">2014-04-06T14:21:10Z</dcterms:modified>
</cp:coreProperties>
</file>