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24" r:id="rId2"/>
    <p:sldId id="505" r:id="rId3"/>
    <p:sldId id="517" r:id="rId4"/>
    <p:sldId id="506" r:id="rId5"/>
    <p:sldId id="508" r:id="rId6"/>
    <p:sldId id="518" r:id="rId7"/>
    <p:sldId id="511" r:id="rId8"/>
    <p:sldId id="512" r:id="rId9"/>
    <p:sldId id="515" r:id="rId10"/>
    <p:sldId id="516" r:id="rId11"/>
    <p:sldId id="519" r:id="rId12"/>
    <p:sldId id="522" r:id="rId13"/>
    <p:sldId id="521" r:id="rId14"/>
    <p:sldId id="514" r:id="rId15"/>
    <p:sldId id="510" r:id="rId16"/>
    <p:sldId id="504" r:id="rId17"/>
    <p:sldId id="513" r:id="rId18"/>
    <p:sldId id="52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man, Jodi" initials="I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  <a:srgbClr val="FFCCCC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99" autoAdjust="0"/>
  </p:normalViewPr>
  <p:slideViewPr>
    <p:cSldViewPr snapToGrid="0">
      <p:cViewPr varScale="1">
        <p:scale>
          <a:sx n="78" d="100"/>
          <a:sy n="78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90" y="90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4F55BDB-1834-5F4A-8827-3BA79F46BE72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824F0ED-BA07-D943-A967-BD0A2B6D8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16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70FB08-82CD-4A45-8CAF-FFC352F025F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67B9784-3240-B04F-BFEC-A40D3EC92A81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A</a:t>
            </a:r>
          </a:p>
          <a:p>
            <a:pPr eaLnBrk="1" hangingPunct="1"/>
            <a:r>
              <a:rPr lang="en-US" dirty="0" smtClean="0"/>
              <a:t>Driving Question: 2</a:t>
            </a:r>
            <a:endParaRPr lang="en-US" dirty="0"/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F6BD7DB-7560-9E40-AADE-C1A8AD396A23}" type="slidenum">
              <a:rPr lang="en-US" sz="1200">
                <a:latin typeface="Calibri" charset="0"/>
              </a:rPr>
              <a:pPr algn="r"/>
              <a:t>10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584C61D-E4EB-7C4A-A675-59374AAB085F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E</a:t>
            </a:r>
          </a:p>
          <a:p>
            <a:pPr eaLnBrk="1" hangingPunct="1"/>
            <a:r>
              <a:rPr lang="en-US" dirty="0" smtClean="0"/>
              <a:t>Driving Question: 2</a:t>
            </a:r>
            <a:endParaRPr lang="en-US" dirty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6407327-F420-E540-A391-DB486E8083A9}" type="slidenum">
              <a:rPr lang="en-US" sz="1200">
                <a:latin typeface="Calibri" charset="0"/>
              </a:rPr>
              <a:pPr algn="r"/>
              <a:t>11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AD33AF-F588-1D47-89A3-E77CE3C98AAB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E</a:t>
            </a:r>
          </a:p>
          <a:p>
            <a:pPr eaLnBrk="1" hangingPunct="1"/>
            <a:r>
              <a:rPr lang="en-US" dirty="0" smtClean="0"/>
              <a:t>Driving Question: 2</a:t>
            </a:r>
            <a:endParaRPr lang="en-US" dirty="0"/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83E2FD1-98B3-374E-86C1-19A2197AE9AA}" type="slidenum">
              <a:rPr lang="en-US" sz="1200">
                <a:latin typeface="Calibri" charset="0"/>
              </a:rPr>
              <a:pPr algn="r"/>
              <a:t>12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764AA27-FE4A-654C-8D28-FCCF00DE04B3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C</a:t>
            </a:r>
          </a:p>
          <a:p>
            <a:pPr eaLnBrk="1" hangingPunct="1"/>
            <a:r>
              <a:rPr lang="en-US" dirty="0" smtClean="0"/>
              <a:t>Driving Question: </a:t>
            </a:r>
            <a:r>
              <a:rPr lang="en-US" dirty="0"/>
              <a:t>3</a:t>
            </a: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4B4AA06-0CC1-FD41-8D6B-365AED051938}" type="slidenum">
              <a:rPr lang="en-US" sz="1200">
                <a:latin typeface="Calibri" charset="0"/>
              </a:rPr>
              <a:pPr algn="r"/>
              <a:t>13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18336E7-31E5-524C-82E4-F650AE6F9F0A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3</a:t>
            </a:r>
            <a:endParaRPr lang="en-US" dirty="0"/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05609E2-4D0C-134C-9996-123459CBE033}" type="slidenum">
              <a:rPr lang="en-US" sz="1200">
                <a:latin typeface="Calibri" charset="0"/>
              </a:rPr>
              <a:pPr algn="r"/>
              <a:t>14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EF6CA77-FA44-CC47-B885-9A95419EB077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3</a:t>
            </a:r>
            <a:endParaRPr lang="en-US" dirty="0"/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1649BC5-D14A-B544-9016-82510BDEB82D}" type="slidenum">
              <a:rPr lang="en-US" sz="1200">
                <a:latin typeface="Calibri" charset="0"/>
              </a:rPr>
              <a:pPr algn="r"/>
              <a:t>15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F94981A-CF81-9C48-ABCE-D9225114617B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E</a:t>
            </a:r>
          </a:p>
          <a:p>
            <a:pPr eaLnBrk="1" hangingPunct="1"/>
            <a:r>
              <a:rPr lang="en-US" dirty="0" smtClean="0"/>
              <a:t>Driving Question: 3</a:t>
            </a:r>
            <a:endParaRPr lang="en-US" dirty="0"/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3770B60-AAFA-E04F-8073-20777361A8D1}" type="slidenum">
              <a:rPr lang="en-US" sz="1200">
                <a:latin typeface="Calibri" charset="0"/>
              </a:rPr>
              <a:pPr algn="r"/>
              <a:t>16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7A36C14-6576-E948-B743-A45448B940F5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481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3</a:t>
            </a:r>
            <a:endParaRPr lang="en-US" dirty="0"/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0130E00-A4D9-4F4C-BE7D-7A8D4AC4D303}" type="slidenum">
              <a:rPr lang="en-US" sz="1200">
                <a:latin typeface="Calibri" charset="0"/>
              </a:rPr>
              <a:pPr algn="r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4237F2F-CFAB-284D-8763-82027157692A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501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3</a:t>
            </a:r>
            <a:endParaRPr lang="en-US" dirty="0"/>
          </a:p>
        </p:txBody>
      </p:sp>
      <p:sp>
        <p:nvSpPr>
          <p:cNvPr id="501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37170F0-39DD-9C4C-9DD2-7A0D150A02C1}" type="slidenum">
              <a:rPr lang="en-US" sz="1200">
                <a:latin typeface="Calibri" charset="0"/>
              </a:rPr>
              <a:pPr algn="r"/>
              <a:t>18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B834354-80A5-AD4C-ACE4-32C03C68D250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</a:t>
            </a:r>
            <a:r>
              <a:rPr lang="en-US" dirty="0"/>
              <a:t>1</a:t>
            </a:r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9CD50ED-C279-8F43-BE13-F7E0CBA715DB}" type="slidenum">
              <a:rPr lang="en-US" sz="1200">
                <a:latin typeface="Calibri" charset="0"/>
              </a:rPr>
              <a:pPr algn="r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A30E94A-007E-164C-A406-EE60CDE7C01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C</a:t>
            </a:r>
          </a:p>
          <a:p>
            <a:pPr eaLnBrk="1" hangingPunct="1"/>
            <a:r>
              <a:rPr lang="en-US" dirty="0" smtClean="0"/>
              <a:t>Driving Question: </a:t>
            </a:r>
            <a:r>
              <a:rPr lang="en-US" dirty="0"/>
              <a:t>1</a:t>
            </a:r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F33E5C2-523D-0746-AC10-571AC9327AB5}" type="slidenum">
              <a:rPr lang="en-US" sz="1200">
                <a:latin typeface="Calibri" charset="0"/>
              </a:rPr>
              <a:pPr algn="r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58558D7-AB0F-F341-B16C-A3CB2C5082D8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A </a:t>
            </a:r>
          </a:p>
          <a:p>
            <a:pPr eaLnBrk="1" hangingPunct="1"/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398555B-0420-B248-9B9A-56422A4D8B9E}" type="slidenum">
              <a:rPr lang="en-US" sz="1200">
                <a:latin typeface="Calibri" charset="0"/>
              </a:rPr>
              <a:pPr algn="r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23885AD-B1A6-1D45-8B06-6437DCED1481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1</a:t>
            </a:r>
            <a:endParaRPr lang="en-US" dirty="0"/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946C963-D9DF-6D4C-A7A8-BDA116B78CD1}" type="slidenum">
              <a:rPr lang="en-US" sz="1200">
                <a:latin typeface="Calibri" charset="0"/>
              </a:rPr>
              <a:pPr algn="r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FFE646-757C-EC40-8299-301B2902B430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1</a:t>
            </a:r>
            <a:endParaRPr lang="en-US" dirty="0"/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D800A39-3317-BD42-A60A-4CF4344FACC0}" type="slidenum">
              <a:rPr lang="en-US" sz="1200">
                <a:latin typeface="Calibri" charset="0"/>
              </a:rPr>
              <a:pPr algn="r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F2F3880-A19F-2042-8DD0-33CF88825A4D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D</a:t>
            </a:r>
          </a:p>
          <a:p>
            <a:pPr eaLnBrk="1" hangingPunct="1"/>
            <a:r>
              <a:rPr lang="en-US" dirty="0" smtClean="0"/>
              <a:t>Driving Question: 1</a:t>
            </a:r>
            <a:endParaRPr lang="en-US" dirty="0"/>
          </a:p>
          <a:p>
            <a:pPr eaLnBrk="1" hangingPunct="1"/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sz="1200" dirty="0" smtClean="0"/>
              <a:t>Refer to the genetic code shown on p. 219 of the book. 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D8964B3-1F09-654F-8F8A-1811AE2F5D06}" type="slidenum">
              <a:rPr lang="en-US" sz="1200">
                <a:latin typeface="Calibri" charset="0"/>
              </a:rPr>
              <a:pPr algn="r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40AC5AA-F131-7E4C-B3A4-6B987B54EFD0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B</a:t>
            </a:r>
          </a:p>
          <a:p>
            <a:pPr eaLnBrk="1" hangingPunct="1"/>
            <a:r>
              <a:rPr lang="en-US" dirty="0" smtClean="0"/>
              <a:t>Driving Question: 1</a:t>
            </a:r>
          </a:p>
          <a:p>
            <a:pPr eaLnBrk="1" hangingPunct="1"/>
            <a:r>
              <a:rPr lang="en-US" dirty="0" smtClean="0"/>
              <a:t>Note</a:t>
            </a:r>
            <a:r>
              <a:rPr lang="en-US" baseline="0" dirty="0" smtClean="0"/>
              <a:t>: </a:t>
            </a:r>
            <a:r>
              <a:rPr lang="en-US" sz="1200" dirty="0" smtClean="0"/>
              <a:t>Refer to the genetic code shown on p. 219 of your text.</a:t>
            </a:r>
            <a:endParaRPr lang="en-US" dirty="0"/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8BE5112-6723-0D47-ADC6-28B4EF6728E7}" type="slidenum">
              <a:rPr lang="en-US" sz="1200">
                <a:latin typeface="Calibri" charset="0"/>
              </a:rPr>
              <a:pPr algn="r"/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3C5EA77-0919-8D46-B133-6D4A52337AEB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Answer: A</a:t>
            </a:r>
          </a:p>
          <a:p>
            <a:pPr eaLnBrk="1" hangingPunct="1"/>
            <a:r>
              <a:rPr lang="en-US" dirty="0" smtClean="0"/>
              <a:t>Driving Question: 2</a:t>
            </a:r>
            <a:endParaRPr lang="en-US" dirty="0"/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37A819F-93D8-FC45-98D2-2A1F3475FFDB}" type="slidenum">
              <a:rPr lang="en-US" sz="1200">
                <a:latin typeface="Calibri" charset="0"/>
              </a:rPr>
              <a:pPr algn="r"/>
              <a:t>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F5B4-EB8A-614B-91FB-1E33F9FFAB89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CCD7-2FA8-4440-A85A-76BB2AA62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0360-9296-9C4E-811C-B19249F57C58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FB94-90F2-794A-8087-6CD8BDE5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1903-8811-1549-9AB1-69AAAA3DAE53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2044F-2D93-B74B-9F8D-DF99B3C65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A7AE-B847-B14F-AA41-F2A635485CDB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927D-FB4E-7D4B-8DB0-95A312975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BF96C-B58B-7F47-BD20-ED08316BAACD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09E2-6976-EB44-B129-BB549B74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9FD17-D764-674D-9C81-4AA23D75DA38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F970-BEF6-2749-A383-2235E499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16F64-CA11-9B4F-BC0C-C4CE58AA068F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5BFB-AD64-3945-B3F8-990B7BD6F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A6B4-5704-134D-8C5A-81B15DC8DE06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1A594-9E3B-0744-AE53-AD52F2A72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3DC5-EEDF-DA40-B15E-2B73BB2BE6EE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5B11E-FCCD-6844-A63D-A5FD8C974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A948-21AF-814F-9B85-4B947E90D424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5E528-8D28-5043-9774-575A38ED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22D7B-48E3-694C-8839-EA009105E74A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F585-5564-9C47-9DA5-EF73F17FB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631E844-422E-3349-8DA1-81D1A8769F28}" type="datetime1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C630C54-3136-0747-9D81-28F526587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i="1" dirty="0"/>
              <a:t>Biology for a Changing World, 2e 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dirty="0"/>
              <a:t>Clicker Questions </a:t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Chapter </a:t>
            </a:r>
            <a:r>
              <a:rPr lang="en-US" sz="6000" dirty="0" smtClean="0"/>
              <a:t>10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7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Mutations in p53, a tumor suppressor, are often cancer-causing. p53 normally functions by</a:t>
            </a:r>
            <a:endParaRPr lang="en-US" sz="3200" i="1"/>
          </a:p>
        </p:txBody>
      </p:sp>
      <p:sp>
        <p:nvSpPr>
          <p:cNvPr id="3277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100263"/>
            <a:ext cx="7772400" cy="4224337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inducing apoptosis.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promoting cell division.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inducing tumor growth.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repressing proto-oncogenes.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None of the above</a:t>
            </a:r>
            <a:r>
              <a:rPr lang="en-US">
                <a:latin typeface="Tahoma" charset="0"/>
              </a:rPr>
              <a:t>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Which of the following is NOT considered a mutagen?</a:t>
            </a:r>
            <a:endParaRPr lang="en-US" sz="3200" i="1"/>
          </a:p>
        </p:txBody>
      </p:sp>
      <p:sp>
        <p:nvSpPr>
          <p:cNvPr id="3481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100263"/>
            <a:ext cx="7772400" cy="4224337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alcohol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char (blackened bits) grilled meats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UV light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cigarette smoke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All of the above are mutagens.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715963"/>
            <a:ext cx="8458200" cy="2260600"/>
          </a:xfrm>
        </p:spPr>
        <p:txBody>
          <a:bodyPr/>
          <a:lstStyle/>
          <a:p>
            <a:pPr algn="l" eaLnBrk="1" hangingPunct="1">
              <a:tabLst>
                <a:tab pos="406400" algn="l"/>
              </a:tabLst>
            </a:pPr>
            <a:r>
              <a:rPr lang="en-US" sz="2800"/>
              <a:t>Put the following steps in the progression of cancer in order from earliest to latest: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1. UV light mutates p53 gene.</a:t>
            </a:r>
            <a:br>
              <a:rPr lang="en-US" sz="2800"/>
            </a:br>
            <a:r>
              <a:rPr lang="en-US" sz="2800"/>
              <a:t>2. Cells accumulate multiple mutations and spread 	to tissues throughout the body.</a:t>
            </a:r>
            <a:br>
              <a:rPr lang="en-US" sz="2800"/>
            </a:br>
            <a:r>
              <a:rPr lang="en-US" sz="2800"/>
              <a:t>3. Mutation in a proto-oncogene is inherited.</a:t>
            </a:r>
            <a:r>
              <a:rPr lang="en-US" sz="2800">
                <a:latin typeface="Tahoma" charset="0"/>
              </a:rPr>
              <a:t/>
            </a:r>
            <a:br>
              <a:rPr lang="en-US" sz="2800">
                <a:latin typeface="Tahoma" charset="0"/>
              </a:rPr>
            </a:br>
            <a:r>
              <a:rPr lang="en-US" sz="2800">
                <a:latin typeface="Tahoma" charset="0"/>
              </a:rPr>
              <a:t> </a:t>
            </a:r>
            <a:endParaRPr lang="en-US" sz="2800" i="1">
              <a:latin typeface="Tahoma" charset="0"/>
            </a:endParaRPr>
          </a:p>
        </p:txBody>
      </p:sp>
      <p:sp>
        <p:nvSpPr>
          <p:cNvPr id="3686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42938" y="3508375"/>
            <a:ext cx="7772400" cy="3036888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3, 2, 1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2, 1, 3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1, 2, 3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2, 3, 1</a:t>
            </a:r>
            <a:endParaRPr lang="en-US" sz="2400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3, 1, 2</a:t>
            </a:r>
            <a:endParaRPr lang="en-US" b="1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220663"/>
            <a:ext cx="8458200" cy="1376362"/>
          </a:xfrm>
        </p:spPr>
        <p:txBody>
          <a:bodyPr/>
          <a:lstStyle/>
          <a:p>
            <a:pPr algn="l" eaLnBrk="1" hangingPunct="1"/>
            <a:r>
              <a:rPr lang="en-US" sz="3200"/>
              <a:t>Why do BRCA1 and BRCA2 mutations increase the risk of cancer?</a:t>
            </a:r>
            <a:endParaRPr lang="en-US" sz="3200" i="1"/>
          </a:p>
        </p:txBody>
      </p:sp>
      <p:sp>
        <p:nvSpPr>
          <p:cNvPr id="3891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752600"/>
            <a:ext cx="7772400" cy="4224338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These mutations cause cells to undergo apoptosis.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These mutations prevent cells from undergoing mitosis.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Mutations in these genes allow damaged cells to divide.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These mutations cause DNA damage to occur.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Both C and D.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4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PQuestion"/>
          <p:cNvSpPr>
            <a:spLocks noGrp="1"/>
          </p:cNvSpPr>
          <p:nvPr>
            <p:ph type="title" idx="4294967295"/>
          </p:nvPr>
        </p:nvSpPr>
        <p:spPr>
          <a:xfrm>
            <a:off x="685800" y="249238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Genetic disorders are more common for</a:t>
            </a:r>
            <a:endParaRPr lang="en-US" sz="3200" i="1"/>
          </a:p>
        </p:txBody>
      </p:sp>
      <p:sp>
        <p:nvSpPr>
          <p:cNvPr id="4096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897063"/>
            <a:ext cx="7772400" cy="42243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white, non-Hispanic, people.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women.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people who practice Judaism.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isolated populations, regardless of race, ethnic origin, or gender.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There is no correlation between ancestry and rates of genetic disorders.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sz="24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458200" cy="1636713"/>
          </a:xfrm>
        </p:spPr>
        <p:txBody>
          <a:bodyPr/>
          <a:lstStyle/>
          <a:p>
            <a:pPr algn="l" eaLnBrk="1" hangingPunct="1"/>
            <a:r>
              <a:rPr lang="en-US" sz="2800" dirty="0"/>
              <a:t>Skin cancer is usually caused by mutations accumulating in skin cells.  However, having parents that developed skin cancer increases your risk for developing it.  Why is this?</a:t>
            </a:r>
            <a:endParaRPr lang="en-US" sz="2800" i="1" dirty="0"/>
          </a:p>
        </p:txBody>
      </p:sp>
      <p:sp>
        <p:nvSpPr>
          <p:cNvPr id="4301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420938"/>
            <a:ext cx="7772400" cy="39624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dirty="0"/>
              <a:t>Skin cancer is caused by UV light.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dirty="0"/>
              <a:t>Skin cancer must not be caused by UV light.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dirty="0"/>
              <a:t>Cancer can be passed on to offspring.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 dirty="0">
                <a:solidFill>
                  <a:srgbClr val="FF0000"/>
                </a:solidFill>
              </a:rPr>
              <a:t>Parents can pass on mutations in their germ cells that increase skin cancer risk.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dirty="0"/>
              <a:t>Skin cancer is a mutagen.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sz="2800" dirty="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sz="2800" dirty="0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400" dirty="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 dirty="0"/>
              <a:t>A woman has a mutation in the BRCA1 gene, which is known to be associated with the development of breast cancer.  This means</a:t>
            </a:r>
            <a:endParaRPr lang="en-US" sz="3200" i="1" dirty="0"/>
          </a:p>
        </p:txBody>
      </p:sp>
      <p:sp>
        <p:nvSpPr>
          <p:cNvPr id="4505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828800"/>
            <a:ext cx="7772400" cy="3962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nothing. 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that this woman cannot get breast cancer.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that this woman will develop breast cancer.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that this woman has inherited cancer from her parents.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that this woman has a higher statistical likelihood of developing cancer.</a:t>
            </a:r>
            <a:endParaRPr lang="en-US" sz="2800" b="1"/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endParaRPr lang="en-US" sz="24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458200" cy="1433513"/>
          </a:xfrm>
        </p:spPr>
        <p:txBody>
          <a:bodyPr/>
          <a:lstStyle/>
          <a:p>
            <a:pPr algn="l" eaLnBrk="1" hangingPunct="1"/>
            <a:r>
              <a:rPr lang="en-US" sz="3200"/>
              <a:t>Genetic disorders are more common within isolated populations because</a:t>
            </a:r>
            <a:endParaRPr lang="en-US" sz="3200" i="1"/>
          </a:p>
        </p:txBody>
      </p:sp>
      <p:sp>
        <p:nvSpPr>
          <p:cNvPr id="4710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84200" y="1911350"/>
            <a:ext cx="7772400" cy="42243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 sz="24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it is more likely that two people with the same rare allele will mate and produce offspring.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isolated populations tend to have decreased genetic diversity.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individuals within an isolated population tend to mate with other individuals from the same population.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 b="1">
                <a:solidFill>
                  <a:srgbClr val="FF0000"/>
                </a:solidFill>
              </a:rPr>
              <a:t>All of the above.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None of the above.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 sz="24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 sz="24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sz="20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458200" cy="1476375"/>
          </a:xfrm>
        </p:spPr>
        <p:txBody>
          <a:bodyPr/>
          <a:lstStyle/>
          <a:p>
            <a:pPr algn="l" eaLnBrk="1" hangingPunct="1"/>
            <a:r>
              <a:rPr lang="en-US" sz="3200" dirty="0"/>
              <a:t>Which of the following </a:t>
            </a:r>
            <a:r>
              <a:rPr lang="en-US" sz="3200" dirty="0" smtClean="0"/>
              <a:t>step </a:t>
            </a:r>
            <a:r>
              <a:rPr lang="en-US" sz="3200" dirty="0"/>
              <a:t>might be considered as a special measure for reducing the risk of cancer for hereditary cancers?</a:t>
            </a:r>
            <a:endParaRPr lang="en-US" sz="3200" i="1" dirty="0"/>
          </a:p>
        </p:txBody>
      </p:sp>
      <p:sp>
        <p:nvSpPr>
          <p:cNvPr id="4915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100263"/>
            <a:ext cx="7772400" cy="4224337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Wear sunscreen.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Avoid tobacco.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Maintain a healthy weight.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Consider genetic counseling and testing.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Avoid or reduce alcohol consumption.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A mutation is</a:t>
            </a:r>
            <a:endParaRPr lang="en-US" sz="3200" i="1"/>
          </a:p>
        </p:txBody>
      </p:sp>
      <p:sp>
        <p:nvSpPr>
          <p:cNvPr id="1638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731264"/>
            <a:ext cx="7772400" cy="39624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 sz="2800" dirty="0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a toxin that accumulates in the body.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a cancer-causing agent like tobacco smoke. 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an observable physical change in a person.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a change in DNA sequence.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dirty="0"/>
              <a:t>the way you get super-powers.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sz="2800" dirty="0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400" dirty="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/>
          </p:cNvSpPr>
          <p:nvPr>
            <p:ph type="title" idx="4294967295"/>
          </p:nvPr>
        </p:nvSpPr>
        <p:spPr>
          <a:xfrm>
            <a:off x="423863" y="338138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Mutations are</a:t>
            </a:r>
            <a:endParaRPr lang="en-US" sz="3200" i="1"/>
          </a:p>
        </p:txBody>
      </p:sp>
      <p:sp>
        <p:nvSpPr>
          <p:cNvPr id="1843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828800"/>
            <a:ext cx="7772400" cy="3962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never beneficial.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never fatal.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often undetectable.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usually cancer-causing.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usually fatal.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If a gene becomes mutated, but it is non-lethal and it is passed to offspring, it will then be a(n)</a:t>
            </a:r>
            <a:endParaRPr lang="en-US" sz="3200" i="1"/>
          </a:p>
        </p:txBody>
      </p:sp>
      <p:sp>
        <p:nvSpPr>
          <p:cNvPr id="2048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828800"/>
            <a:ext cx="7772400" cy="3962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allele.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cancer.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carcinogen.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mutagen.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gamete.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A mutation in a ______ cell will not be passed onto offspring, whereas a mutation in a ______ cell might be passed to offspring.</a:t>
            </a:r>
            <a:endParaRPr lang="en-US" sz="3200" i="1"/>
          </a:p>
        </p:txBody>
      </p:sp>
      <p:sp>
        <p:nvSpPr>
          <p:cNvPr id="2253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828800"/>
            <a:ext cx="7772400" cy="3962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cancer; somatic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cancer; germ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skin; somatic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somatic; germ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germ; cancer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A mutation in a ______ cell will not be passed onto offspring, whereas a mutation in a ______ cell might be passed to offspring.</a:t>
            </a:r>
            <a:endParaRPr lang="en-US" sz="3200" i="1"/>
          </a:p>
        </p:txBody>
      </p:sp>
      <p:sp>
        <p:nvSpPr>
          <p:cNvPr id="2457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1828800"/>
            <a:ext cx="7772400" cy="3962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cancer; somatic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cancer; germ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skin; somatic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somatic; germ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germ; cancer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581025"/>
            <a:ext cx="8458200" cy="1704975"/>
          </a:xfrm>
        </p:spPr>
        <p:txBody>
          <a:bodyPr/>
          <a:lstStyle/>
          <a:p>
            <a:pPr algn="l" eaLnBrk="1" hangingPunct="1"/>
            <a:r>
              <a:rPr lang="en-US" sz="3200" dirty="0" smtClean="0"/>
              <a:t>What </a:t>
            </a:r>
            <a:r>
              <a:rPr lang="en-US" sz="3200" dirty="0"/>
              <a:t>amino acid sequence is encoded by the mRNA shown below? </a:t>
            </a:r>
            <a:endParaRPr lang="en-US" sz="2800" i="1" dirty="0">
              <a:latin typeface="Tahoma" charset="0"/>
            </a:endParaRPr>
          </a:p>
        </p:txBody>
      </p:sp>
      <p:sp>
        <p:nvSpPr>
          <p:cNvPr id="2662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762000" y="3124200"/>
            <a:ext cx="7772400" cy="3276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Start – Pro – Ser – Asp – Gly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Met – Pro – Gly- Ser - Gly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Pro – Ser – Asp - Gly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Met – Pro – Ser – Asp – Gly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None of the above.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sz="240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2733675"/>
            <a:ext cx="63150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 dirty="0" smtClean="0"/>
              <a:t>How </a:t>
            </a:r>
            <a:r>
              <a:rPr lang="en-US" sz="3200" dirty="0"/>
              <a:t>would the amino acid sequence change if the nucleotide denoted by the arrow was changed to A?</a:t>
            </a:r>
            <a:endParaRPr lang="en-US" sz="3200" i="1" dirty="0"/>
          </a:p>
        </p:txBody>
      </p:sp>
      <p:sp>
        <p:nvSpPr>
          <p:cNvPr id="2867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73088" y="2801938"/>
            <a:ext cx="8266112" cy="32940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endParaRPr lang="en-US" sz="2000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 amino acid sequence would not change.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>
                <a:solidFill>
                  <a:srgbClr val="FF0000"/>
                </a:solidFill>
              </a:rPr>
              <a:t>The sequence would end after two amino acids.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 sequence would be the same except that this one amino acid would be missing.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The amino acid at the third position would be methionine (Met).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 typeface="Calibri" charset="0"/>
              <a:buAutoNum type="alphaUcPeriod"/>
            </a:pPr>
            <a:r>
              <a:rPr lang="en-US" sz="2800"/>
              <a:t>All the following amino acids after the third position would be changed.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lphaUcPeriod"/>
            </a:pPr>
            <a:endParaRPr lang="en-US" sz="2400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lphaUcPeriod"/>
            </a:pPr>
            <a:endParaRPr lang="en-US" sz="2400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endParaRPr lang="en-US" sz="180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2443163"/>
            <a:ext cx="63150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4219575" y="2057400"/>
            <a:ext cx="0" cy="457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458200" cy="1905000"/>
          </a:xfrm>
        </p:spPr>
        <p:txBody>
          <a:bodyPr/>
          <a:lstStyle/>
          <a:p>
            <a:pPr algn="l" eaLnBrk="1" hangingPunct="1"/>
            <a:r>
              <a:rPr lang="en-US" sz="3200"/>
              <a:t>A normally functioning gene that regulates the cell cycle by promoting cell division is most likely to be a</a:t>
            </a:r>
            <a:endParaRPr lang="en-US" sz="3200" i="1"/>
          </a:p>
        </p:txBody>
      </p:sp>
      <p:sp>
        <p:nvSpPr>
          <p:cNvPr id="3072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100263"/>
            <a:ext cx="7772400" cy="4224337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 b="1">
                <a:solidFill>
                  <a:srgbClr val="FF0000"/>
                </a:solidFill>
              </a:rPr>
              <a:t>proto-oncogene.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oncogene.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carcino-gene.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muta-gene.</a:t>
            </a:r>
          </a:p>
          <a:p>
            <a:pPr marL="609600" indent="-609600" eaLnBrk="1" hangingPunct="1">
              <a:spcBef>
                <a:spcPct val="40000"/>
              </a:spcBef>
              <a:buFont typeface="Calibri" charset="0"/>
              <a:buAutoNum type="alphaUcPeriod"/>
            </a:pPr>
            <a:r>
              <a:rPr lang="en-US"/>
              <a:t>tumor suppressor.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>
              <a:latin typeface="Tahoma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sz="2800">
              <a:solidFill>
                <a:srgbClr val="FF0000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964</Words>
  <Application>Microsoft Office PowerPoint</Application>
  <PresentationFormat>On-screen Show (4:3)</PresentationFormat>
  <Paragraphs>193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Biology for a Changing World, 2e   Clicker Questions   Chapter 10  </vt:lpstr>
      <vt:lpstr>A mutation is</vt:lpstr>
      <vt:lpstr>Mutations are</vt:lpstr>
      <vt:lpstr>If a gene becomes mutated, but it is non-lethal and it is passed to offspring, it will then be a(n)</vt:lpstr>
      <vt:lpstr>A mutation in a ______ cell will not be passed onto offspring, whereas a mutation in a ______ cell might be passed to offspring.</vt:lpstr>
      <vt:lpstr>A mutation in a ______ cell will not be passed onto offspring, whereas a mutation in a ______ cell might be passed to offspring.</vt:lpstr>
      <vt:lpstr>What amino acid sequence is encoded by the mRNA shown below? </vt:lpstr>
      <vt:lpstr>How would the amino acid sequence change if the nucleotide denoted by the arrow was changed to A?</vt:lpstr>
      <vt:lpstr>A normally functioning gene that regulates the cell cycle by promoting cell division is most likely to be a</vt:lpstr>
      <vt:lpstr>Mutations in p53, a tumor suppressor, are often cancer-causing. p53 normally functions by</vt:lpstr>
      <vt:lpstr>Which of the following is NOT considered a mutagen?</vt:lpstr>
      <vt:lpstr>Put the following steps in the progression of cancer in order from earliest to latest:  1. UV light mutates p53 gene. 2. Cells accumulate multiple mutations and spread  to tissues throughout the body. 3. Mutation in a proto-oncogene is inherited.  </vt:lpstr>
      <vt:lpstr>Why do BRCA1 and BRCA2 mutations increase the risk of cancer?</vt:lpstr>
      <vt:lpstr>Genetic disorders are more common for</vt:lpstr>
      <vt:lpstr>Skin cancer is usually caused by mutations accumulating in skin cells.  However, having parents that developed skin cancer increases your risk for developing it.  Why is this?</vt:lpstr>
      <vt:lpstr>A woman has a mutation in the BRCA1 gene, which is known to be associated with the development of breast cancer.  This means</vt:lpstr>
      <vt:lpstr>Genetic disorders are more common within isolated populations because</vt:lpstr>
      <vt:lpstr>Which of the following step might be considered as a special measure for reducing the risk of cancer for hereditary cancers?</vt:lpstr>
    </vt:vector>
  </TitlesOfParts>
  <Company>St. Louis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Gene Expression, and Biotechnology</dc:title>
  <dc:creator>STLCC</dc:creator>
  <cp:lastModifiedBy>hbadmin</cp:lastModifiedBy>
  <cp:revision>129</cp:revision>
  <dcterms:created xsi:type="dcterms:W3CDTF">2014-04-28T17:50:19Z</dcterms:created>
  <dcterms:modified xsi:type="dcterms:W3CDTF">2014-04-28T22:26:50Z</dcterms:modified>
</cp:coreProperties>
</file>