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78" r:id="rId3"/>
    <p:sldId id="256" r:id="rId4"/>
    <p:sldId id="280" r:id="rId5"/>
    <p:sldId id="257" r:id="rId6"/>
    <p:sldId id="274" r:id="rId7"/>
    <p:sldId id="282" r:id="rId8"/>
    <p:sldId id="258" r:id="rId9"/>
    <p:sldId id="259" r:id="rId10"/>
    <p:sldId id="260" r:id="rId11"/>
    <p:sldId id="276" r:id="rId12"/>
    <p:sldId id="264" r:id="rId13"/>
    <p:sldId id="283" r:id="rId14"/>
    <p:sldId id="284" r:id="rId15"/>
    <p:sldId id="262" r:id="rId16"/>
    <p:sldId id="266" r:id="rId17"/>
    <p:sldId id="286" r:id="rId18"/>
    <p:sldId id="287" r:id="rId19"/>
    <p:sldId id="289" r:id="rId20"/>
    <p:sldId id="267" r:id="rId21"/>
    <p:sldId id="288" r:id="rId22"/>
    <p:sldId id="270" r:id="rId23"/>
    <p:sldId id="271" r:id="rId24"/>
    <p:sldId id="290" r:id="rId25"/>
    <p:sldId id="272" r:id="rId26"/>
    <p:sldId id="273" r:id="rId27"/>
    <p:sldId id="291" r:id="rId28"/>
    <p:sldId id="29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86" autoAdjust="0"/>
  </p:normalViewPr>
  <p:slideViewPr>
    <p:cSldViewPr>
      <p:cViewPr varScale="1">
        <p:scale>
          <a:sx n="64" d="100"/>
          <a:sy n="64" d="100"/>
        </p:scale>
        <p:origin x="-12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56D95B-B5D5-481D-A577-7C9100E6ED76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FBD0FD-C5A9-44A9-81A4-E6AC50DD2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36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1BF9152-CF3D-41D8-97F5-6B9CCE285C86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Not all mutagens originate outside the body. Some of the reactions that occur in the mitochondria during cellular respiration (see Chapter 6), for example, produce DNA-damaging molecules known as free radicals.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E8BA798-DB46-4202-BDB0-F217368AE256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6299253-7D16-4BFC-896C-335EB0A13CE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356AD40-1F6D-4A42-9699-FC47EB04EBD4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17D2D3-6D40-4DC6-AD87-3CD52F3CA238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In the multi-hit model, tumors develop in stages following mutations. (After one or two hits, a benign tumor may form. After several more, a malignant tumor may form.) 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CA3D45-CD51-459C-954F-CA0B73C77C17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0A5D4D7-5DC4-464B-B573-04266E48F094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Some of these alleles put women at high risk for developing cancer.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667FABF-1A5D-4CBA-B1FB-9524DC25B406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DNA polymerase is the enzyme responsible for adding nucleotides to a new strand of DNA.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8D40F74-1886-4E58-9D36-4224C5091FA7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Groups of enzymes “proofread” the nucleotides added to the new DNA strand. If a newly added nucleotide is not complementary to its partner on the template strand (for example, if a G is incorrectly paired with an A) these enzymes replace that nucleotide with the correct one.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DE51906-AB51-4DA9-B1D9-FE9315B9D884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Germ-line mutations accumulate over thousands of years in a population. As long as a mutation does not affect ability to reproduce, it will be passed on to future generations through sexual reproduction. The result is that a single gene such as BRCA1 can have hundreds of different nucleotide sequences, or alleles, in a population.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953C0F8-4676-44C3-A837-A5CD1F0DDFD7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An MRI showing several malignant tumors in the breast of a 32-year-old woman.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CA8E20E-5BF1-493E-9563-CA83CB50F4B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BEE6FD5-B82E-450E-A8A3-E1A121A47B6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BRCA proteins produced from mutated alleles do not perform their job as cell cycle regulators, thus making cells more likely to divide uncontrollably and become cancerous.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21E3A65-1609-4A1D-BF8C-EE61295303A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Where each “hit” is a mutation, and multiple hits are needed to cause the disease.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6A108BB-7216-41A3-913D-30D53C50262F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198D-4A4B-456B-A4C3-5614FC102172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5C82F-DD19-4FC3-827C-60531B877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4357-D3EF-42F9-AA17-BF109B4D904D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8EFC-64B8-4D8C-99FE-42348DE6D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4FD25-3C8C-4327-8617-350A19974A2A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7662-32E5-4B76-A82A-5058A14FD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3D977D2-0B3D-43B7-A862-8215DD53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5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ABF159E4-5BB1-46BE-88CF-CDC09628F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9AD8BFE-7599-4C44-AAD7-58E07834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5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0AB467B-25A1-44BF-A7F3-183A81B78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6FADFC6-EC87-4714-B6C5-9B0909B26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AB5C5AA-1165-4349-BB69-94B4C6C22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2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B3A190F-6D49-477A-829C-255E087F1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91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78A647B-C8C4-4E2C-9842-8AD889F11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8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465F-3DF2-4D48-9DDC-2AECBA065502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4B92-5636-4ABC-8CBE-50B5D3C82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8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6971753-D76A-4627-9F2B-9F4DB3022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32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5D2E2CD-A76F-4F2E-AE47-56382164C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23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AC86C242-7452-4EA1-9E88-B93CEE3CF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5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5C39-69B7-4E22-A527-057ECE97B15E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F9F9-D376-42BE-A336-33834A97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0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309D-66E0-4937-ACC6-410F4C8AB275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4783C-CF95-4611-AEA9-5880D49C1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9A71-D1BE-4153-9566-50BABE38F258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085E-C9CC-4F83-BD82-AAE2392CB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3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AC60-2C87-491A-99BA-845434C3A483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8FDC1-AAB1-4719-AA02-B9428A8EB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2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BAD2-4787-4704-B139-0F7366A084F1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1916-C90A-4200-9BDD-442003889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3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4B0B9-0ED5-4532-B0DC-07BE09DC6BA8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FE17-1E5C-435A-9C82-EDC8140A0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1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FB2C-F5FD-458B-8E7F-8FF00D06AF32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1B4F-6DDE-475E-B813-9821925A7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1FDE156-94F3-447E-8DB0-3A4C69021898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FC34D5A-50FC-42C9-B5D7-175182FE2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EAE10AF4-4B2F-470C-ADC4-10CA0F32E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/>
        </p:nvSpPr>
        <p:spPr bwMode="auto">
          <a:xfrm>
            <a:off x="495300" y="1447800"/>
            <a:ext cx="815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charset="0"/>
              </a:rPr>
              <a:t>Biology for a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charset="0"/>
              </a:rPr>
              <a:t>Changing World</a:t>
            </a:r>
            <a:endParaRPr lang="en-US" sz="3400" b="1">
              <a:solidFill>
                <a:srgbClr val="FFFFFE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400" b="1">
                <a:solidFill>
                  <a:srgbClr val="FFFFFE"/>
                </a:solidFill>
                <a:latin typeface="Verdana" charset="0"/>
              </a:rPr>
              <a:t>SECOND EDITION</a:t>
            </a:r>
            <a:endParaRPr lang="en-US" sz="44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800" b="1">
                <a:solidFill>
                  <a:srgbClr val="FFFFFE"/>
                </a:solidFill>
                <a:latin typeface="Verdana" charset="0"/>
              </a:rPr>
              <a:t>Lecture PowerPoint</a:t>
            </a:r>
            <a:br>
              <a:rPr lang="en-US" sz="2800" b="1">
                <a:solidFill>
                  <a:srgbClr val="FFFFFE"/>
                </a:solidFill>
                <a:latin typeface="Verdana" charset="0"/>
              </a:rPr>
            </a:br>
            <a:endParaRPr lang="en-US" sz="2800" b="1">
              <a:solidFill>
                <a:srgbClr val="FFFFFE"/>
              </a:solidFill>
              <a:latin typeface="Verdana" charset="0"/>
            </a:endParaRPr>
          </a:p>
          <a:p>
            <a:pPr algn="ctr" eaLnBrk="0" hangingPunct="0"/>
            <a:r>
              <a:rPr lang="en-US" sz="2800" b="1">
                <a:solidFill>
                  <a:srgbClr val="FFFFFE"/>
                </a:solidFill>
                <a:latin typeface="Verdana" charset="0"/>
              </a:rPr>
              <a:t>CHAPTER 10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2800">
                <a:solidFill>
                  <a:srgbClr val="FFFFFE"/>
                </a:solidFill>
                <a:latin typeface="Verdana" charset="0"/>
              </a:rPr>
              <a:t>Mutations and Cancer</a:t>
            </a:r>
            <a:endParaRPr lang="en-US" sz="28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sz="1200" b="1">
                <a:solidFill>
                  <a:srgbClr val="FFFFFE"/>
                </a:solidFill>
                <a:latin typeface="Verdana" charset="0"/>
              </a:rPr>
              <a:t>Copyright © 2014 by W. H. Freeman and Company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000">
                <a:solidFill>
                  <a:srgbClr val="FFFFFE"/>
                </a:solidFill>
                <a:latin typeface="Verdana" charset="0"/>
              </a:rPr>
              <a:t> </a:t>
            </a:r>
            <a:endParaRPr lang="en-US">
              <a:solidFill>
                <a:srgbClr val="FFFFFE"/>
              </a:solidFill>
              <a:latin typeface="Verdana" charset="0"/>
            </a:endParaRPr>
          </a:p>
          <a:p>
            <a:pPr algn="ctr"/>
            <a:endParaRPr lang="en-US" sz="16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42" name="Rectangle 11"/>
          <p:cNvSpPr>
            <a:spLocks noGrp="1" noChangeArrowheads="1"/>
          </p:cNvSpPr>
          <p:nvPr/>
        </p:nvSpPr>
        <p:spPr bwMode="auto">
          <a:xfrm>
            <a:off x="152400" y="9144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200">
                <a:solidFill>
                  <a:srgbClr val="FFFFFE"/>
                </a:solidFill>
              </a:rPr>
              <a:t>Michèle Shuster • Janet Vigna • Gunjan Sinha • Matthew Tontonoz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eaLnBrk="1" hangingPunct="1"/>
            <a:r>
              <a:rPr lang="en-US" sz="2800" b="1" smtClean="0">
                <a:ea typeface="ＭＳ Ｐゴシック" charset="-128"/>
              </a:rPr>
              <a:t>Germ-line mutation </a:t>
            </a:r>
            <a:r>
              <a:rPr lang="en-US" sz="2800" smtClean="0">
                <a:ea typeface="ＭＳ Ｐゴシック" charset="-128"/>
              </a:rPr>
              <a:t>occurs in gametes and is passed on to offspring.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In every cell of the body</a:t>
            </a:r>
          </a:p>
          <a:p>
            <a:pPr lvl="1" eaLnBrk="1" hangingPunct="1"/>
            <a:r>
              <a:rPr lang="en-US" sz="2400" u="sng" smtClean="0">
                <a:ea typeface="ＭＳ Ｐゴシック" charset="-128"/>
              </a:rPr>
              <a:t>Heritable</a:t>
            </a:r>
            <a:r>
              <a:rPr lang="en-US" sz="2400" smtClean="0">
                <a:ea typeface="ＭＳ Ｐゴシック" charset="-128"/>
              </a:rPr>
              <a:t> mutations</a:t>
            </a:r>
          </a:p>
          <a:p>
            <a:pPr eaLnBrk="1" hangingPunct="1"/>
            <a:endParaRPr lang="en-US" sz="2800" smtClean="0">
              <a:ea typeface="ＭＳ Ｐゴシック" charset="-128"/>
            </a:endParaRPr>
          </a:p>
        </p:txBody>
      </p:sp>
      <p:pic>
        <p:nvPicPr>
          <p:cNvPr id="23556" name="Picture 2" descr="infographic_10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20459" r="43474" b="9277"/>
          <a:stretch>
            <a:fillRect/>
          </a:stretch>
        </p:blipFill>
        <p:spPr bwMode="auto">
          <a:xfrm>
            <a:off x="2133600" y="3429000"/>
            <a:ext cx="4191000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ea typeface="ＭＳ Ｐゴシック" charset="-128"/>
              </a:rPr>
              <a:t>Somatic mutation </a:t>
            </a:r>
            <a:r>
              <a:rPr lang="en-US" sz="2800" smtClean="0">
                <a:ea typeface="ＭＳ Ｐゴシック" charset="-128"/>
              </a:rPr>
              <a:t>occurs in a body (nongamete) cell and is not passed on to offspring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passed only to daughter cells of mutated cell</a:t>
            </a:r>
          </a:p>
          <a:p>
            <a:pPr lvl="1" eaLnBrk="1" hangingPunct="1"/>
            <a:r>
              <a:rPr lang="en-US" sz="2400" b="1" smtClean="0">
                <a:ea typeface="ＭＳ Ｐゴシック" charset="-128"/>
              </a:rPr>
              <a:t>sporadic mutation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ea typeface="ＭＳ Ｐゴシック" charset="-128"/>
            </a:endParaRPr>
          </a:p>
        </p:txBody>
      </p:sp>
      <p:pic>
        <p:nvPicPr>
          <p:cNvPr id="24580" name="Picture 2" descr="infographic_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1" t="21304" r="984" b="9489"/>
          <a:stretch>
            <a:fillRect/>
          </a:stretch>
        </p:blipFill>
        <p:spPr bwMode="auto">
          <a:xfrm>
            <a:off x="2971800" y="3505200"/>
            <a:ext cx="3311525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Mutations</a:t>
            </a:r>
          </a:p>
        </p:txBody>
      </p:sp>
      <p:pic>
        <p:nvPicPr>
          <p:cNvPr id="25603" name="Picture 2" descr="unnumbered_10_p2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905000"/>
            <a:ext cx="6269038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Ethnic groups have homogeneous genetic backgrounds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Increased likelihood of passing certain mutations to offspring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26628" name="Picture 3" descr="tabl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4762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2590800"/>
          </a:xfrm>
        </p:spPr>
        <p:txBody>
          <a:bodyPr/>
          <a:lstStyle/>
          <a:p>
            <a:pPr eaLnBrk="1" hangingPunct="1"/>
            <a:r>
              <a:rPr lang="en-US" sz="2100" smtClean="0">
                <a:ea typeface="ＭＳ Ｐゴシック" charset="-128"/>
              </a:rPr>
              <a:t>Mutations are a problem when amino acid sequence of the corresponding protein is altered </a:t>
            </a:r>
          </a:p>
          <a:p>
            <a:pPr eaLnBrk="1" hangingPunct="1"/>
            <a:endParaRPr lang="en-US" sz="2100" smtClean="0">
              <a:ea typeface="ＭＳ Ｐゴシック" charset="-128"/>
            </a:endParaRPr>
          </a:p>
          <a:p>
            <a:pPr eaLnBrk="1" hangingPunct="1"/>
            <a:r>
              <a:rPr lang="en-US" sz="2100" smtClean="0">
                <a:ea typeface="ＭＳ Ｐゴシック" charset="-128"/>
              </a:rPr>
              <a:t>Could alter the shape of the protein</a:t>
            </a:r>
          </a:p>
          <a:p>
            <a:pPr eaLnBrk="1" hangingPunct="1"/>
            <a:endParaRPr lang="en-US" sz="2100" smtClean="0">
              <a:ea typeface="ＭＳ Ｐゴシック" charset="-128"/>
            </a:endParaRPr>
          </a:p>
          <a:p>
            <a:pPr eaLnBrk="1" hangingPunct="1"/>
            <a:r>
              <a:rPr lang="en-US" sz="2100" smtClean="0">
                <a:ea typeface="ＭＳ Ｐゴシック" charset="-128"/>
              </a:rPr>
              <a:t>Change its function </a:t>
            </a:r>
          </a:p>
        </p:txBody>
      </p:sp>
      <p:pic>
        <p:nvPicPr>
          <p:cNvPr id="27652" name="Picture 3" descr="infographic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54102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Multihit model of cancer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87680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charset="-128"/>
              </a:rPr>
              <a:t>Heredity cancer often requires additional nonhereditary mutations to accumulate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Single mutation is not sufficient</a:t>
            </a:r>
          </a:p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eaLnBrk="1" hangingPunct="1"/>
            <a:r>
              <a:rPr lang="en-US" sz="2400" smtClean="0">
                <a:ea typeface="ＭＳ Ｐゴシック" charset="-128"/>
              </a:rPr>
              <a:t>Sporadic cancer also requires multiple somatic mutations to accumulate</a:t>
            </a:r>
          </a:p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eaLnBrk="1" hangingPunct="1"/>
            <a:r>
              <a:rPr lang="en-US" sz="2400" b="1" smtClean="0">
                <a:ea typeface="ＭＳ Ｐゴシック" charset="-128"/>
              </a:rPr>
              <a:t>Multihit model</a:t>
            </a:r>
          </a:p>
          <a:p>
            <a:pPr lvl="1" eaLnBrk="1" hangingPunct="1"/>
            <a:r>
              <a:rPr lang="en-US" sz="2000" b="1" smtClean="0">
                <a:ea typeface="ＭＳ Ｐゴシック" charset="-128"/>
              </a:rPr>
              <a:t>Hit = mutation</a:t>
            </a:r>
          </a:p>
          <a:p>
            <a:pPr eaLnBrk="1" hangingPunct="1"/>
            <a:endParaRPr lang="en-US" sz="2400" b="1" smtClean="0">
              <a:ea typeface="ＭＳ Ｐゴシック" charset="-128"/>
            </a:endParaRPr>
          </a:p>
          <a:p>
            <a:pPr eaLnBrk="1" hangingPunct="1"/>
            <a:endParaRPr lang="en-US" sz="240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Multihit model of cancer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>
                <a:ea typeface="ＭＳ Ｐゴシック" charset="-128"/>
              </a:rPr>
              <a:t>Mutations (hits) can arise through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errors in DNA replication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environmental insults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chemicals, ultraviolet light, radiation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factors that damage DNA</a:t>
            </a:r>
          </a:p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2400" b="1" smtClean="0">
                <a:ea typeface="ＭＳ Ｐゴシック" charset="-128"/>
              </a:rPr>
              <a:t>Mutagens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any chemical or physical agent that can cause DNA mutation</a:t>
            </a:r>
          </a:p>
          <a:p>
            <a:pPr lvl="1" eaLnBrk="1" hangingPunct="1">
              <a:buFont typeface="Arial" charset="0"/>
              <a:buNone/>
            </a:pPr>
            <a:endParaRPr lang="en-US" sz="2400" b="1" smtClean="0">
              <a:ea typeface="ＭＳ Ｐゴシック" charset="-128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2400" b="1" smtClean="0">
                <a:ea typeface="ＭＳ Ｐゴシック" charset="-128"/>
              </a:rPr>
              <a:t>Carcinogens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any chemical agent that causes cancer by causing DNA mutations</a:t>
            </a:r>
          </a:p>
          <a:p>
            <a:pPr lvl="1" eaLnBrk="1" hangingPunct="1">
              <a:buFont typeface="Arial" charset="0"/>
              <a:buNone/>
            </a:pPr>
            <a:endParaRPr lang="en-US" sz="2400" b="1" smtClean="0">
              <a:ea typeface="ＭＳ Ｐゴシック" charset="-128"/>
            </a:endParaRPr>
          </a:p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lvl="1" eaLnBrk="1" hangingPunct="1">
              <a:buFont typeface="Arial" charset="0"/>
              <a:buNone/>
            </a:pPr>
            <a:endParaRPr lang="en-US" sz="2000" smtClean="0">
              <a:ea typeface="ＭＳ Ｐゴシック" charset="-128"/>
            </a:endParaRPr>
          </a:p>
          <a:p>
            <a:pPr lvl="1" eaLnBrk="1" hangingPunct="1">
              <a:buFont typeface="Arial" charset="0"/>
              <a:buNone/>
            </a:pPr>
            <a:endParaRPr lang="en-US" sz="2000" smtClean="0">
              <a:ea typeface="ＭＳ Ｐゴシック" charset="-128"/>
            </a:endParaRPr>
          </a:p>
          <a:p>
            <a:pPr eaLnBrk="1" hangingPunct="1"/>
            <a:endParaRPr lang="en-US" sz="240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Mutations </a:t>
            </a:r>
          </a:p>
        </p:txBody>
      </p:sp>
      <p:pic>
        <p:nvPicPr>
          <p:cNvPr id="30723" name="Picture 2" descr="infographic_10_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24000"/>
            <a:ext cx="7285038" cy="507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Mutations and cancer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7924800" cy="4525962"/>
          </a:xfrm>
        </p:spPr>
        <p:txBody>
          <a:bodyPr/>
          <a:lstStyle/>
          <a:p>
            <a:pPr marL="61913" indent="-61913" eaLnBrk="1" hangingPunct="1">
              <a:buFont typeface="Arial" charset="0"/>
              <a:buNone/>
              <a:defRPr/>
            </a:pPr>
            <a:r>
              <a:rPr lang="en-US" sz="2400" dirty="0" smtClean="0">
                <a:ea typeface="ＭＳ Ｐゴシック" charset="-128"/>
              </a:rPr>
              <a:t> Cancer-causing mutations typically occur in two categories of genes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b="1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dirty="0" smtClean="0">
                <a:ea typeface="ＭＳ Ｐゴシック" charset="-128"/>
              </a:rPr>
              <a:t>proto-oncogenes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b="1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dirty="0" smtClean="0">
                <a:ea typeface="ＭＳ Ｐゴシック" charset="-128"/>
              </a:rPr>
              <a:t>tumor suppressor genes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b="1" dirty="0" smtClean="0">
              <a:ea typeface="ＭＳ Ｐゴシック" charset="-128"/>
            </a:endParaRPr>
          </a:p>
        </p:txBody>
      </p:sp>
      <p:pic>
        <p:nvPicPr>
          <p:cNvPr id="31748" name="Picture 2" descr="unnumbered_10_p2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03425"/>
            <a:ext cx="2971800" cy="47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Mutations and cancer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79248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>
                <a:ea typeface="ＭＳ Ｐゴシック" charset="-128"/>
              </a:rPr>
              <a:t> </a:t>
            </a:r>
            <a:r>
              <a:rPr lang="en-US" sz="2400" b="1" smtClean="0">
                <a:ea typeface="ＭＳ Ｐゴシック" charset="-128"/>
              </a:rPr>
              <a:t>proto-oncogenes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normally promote cell division and differentiation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can be  mutated to become permanently activated</a:t>
            </a:r>
          </a:p>
          <a:p>
            <a:pPr eaLnBrk="1" hangingPunct="1"/>
            <a:r>
              <a:rPr lang="en-US" sz="2400" b="1" smtClean="0">
                <a:ea typeface="ＭＳ Ｐゴシック" charset="-128"/>
              </a:rPr>
              <a:t>oncogenes</a:t>
            </a:r>
          </a:p>
          <a:p>
            <a:pPr eaLnBrk="1" hangingPunct="1">
              <a:buFont typeface="Arial" charset="0"/>
              <a:buNone/>
            </a:pPr>
            <a:endParaRPr lang="en-US" sz="2400" b="1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smtClean="0">
                <a:ea typeface="ＭＳ Ｐゴシック" charset="-128"/>
              </a:rPr>
              <a:t>tumor suppressor genes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normally pause cell division, repair DNA or initiate cell death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can be mutated to become inactivated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for example, BRCA1 and BRCA2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Chapter 10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81000" y="973138"/>
            <a:ext cx="8382000" cy="13890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898989"/>
                </a:solidFill>
                <a:ea typeface="ＭＳ Ｐゴシック" charset="-128"/>
              </a:rPr>
              <a:t>Mutations and Cancer</a:t>
            </a:r>
          </a:p>
        </p:txBody>
      </p:sp>
      <p:pic>
        <p:nvPicPr>
          <p:cNvPr id="15364" name="Picture 2" descr="chapter_10_op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76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Mutations and cancer</a:t>
            </a:r>
          </a:p>
        </p:txBody>
      </p:sp>
      <p:pic>
        <p:nvPicPr>
          <p:cNvPr id="33795" name="Picture 2" descr="infographic_10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76400"/>
            <a:ext cx="6388100" cy="501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Mutations and cancer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1173163"/>
            <a:ext cx="8839200" cy="5303837"/>
          </a:xfrm>
        </p:spPr>
        <p:txBody>
          <a:bodyPr/>
          <a:lstStyle/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eaLnBrk="1" hangingPunct="1"/>
            <a:r>
              <a:rPr lang="en-US" sz="2400" smtClean="0">
                <a:ea typeface="ＭＳ Ｐゴシック" charset="-128"/>
              </a:rPr>
              <a:t>cell will become cancerous  due to multiple mutations in several genes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ea typeface="ＭＳ Ｐゴシック" charset="-128"/>
              </a:rPr>
              <a:t> 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mutated genes often regulate the cell cycle or repair DNA</a:t>
            </a:r>
          </a:p>
          <a:p>
            <a:pPr eaLnBrk="1" hangingPunct="1">
              <a:buFont typeface="Arial" charset="0"/>
              <a:buNone/>
            </a:pPr>
            <a:endParaRPr lang="en-US" sz="2400" smtClean="0">
              <a:ea typeface="ＭＳ Ｐゴシック" charset="-128"/>
            </a:endParaRPr>
          </a:p>
          <a:p>
            <a:pPr eaLnBrk="1" hangingPunct="1"/>
            <a:r>
              <a:rPr lang="en-US" sz="2400" smtClean="0">
                <a:ea typeface="ＭＳ Ｐゴシック" charset="-128"/>
              </a:rPr>
              <a:t>combination of both tumor suppressor and proto-oncogenes</a:t>
            </a:r>
          </a:p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sz="2400" smtClean="0">
                <a:ea typeface="ＭＳ Ｐゴシック" charset="-128"/>
              </a:rPr>
              <a:t>cells accumulate mutations over time due to exposure to carcinogens and repeated rounds of cell division</a:t>
            </a:r>
          </a:p>
          <a:p>
            <a:pPr eaLnBrk="1" hangingPunct="1">
              <a:buFont typeface="Arial" charset="0"/>
              <a:buNone/>
            </a:pPr>
            <a:endParaRPr lang="en-US" sz="2400" smtClean="0">
              <a:ea typeface="ＭＳ Ｐゴシック" charset="-128"/>
            </a:endParaRPr>
          </a:p>
          <a:p>
            <a:pPr eaLnBrk="1" hangingPunct="1"/>
            <a:r>
              <a:rPr lang="en-US" sz="2400" smtClean="0">
                <a:ea typeface="ＭＳ Ｐゴシック" charset="-128"/>
              </a:rPr>
              <a:t>chance of cancer increases with age </a:t>
            </a:r>
          </a:p>
          <a:p>
            <a:pPr marL="342900" lvl="1" indent="-342900" eaLnBrk="1" hangingPunct="1">
              <a:buFont typeface="Arial" charset="0"/>
              <a:buNone/>
            </a:pPr>
            <a:endParaRPr lang="en-US" sz="2400" smtClean="0">
              <a:ea typeface="ＭＳ Ｐゴシック" charset="-128"/>
            </a:endParaRPr>
          </a:p>
          <a:p>
            <a:pPr marL="342900" lvl="1" indent="-342900" eaLnBrk="1" hangingPunct="1"/>
            <a:endParaRPr lang="en-US" sz="2000" smtClean="0">
              <a:ea typeface="ＭＳ Ｐゴシック" charset="-128"/>
            </a:endParaRPr>
          </a:p>
          <a:p>
            <a:pPr marL="342900" lvl="1" indent="-342900" eaLnBrk="1" hangingPunct="1"/>
            <a:endParaRPr lang="en-US" sz="2000" smtClean="0">
              <a:ea typeface="ＭＳ Ｐゴシック" charset="-128"/>
            </a:endParaRPr>
          </a:p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ea typeface="ＭＳ Ｐゴシック" charset="-128"/>
              </a:rPr>
              <a:t>  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Mutations and cancer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382000" cy="4419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>
                <a:ea typeface="ＭＳ Ｐゴシック" charset="-128"/>
              </a:rPr>
              <a:t>Tumors develop in stages following mutations</a:t>
            </a:r>
          </a:p>
          <a:p>
            <a:pPr eaLnBrk="1" hangingPunct="1">
              <a:buFont typeface="Arial" charset="0"/>
              <a:buNone/>
            </a:pPr>
            <a:endParaRPr lang="en-US" sz="2400" smtClean="0">
              <a:ea typeface="ＭＳ Ｐゴシック" charset="-128"/>
            </a:endParaRPr>
          </a:p>
          <a:p>
            <a:pPr eaLnBrk="1" hangingPunct="1"/>
            <a:r>
              <a:rPr lang="en-US" sz="2400" smtClean="0">
                <a:ea typeface="ＭＳ Ｐゴシック" charset="-128"/>
              </a:rPr>
              <a:t>noncancerous tumor forms first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does not spread throughout body</a:t>
            </a:r>
          </a:p>
          <a:p>
            <a:pPr eaLnBrk="1" hangingPunct="1"/>
            <a:r>
              <a:rPr lang="en-US" sz="2400" b="1" smtClean="0">
                <a:ea typeface="ＭＳ Ｐゴシック" charset="-128"/>
              </a:rPr>
              <a:t>benign tumor</a:t>
            </a:r>
          </a:p>
          <a:p>
            <a:pPr eaLnBrk="1" hangingPunct="1"/>
            <a:endParaRPr lang="en-US" sz="2400" b="1" smtClean="0">
              <a:ea typeface="ＭＳ Ｐゴシック" charset="-128"/>
            </a:endParaRPr>
          </a:p>
          <a:p>
            <a:pPr eaLnBrk="1" hangingPunct="1"/>
            <a:r>
              <a:rPr lang="en-US" sz="2400" smtClean="0">
                <a:ea typeface="ＭＳ Ｐゴシック" charset="-128"/>
              </a:rPr>
              <a:t>cancerous tumor then may develop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spread and invade other tissues (</a:t>
            </a:r>
            <a:r>
              <a:rPr lang="en-US" sz="2400" b="1" smtClean="0">
                <a:ea typeface="ＭＳ Ｐゴシック" charset="-128"/>
              </a:rPr>
              <a:t>metastasize)</a:t>
            </a:r>
          </a:p>
          <a:p>
            <a:pPr eaLnBrk="1" hangingPunct="1"/>
            <a:r>
              <a:rPr lang="en-US" sz="2400" b="1" smtClean="0">
                <a:ea typeface="ＭＳ Ｐゴシック" charset="-128"/>
              </a:rPr>
              <a:t>malignant tumor</a:t>
            </a:r>
          </a:p>
          <a:p>
            <a:pPr eaLnBrk="1" hangingPunct="1">
              <a:buFont typeface="Arial" charset="0"/>
              <a:buNone/>
            </a:pPr>
            <a:endParaRPr lang="en-US" sz="2400" smtClean="0">
              <a:ea typeface="ＭＳ Ｐゴシック" charset="-128"/>
            </a:endParaRPr>
          </a:p>
          <a:p>
            <a:pPr eaLnBrk="1" hangingPunct="1"/>
            <a:endParaRPr lang="en-US" sz="240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Mutations and cancer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382000" cy="441960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charset="-128"/>
              </a:rPr>
              <a:t>Multihit model, tumors develop following multiple mutations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Inheritance of high-risk mutations increases the chance of developing cancer</a:t>
            </a:r>
          </a:p>
          <a:p>
            <a:pPr lvl="1" eaLnBrk="1" hangingPunct="1"/>
            <a:r>
              <a:rPr lang="en-US" sz="2000" smtClean="0">
                <a:ea typeface="ＭＳ Ｐゴシック" charset="-128"/>
              </a:rPr>
              <a:t>fewer additional hits needed</a:t>
            </a:r>
          </a:p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eaLnBrk="1" hangingPunct="1"/>
            <a:endParaRPr lang="en-US" sz="2400" smtClean="0">
              <a:ea typeface="ＭＳ Ｐゴシック" charset="-128"/>
            </a:endParaRPr>
          </a:p>
        </p:txBody>
      </p:sp>
      <p:pic>
        <p:nvPicPr>
          <p:cNvPr id="36868" name="Picture 2" descr="infographic_10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06775"/>
            <a:ext cx="50466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 and cancer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idx="1"/>
          </p:nvPr>
        </p:nvSpPr>
        <p:spPr>
          <a:xfrm>
            <a:off x="76200" y="1600200"/>
            <a:ext cx="8229600" cy="4525963"/>
          </a:xfrm>
        </p:spPr>
        <p:txBody>
          <a:bodyPr/>
          <a:lstStyle/>
          <a:p>
            <a:r>
              <a:rPr lang="en-US" sz="2400" smtClean="0">
                <a:ea typeface="ＭＳ Ｐゴシック" charset="-128"/>
              </a:rPr>
              <a:t>BRCA mutations reduces ability to repair DNA damage</a:t>
            </a:r>
          </a:p>
          <a:p>
            <a:r>
              <a:rPr lang="en-US" sz="2400" smtClean="0">
                <a:ea typeface="ＭＳ Ｐゴシック" charset="-128"/>
              </a:rPr>
              <a:t>more mutations can accumulate</a:t>
            </a:r>
          </a:p>
          <a:p>
            <a:r>
              <a:rPr lang="en-US" sz="2400" smtClean="0">
                <a:ea typeface="ＭＳ Ｐゴシック" charset="-128"/>
              </a:rPr>
              <a:t>cancer rates are higher</a:t>
            </a:r>
          </a:p>
        </p:txBody>
      </p:sp>
      <p:pic>
        <p:nvPicPr>
          <p:cNvPr id="37892" name="Picture 2" descr="infographic_10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399573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Reducing the risk of cancer</a:t>
            </a:r>
          </a:p>
        </p:txBody>
      </p:sp>
      <p:pic>
        <p:nvPicPr>
          <p:cNvPr id="38915" name="Picture 3" descr="tabl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00200"/>
            <a:ext cx="8535988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Reducing the risk of cancer</a:t>
            </a:r>
          </a:p>
        </p:txBody>
      </p:sp>
      <p:pic>
        <p:nvPicPr>
          <p:cNvPr id="39939" name="Picture 2" descr="unnumbered_10_p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953000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charset="-128"/>
              </a:rPr>
              <a:t>Summary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sz="2400" smtClean="0">
                <a:ea typeface="ＭＳ Ｐゴシック" charset="-128"/>
              </a:rPr>
              <a:t>Cancer is uncontrolled cell division caused by mutations in DNA.</a:t>
            </a:r>
          </a:p>
          <a:p>
            <a:r>
              <a:rPr lang="en-US" sz="2400" smtClean="0">
                <a:ea typeface="ＭＳ Ｐゴシック" charset="-128"/>
              </a:rPr>
              <a:t>Mutations occur spontaneously during DNA replication. They can also be caused by environmental triggers. </a:t>
            </a:r>
          </a:p>
          <a:p>
            <a:r>
              <a:rPr lang="en-US" sz="2400" smtClean="0">
                <a:ea typeface="ＭＳ Ｐゴシック" charset="-128"/>
              </a:rPr>
              <a:t>Mutations in certain genes can lead to cancer if they damage the normal function of the proteins they encode</a:t>
            </a:r>
          </a:p>
          <a:p>
            <a:r>
              <a:rPr lang="en-US" sz="2400" smtClean="0">
                <a:ea typeface="ＭＳ Ｐゴシック" charset="-128"/>
              </a:rPr>
              <a:t>Mutations in two types of gene, proto-oncogenes and tumor suppressors, cause most cancer.</a:t>
            </a:r>
          </a:p>
          <a:p>
            <a:r>
              <a:rPr lang="en-US" sz="2400" smtClean="0">
                <a:ea typeface="ＭＳ Ｐゴシック" charset="-128"/>
              </a:rPr>
              <a:t>Multiple mutations must occur in the same cell for it to become cancerous. </a:t>
            </a:r>
          </a:p>
          <a:p>
            <a:r>
              <a:rPr lang="en-US" sz="2400" smtClean="0">
                <a:ea typeface="ＭＳ Ｐゴシック" charset="-128"/>
              </a:rPr>
              <a:t>Mutations introduce new alleles into the population.</a:t>
            </a:r>
          </a:p>
          <a:p>
            <a:r>
              <a:rPr lang="en-US" sz="2400" smtClean="0">
                <a:ea typeface="ＭＳ Ｐゴシック" charset="-128"/>
              </a:rPr>
              <a:t>Certain alleles are more common in ethnic groups.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charset="-128"/>
              </a:rPr>
              <a:t>Driving Questions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1. What are mutations, and how can they occur?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2. How does cancer develop, and how can people 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    reduce their risk?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3. Why do people with “inherited” cancer often   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    develop cancer at a relatively young age?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Heredity and cancer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806575"/>
            <a:ext cx="7086600" cy="4518025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None/>
            </a:pPr>
            <a:r>
              <a:rPr lang="en-US" sz="3200" b="1" smtClean="0">
                <a:ea typeface="ＭＳ Ｐゴシック" charset="-128"/>
              </a:rPr>
              <a:t>Cancer</a:t>
            </a:r>
          </a:p>
          <a:p>
            <a:pPr marL="342900" lvl="1" indent="-342900" eaLnBrk="1" hangingPunct="1">
              <a:buFont typeface="Arial" charset="0"/>
              <a:buNone/>
            </a:pPr>
            <a:r>
              <a:rPr lang="en-US" sz="3200" smtClean="0">
                <a:ea typeface="ＭＳ Ｐゴシック" charset="-128"/>
              </a:rPr>
              <a:t>- disease of uncontrolled cell division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ea typeface="ＭＳ Ｐゴシック" charset="-128"/>
              </a:rPr>
              <a:t>Genes BRCA1 and BRCA 2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charset="-128"/>
              </a:rPr>
              <a:t>located on chromosome 17 and 13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charset="-128"/>
              </a:rPr>
              <a:t>mutation  increases risk of developing breast cancer</a:t>
            </a:r>
          </a:p>
          <a:p>
            <a:pPr eaLnBrk="1" hangingPunct="1">
              <a:buFontTx/>
              <a:buChar char="-"/>
            </a:pPr>
            <a:endParaRPr lang="en-US" smtClean="0">
              <a:ea typeface="ＭＳ Ｐゴシック" charset="-128"/>
            </a:endParaRPr>
          </a:p>
          <a:p>
            <a:pPr eaLnBrk="1" hangingPunct="1">
              <a:buFontTx/>
              <a:buChar char="-"/>
            </a:pPr>
            <a:endParaRPr lang="en-US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ea typeface="ＭＳ Ｐゴシック" charset="-128"/>
            </a:endParaRPr>
          </a:p>
          <a:p>
            <a:pPr marL="342900" lvl="1" indent="-342900" eaLnBrk="1" hangingPunct="1"/>
            <a:endParaRPr lang="en-US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b="1" smtClean="0">
              <a:ea typeface="ＭＳ Ｐゴシック" charset="-128"/>
            </a:endParaRPr>
          </a:p>
          <a:p>
            <a:pPr marL="342900" lvl="1" indent="-342900" eaLnBrk="1" hangingPunct="1">
              <a:buFont typeface="Arial" charset="0"/>
              <a:buNone/>
            </a:pPr>
            <a:endParaRPr lang="en-US" smtClean="0">
              <a:ea typeface="ＭＳ Ｐゴシック" charset="-128"/>
            </a:endParaRPr>
          </a:p>
          <a:p>
            <a:pPr marL="342900" lvl="1" indent="-342900" eaLnBrk="1" hangingPunct="1">
              <a:buFont typeface="Arial" charset="0"/>
              <a:buNone/>
            </a:pPr>
            <a:endParaRPr lang="en-US" smtClean="0">
              <a:ea typeface="ＭＳ Ｐゴシック" charset="-128"/>
            </a:endParaRPr>
          </a:p>
          <a:p>
            <a:pPr lvl="2" indent="-742950" eaLnBrk="1" hangingPunct="1"/>
            <a:endParaRPr lang="en-US" smtClean="0">
              <a:ea typeface="ＭＳ Ｐゴシック" charset="-128"/>
            </a:endParaRPr>
          </a:p>
          <a:p>
            <a:pPr marL="342900" lvl="1" indent="-342900"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Heredity and cancer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874838"/>
            <a:ext cx="8915400" cy="3001962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Mutation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change in the nucleotide sequence of DNA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Affects structure and function of proteins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Cancer can result if mutation affects normal functioning of cell cycle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Heredity and cancer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874838"/>
            <a:ext cx="4419600" cy="4602162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Allele</a:t>
            </a:r>
            <a:r>
              <a:rPr lang="en-US" smtClean="0">
                <a:ea typeface="ＭＳ Ｐゴシック" charset="-128"/>
              </a:rPr>
              <a:t>: alternative form of a gene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Mutations give rise to alleles 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Nucleotides are substituted, deleted, or inserted within a gene</a:t>
            </a:r>
          </a:p>
        </p:txBody>
      </p:sp>
      <p:pic>
        <p:nvPicPr>
          <p:cNvPr id="19460" name="Picture 2" descr="infographic_1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792538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How do mutations arise?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charset="-128"/>
              </a:rPr>
              <a:t>Mistakes can occur during DNA replication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DNA polymerase sometimes adds the wrong nucleotide; too many or too few bases in a specific location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1/10,000 to 1/100,000 times</a:t>
            </a:r>
          </a:p>
          <a:p>
            <a:pPr eaLnBrk="1" hangingPunct="1"/>
            <a:endParaRPr lang="en-US" sz="2000" smtClean="0">
              <a:ea typeface="ＭＳ Ｐゴシック" charset="-128"/>
            </a:endParaRPr>
          </a:p>
          <a:p>
            <a:pPr eaLnBrk="1" hangingPunct="1"/>
            <a:endParaRPr lang="en-US" sz="2000" smtClean="0">
              <a:ea typeface="ＭＳ Ｐゴシック" charset="-128"/>
            </a:endParaRPr>
          </a:p>
        </p:txBody>
      </p:sp>
      <p:pic>
        <p:nvPicPr>
          <p:cNvPr id="20484" name="Picture 2" descr="infographic_10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89325"/>
            <a:ext cx="594360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How do mutations arise? 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ＭＳ Ｐゴシック" charset="-128"/>
              </a:rPr>
              <a:t>Mistakes in the nucleotide order can be repaired 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Cell’</a:t>
            </a:r>
            <a:r>
              <a:rPr lang="en-US" altLang="ja-JP" sz="2400" smtClean="0">
                <a:ea typeface="ＭＳ Ｐゴシック" charset="-128"/>
              </a:rPr>
              <a:t>s error correction machinery</a:t>
            </a:r>
          </a:p>
          <a:p>
            <a:pPr eaLnBrk="1" hangingPunct="1"/>
            <a:r>
              <a:rPr lang="en-US" altLang="ja-JP" sz="2400" smtClean="0">
                <a:ea typeface="ＭＳ Ｐゴシック" charset="-128"/>
              </a:rPr>
              <a:t>“</a:t>
            </a:r>
            <a:r>
              <a:rPr lang="en-US" altLang="ja-JP" sz="2400" b="1" smtClean="0">
                <a:ea typeface="ＭＳ Ｐゴシック" charset="-128"/>
              </a:rPr>
              <a:t>Proofreading</a:t>
            </a:r>
            <a:r>
              <a:rPr lang="en-US" altLang="ja-JP" sz="2400" smtClean="0">
                <a:ea typeface="ＭＳ Ｐゴシック" charset="-128"/>
              </a:rPr>
              <a:t>” machinery</a:t>
            </a:r>
          </a:p>
        </p:txBody>
      </p:sp>
      <p:pic>
        <p:nvPicPr>
          <p:cNvPr id="21508" name="Picture 2" descr="infographic_10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84538"/>
            <a:ext cx="6324600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How do mutations arise?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ea typeface="ＭＳ Ｐゴシック" charset="-128"/>
              </a:rPr>
              <a:t>If damage is irreparable, the cell self-destructs.</a:t>
            </a:r>
            <a:endParaRPr lang="en-US" sz="2800" smtClean="0">
              <a:ea typeface="ＭＳ Ｐゴシック" charset="-128"/>
            </a:endParaRPr>
          </a:p>
          <a:p>
            <a:pPr eaLnBrk="1" hangingPunct="1"/>
            <a:r>
              <a:rPr lang="en-US" sz="2800" smtClean="0">
                <a:ea typeface="ＭＳ Ｐゴシック" charset="-128"/>
              </a:rPr>
              <a:t>Fewer than one mistake in a billion nucleotides</a:t>
            </a:r>
          </a:p>
          <a:p>
            <a:pPr eaLnBrk="1" hangingPunct="1"/>
            <a:r>
              <a:rPr lang="en-US" sz="2800" smtClean="0">
                <a:ea typeface="ＭＳ Ｐゴシック" charset="-128"/>
              </a:rPr>
              <a:t>If mutation is not repaired: </a:t>
            </a:r>
            <a:r>
              <a:rPr lang="en-US" sz="2800" b="1" i="1" smtClean="0">
                <a:ea typeface="ＭＳ Ｐゴシック" charset="-128"/>
              </a:rPr>
              <a:t>new allele</a:t>
            </a:r>
          </a:p>
        </p:txBody>
      </p:sp>
      <p:pic>
        <p:nvPicPr>
          <p:cNvPr id="22532" name="Picture 2" descr="infographic_1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594360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EDEBE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EECD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1018</Words>
  <Application>Microsoft Office PowerPoint</Application>
  <PresentationFormat>On-screen Show (4:3)</PresentationFormat>
  <Paragraphs>180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Blank Presentation</vt:lpstr>
      <vt:lpstr>PowerPoint Presentation</vt:lpstr>
      <vt:lpstr>Chapter 10</vt:lpstr>
      <vt:lpstr>Driving Questions</vt:lpstr>
      <vt:lpstr>Heredity and cancer</vt:lpstr>
      <vt:lpstr>Heredity and cancer</vt:lpstr>
      <vt:lpstr>Heredity and cancer</vt:lpstr>
      <vt:lpstr>How do mutations arise? </vt:lpstr>
      <vt:lpstr>How do mutations arise? </vt:lpstr>
      <vt:lpstr>How do mutations arise?</vt:lpstr>
      <vt:lpstr>Mutations</vt:lpstr>
      <vt:lpstr>Mutations</vt:lpstr>
      <vt:lpstr>Mutations</vt:lpstr>
      <vt:lpstr>Mutations</vt:lpstr>
      <vt:lpstr>Mutations</vt:lpstr>
      <vt:lpstr>Multihit model of cancer</vt:lpstr>
      <vt:lpstr>Multihit model of cancer</vt:lpstr>
      <vt:lpstr>Mutations </vt:lpstr>
      <vt:lpstr>Mutations and cancer</vt:lpstr>
      <vt:lpstr>Mutations and cancer</vt:lpstr>
      <vt:lpstr>Mutations and cancer</vt:lpstr>
      <vt:lpstr>Mutations and cancer</vt:lpstr>
      <vt:lpstr>Mutations and cancer</vt:lpstr>
      <vt:lpstr>Mutations and cancer</vt:lpstr>
      <vt:lpstr>Mutation and cancer</vt:lpstr>
      <vt:lpstr>Reducing the risk of cancer</vt:lpstr>
      <vt:lpstr>Reducing the risk of cancer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Owner</dc:creator>
  <cp:lastModifiedBy>hbadmin</cp:lastModifiedBy>
  <cp:revision>41</cp:revision>
  <dcterms:created xsi:type="dcterms:W3CDTF">2014-03-03T20:07:52Z</dcterms:created>
  <dcterms:modified xsi:type="dcterms:W3CDTF">2014-04-06T14:26:06Z</dcterms:modified>
</cp:coreProperties>
</file>