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1" r:id="rId2"/>
    <p:sldId id="258" r:id="rId3"/>
    <p:sldId id="293" r:id="rId4"/>
    <p:sldId id="294" r:id="rId5"/>
    <p:sldId id="260" r:id="rId6"/>
    <p:sldId id="295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8" r:id="rId18"/>
    <p:sldId id="280" r:id="rId19"/>
    <p:sldId id="283" r:id="rId20"/>
    <p:sldId id="284" r:id="rId21"/>
    <p:sldId id="296" r:id="rId22"/>
    <p:sldId id="285" r:id="rId23"/>
    <p:sldId id="287" r:id="rId24"/>
    <p:sldId id="288" r:id="rId25"/>
    <p:sldId id="289" r:id="rId26"/>
    <p:sldId id="297" r:id="rId27"/>
    <p:sldId id="290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960000"/>
    <a:srgbClr val="7A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50" autoAdjust="0"/>
  </p:normalViewPr>
  <p:slideViewPr>
    <p:cSldViewPr snapToGrid="0">
      <p:cViewPr varScale="1">
        <p:scale>
          <a:sx n="49" d="100"/>
          <a:sy n="49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2458-8BAE-4A21-B7C1-D0A467E76B3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ED8D-3492-4F79-9A9D-E88224DDE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6AC5A6-D59D-4152-80AC-59D5986087D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Heterozygous carrier: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will carry the recessive allele for CF, but will not have the disease because the allele’s effect is masked by the dominant allele.</a:t>
            </a:r>
          </a:p>
          <a:p>
            <a:pPr>
              <a:spcBef>
                <a:spcPct val="0"/>
              </a:spcBef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individual who is heterozygous for a particular gene of interest, and therefore can pass on the recessive allele without showing any of its effects.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8497A-E598-436D-99FB-FAE447918B9D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 fibrosis patients like Emily wear vibrating vests to loosen the mucus in their lungs while inhaling a saltwater mist to thin out the mucus.</a:t>
            </a:r>
          </a:p>
          <a:p>
            <a:pPr>
              <a:spcBef>
                <a:spcPct val="0"/>
              </a:spcBef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Emily with her parents, Debbie and Lowell.</a:t>
            </a: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BC18D-0C73-4E2E-A700-66B6A89D67B9}" type="slidenum">
              <a:rPr lang="en-US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who are heterozygous carriers of CF, for example, have a 1 in 4 (25%) chance of having a child who has CF. If these two parents are also heterozygous for </a:t>
            </a:r>
            <a:r>
              <a:rPr lang="en-US" sz="1200" dirty="0" smtClean="0"/>
              <a:t>TGF</a:t>
            </a:r>
            <a:r>
              <a:rPr lang="en-US" sz="1200" dirty="0" smtClean="0">
                <a:latin typeface="Symbol" charset="2"/>
                <a:cs typeface="Symbol" charset="2"/>
              </a:rPr>
              <a:t>b</a:t>
            </a:r>
            <a:r>
              <a:rPr lang="en-US" sz="1200" dirty="0" smtClean="0"/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then the probability that their child will be homozygous recessive for TGFb1 is also 1 in 4 (25%). The chance of two independent events occurring together is calculated by multiplying the two independent chances together. So the probability of being homozygous recessive for both CFTR and TGFb1 is 1/4 × 1/4, or 1 in 16.</a:t>
            </a: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BC18D-0C73-4E2E-A700-66B6A89D67B9}" type="slidenum">
              <a:rPr lang="en-US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all her fund-raising activities, Emily has raised more than $300,000 to benefit research on cystic fibrosis.</a:t>
            </a: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BC18D-0C73-4E2E-A700-66B6A89D67B9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BC18D-0C73-4E2E-A700-66B6A89D67B9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2003, Emily and her friends launched an all-girl band called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From left to right: Katie,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Charmain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Emily, and Amanda.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Homologous chromosomes: A pair of chromosomes that both contain the same genes. In a diploid cell, one chromosome in the pair is inherited from the mother, the other from the father.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humans, meiosis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halves the number of chromosomes from 46 to 23.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Zygote: A cell that is capable of developing into an adult organism. The zygote is formed when an egg is fertilized by a sperm and is diploid.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Embryo: An early stage of development reached when zygote undergoes cell division to form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multicellular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result of recombination, also called crossing over, maternal chromosomes actually contain segments (and therefore alleles) from paternal chromosomes and vice versa.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Alleles of different genes are distributed independently of one another, not as a package. Maternal and paternal chromosomes are distributed randomly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sex cells in meiosis.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meiosis I, maternal and paternal chromosomes line up next to each other along the midline of the cell and segregate into newly forming cells.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 can line up in different 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Recessive allele</a:t>
            </a:r>
            <a:r>
              <a:rPr lang="en-US" baseline="0" dirty="0" smtClean="0"/>
              <a:t> </a:t>
            </a:r>
            <a:r>
              <a:rPr lang="en-US" dirty="0" smtClean="0"/>
              <a:t>reveals in phenotype</a:t>
            </a:r>
            <a:r>
              <a:rPr lang="en-US" baseline="0" dirty="0" smtClean="0"/>
              <a:t> only if a masking dominant allele is not present. Dominant allele masks the presence of a recessive allele in the genotype.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ED8D-3492-4F79-9A9D-E88224DDEC9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3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3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3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1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1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608E-9631-4B93-A136-C59CB3B610ED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A8FBF-7B10-4931-84E2-867D9CC55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 smtClean="0">
                <a:solidFill>
                  <a:srgbClr val="FFFFFE"/>
                </a:solidFill>
                <a:latin typeface="Verdana" charset="0"/>
              </a:rPr>
              <a:t>Lecture PowerPoint</a:t>
            </a:r>
          </a:p>
          <a:p>
            <a:pPr algn="ctr" eaLnBrk="0" hangingPunct="0"/>
            <a:endParaRPr lang="en-US" sz="2800" b="1" dirty="0" smtClean="0">
              <a:solidFill>
                <a:srgbClr val="FFFFFE"/>
              </a:solidFill>
              <a:latin typeface="Verdana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charset="0"/>
              </a:rPr>
              <a:t>CHAPTER 11</a:t>
            </a:r>
            <a:br>
              <a:rPr lang="en-US" sz="2800" b="1" dirty="0">
                <a:solidFill>
                  <a:srgbClr val="FFFFFE"/>
                </a:solidFill>
                <a:latin typeface="Verdana" charset="0"/>
              </a:rPr>
            </a:br>
            <a:r>
              <a:rPr lang="en-US" sz="2800" dirty="0">
                <a:solidFill>
                  <a:srgbClr val="FFFFFE"/>
                </a:solidFill>
                <a:latin typeface="Verdana" charset="0"/>
              </a:rPr>
              <a:t>Single-Gene Inheritance and Meiosis</a:t>
            </a:r>
          </a:p>
          <a:p>
            <a:pPr algn="ctr" eaLnBrk="0" hangingPunct="0"/>
            <a:endParaRPr lang="en-US" sz="2800" b="1" dirty="0" smtClean="0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sz="2800" dirty="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charset="0"/>
              </a:rPr>
              <a:t> </a:t>
            </a:r>
            <a:endParaRPr lang="en-US">
              <a:solidFill>
                <a:srgbClr val="FFFFFE"/>
              </a:solidFill>
              <a:latin typeface="Verdana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Gunjan Sinha • Matthew Tontonoz</a:t>
            </a:r>
          </a:p>
        </p:txBody>
      </p:sp>
    </p:spTree>
    <p:extLst>
      <p:ext uri="{BB962C8B-B14F-4D97-AF65-F5344CB8AC3E}">
        <p14:creationId xmlns:p14="http://schemas.microsoft.com/office/powerpoint/2010/main" val="39883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Sexual reproduction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Combination of maternal and paternal alleles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Join during fertilization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Determines genotype and contributes to phenotype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81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Sexual reproduction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Requires special sex cells: sperm, egg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Gametes: </a:t>
            </a:r>
            <a:r>
              <a:rPr lang="en-US" dirty="0" smtClean="0"/>
              <a:t>reproductive cells that carry one copy of each chromosome</a:t>
            </a:r>
          </a:p>
          <a:p>
            <a:pPr lvl="1"/>
            <a:r>
              <a:rPr lang="en-US" b="1" dirty="0" smtClean="0"/>
              <a:t>haploid</a:t>
            </a:r>
          </a:p>
          <a:p>
            <a:pPr eaLnBrk="1" hangingPunct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Special cell division needed to reduce from diploid to haploid</a:t>
            </a:r>
          </a:p>
          <a:p>
            <a:pPr lvl="1"/>
            <a:r>
              <a:rPr lang="en-US" b="1" dirty="0" smtClean="0"/>
              <a:t>meiosis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64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Sexual reproduction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990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dirty="0" smtClean="0"/>
              <a:t>Meiosis generates genetically unique haploid gametes</a:t>
            </a:r>
          </a:p>
        </p:txBody>
      </p:sp>
      <p:pic>
        <p:nvPicPr>
          <p:cNvPr id="6" name="Picture 5" descr="lect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24" y="1859962"/>
            <a:ext cx="7310152" cy="47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Sexual reproduction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48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Haploid sperm fertilizes haploid egg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result is a diploid </a:t>
            </a:r>
            <a:r>
              <a:rPr lang="en-US" sz="2800" b="1" dirty="0" smtClean="0"/>
              <a:t>zygote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dirty="0" smtClean="0"/>
              <a:t>Zygote divides by mitosis into an </a:t>
            </a:r>
            <a:r>
              <a:rPr lang="en-US" sz="2800" b="1" dirty="0" smtClean="0"/>
              <a:t>embryo</a:t>
            </a:r>
          </a:p>
          <a:p>
            <a:pPr eaLnBrk="1" hangingPunct="1"/>
            <a:endParaRPr lang="en-US" sz="2800" b="1" dirty="0" smtClean="0"/>
          </a:p>
        </p:txBody>
      </p:sp>
      <p:pic>
        <p:nvPicPr>
          <p:cNvPr id="6" name="Picture 2" descr="infographic_11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55969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1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Meiosis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6576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Two separate divisions steps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Meiosis I</a:t>
            </a:r>
          </a:p>
          <a:p>
            <a:pPr lvl="1"/>
            <a:r>
              <a:rPr lang="en-US" sz="2400" dirty="0" smtClean="0"/>
              <a:t>separates homologous chromosomes</a:t>
            </a:r>
          </a:p>
          <a:p>
            <a:pPr lvl="1"/>
            <a:r>
              <a:rPr lang="en-US" sz="2400" dirty="0" smtClean="0"/>
              <a:t> each daughter cell is haploid</a:t>
            </a:r>
          </a:p>
          <a:p>
            <a:pPr lvl="1"/>
            <a:r>
              <a:rPr lang="en-US" sz="2400" dirty="0" smtClean="0"/>
              <a:t>each chromosome still has two sister </a:t>
            </a:r>
            <a:r>
              <a:rPr lang="en-US" sz="2400" dirty="0" err="1" smtClean="0"/>
              <a:t>chromatids</a:t>
            </a:r>
            <a:endParaRPr lang="en-US" sz="2400" dirty="0" smtClean="0"/>
          </a:p>
        </p:txBody>
      </p:sp>
      <p:pic>
        <p:nvPicPr>
          <p:cNvPr id="6" name="Picture 3" descr="infographic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b="26833"/>
          <a:stretch/>
        </p:blipFill>
        <p:spPr bwMode="auto">
          <a:xfrm>
            <a:off x="3980329" y="3581400"/>
            <a:ext cx="493294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7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Meiosis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2004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Meiosis II</a:t>
            </a:r>
          </a:p>
          <a:p>
            <a:pPr lvl="1"/>
            <a:r>
              <a:rPr lang="en-US" sz="2400" dirty="0" smtClean="0"/>
              <a:t>separates sister </a:t>
            </a:r>
            <a:r>
              <a:rPr lang="en-US" sz="2400" dirty="0" err="1" smtClean="0"/>
              <a:t>chromatids</a:t>
            </a:r>
            <a:endParaRPr lang="en-US" sz="2400" dirty="0" smtClean="0"/>
          </a:p>
          <a:p>
            <a:pPr lvl="1"/>
            <a:r>
              <a:rPr lang="en-US" sz="2400" dirty="0" smtClean="0"/>
              <a:t>four haploid daughter cells</a:t>
            </a:r>
          </a:p>
          <a:p>
            <a:pPr lvl="1"/>
            <a:r>
              <a:rPr lang="en-US" sz="2400" dirty="0" smtClean="0"/>
              <a:t>develop into egg or sperm</a:t>
            </a:r>
          </a:p>
        </p:txBody>
      </p:sp>
      <p:pic>
        <p:nvPicPr>
          <p:cNvPr id="6" name="Picture 3" descr="infographic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7" b="7563"/>
          <a:stretch/>
        </p:blipFill>
        <p:spPr bwMode="auto">
          <a:xfrm>
            <a:off x="457199" y="4935070"/>
            <a:ext cx="8484671" cy="15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8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Meiosis and genetic diversity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two gametes are identical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Due to </a:t>
            </a:r>
            <a:r>
              <a:rPr lang="en-US" b="1" dirty="0" smtClean="0"/>
              <a:t>recombination </a:t>
            </a:r>
            <a:r>
              <a:rPr lang="en-US" dirty="0" smtClean="0"/>
              <a:t>and </a:t>
            </a:r>
            <a:r>
              <a:rPr lang="en-US" b="1" dirty="0" smtClean="0"/>
              <a:t>independent assortment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86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Meiosis and genetic diversity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3657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Recombination: </a:t>
            </a:r>
            <a:r>
              <a:rPr lang="en-US" sz="2800" dirty="0" smtClean="0"/>
              <a:t>when maternal and paternal chromosomes pair and physically exchange DNA segments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7" name="Picture 2" descr="infographic_11_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6858000" cy="369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Meiosis and genetic diversity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73075" y="1524000"/>
            <a:ext cx="8229600" cy="3810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Independent assortment</a:t>
            </a:r>
            <a:r>
              <a:rPr lang="en-US" sz="2800" dirty="0" smtClean="0"/>
              <a:t>; alleles of different genes are distributed independently of one another 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7" name="Picture 2" descr="infographic_11_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86085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3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Cystic fibrosis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400" dirty="0" smtClean="0"/>
              <a:t>CFTR protein is distorted.</a:t>
            </a:r>
          </a:p>
          <a:p>
            <a:r>
              <a:rPr lang="en-US" sz="2400" dirty="0" smtClean="0"/>
              <a:t>Abnormally thick mucus builds up in the lungs</a:t>
            </a:r>
          </a:p>
        </p:txBody>
      </p:sp>
      <p:pic>
        <p:nvPicPr>
          <p:cNvPr id="6" name="Picture 2" descr="infographic_11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41" y="2819400"/>
            <a:ext cx="5486400" cy="391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16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Single-Gene Inheritance and Meiosis</a:t>
            </a:r>
            <a:endParaRPr lang="en-US" dirty="0"/>
          </a:p>
        </p:txBody>
      </p:sp>
      <p:pic>
        <p:nvPicPr>
          <p:cNvPr id="5" name="Picture 2" descr="chapter_11_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48400" cy="453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39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 Inheriting cystic fibrosis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People with normal phenotypes can still pass CF allele to offspring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People with CF will not necessarily have offspring with CF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Why?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99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 Cystic fibrosis is recessive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CF is caused by a </a:t>
            </a:r>
            <a:r>
              <a:rPr lang="en-US" b="1" dirty="0" smtClean="0"/>
              <a:t>recessive allele</a:t>
            </a:r>
          </a:p>
          <a:p>
            <a:pPr lvl="1"/>
            <a:r>
              <a:rPr lang="en-US" dirty="0" smtClean="0"/>
              <a:t>an allele that affects phenotype only if the organism has two copies of that allele</a:t>
            </a:r>
          </a:p>
          <a:p>
            <a:pPr lvl="1"/>
            <a:r>
              <a:rPr lang="en-US" dirty="0" smtClean="0"/>
              <a:t>hidden by normal or </a:t>
            </a:r>
            <a:r>
              <a:rPr lang="en-US" b="1" dirty="0" smtClean="0"/>
              <a:t>dominant</a:t>
            </a:r>
            <a:r>
              <a:rPr lang="en-US" dirty="0" smtClean="0"/>
              <a:t> allele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recessive allele designated by a lower-case letter (a)</a:t>
            </a:r>
          </a:p>
          <a:p>
            <a:pPr eaLnBrk="1" hangingPunct="1"/>
            <a:r>
              <a:rPr lang="en-US" dirty="0" smtClean="0"/>
              <a:t>dominant allele designated by upper-case letter (A)</a:t>
            </a:r>
          </a:p>
        </p:txBody>
      </p:sp>
    </p:spTree>
    <p:extLst>
      <p:ext uri="{BB962C8B-B14F-4D97-AF65-F5344CB8AC3E}">
        <p14:creationId xmlns:p14="http://schemas.microsoft.com/office/powerpoint/2010/main" val="309199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Genotype: recessive and dominant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Heterozygote</a:t>
            </a:r>
            <a:r>
              <a:rPr lang="en-US" dirty="0" smtClean="0"/>
              <a:t>: two different alleles (</a:t>
            </a:r>
            <a:r>
              <a:rPr lang="en-US" dirty="0" err="1" smtClean="0"/>
              <a:t>Aa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phenotype is normal</a:t>
            </a:r>
          </a:p>
          <a:p>
            <a:pPr lvl="1"/>
            <a:r>
              <a:rPr lang="en-US" dirty="0" smtClean="0"/>
              <a:t>individual is a </a:t>
            </a:r>
            <a:r>
              <a:rPr lang="en-US" b="1" dirty="0" smtClean="0"/>
              <a:t>carrier</a:t>
            </a:r>
          </a:p>
          <a:p>
            <a:endParaRPr lang="en-US" dirty="0" smtClean="0"/>
          </a:p>
          <a:p>
            <a:r>
              <a:rPr lang="en-US" b="1" dirty="0" smtClean="0"/>
              <a:t>Homozygote</a:t>
            </a:r>
            <a:r>
              <a:rPr lang="en-US" dirty="0" smtClean="0"/>
              <a:t>: two identical alleles</a:t>
            </a:r>
          </a:p>
          <a:p>
            <a:endParaRPr lang="en-US" dirty="0" smtClean="0"/>
          </a:p>
          <a:p>
            <a:r>
              <a:rPr lang="en-US" i="1" dirty="0" smtClean="0"/>
              <a:t>Homozygous dominant </a:t>
            </a:r>
            <a:r>
              <a:rPr lang="en-US" dirty="0" smtClean="0"/>
              <a:t>(AA)	</a:t>
            </a:r>
          </a:p>
          <a:p>
            <a:pPr lvl="1"/>
            <a:r>
              <a:rPr lang="en-US" dirty="0" smtClean="0"/>
              <a:t>phenotype is normal</a:t>
            </a:r>
          </a:p>
          <a:p>
            <a:endParaRPr lang="en-US" dirty="0" smtClean="0"/>
          </a:p>
          <a:p>
            <a:r>
              <a:rPr lang="en-US" i="1" dirty="0" smtClean="0"/>
              <a:t>Homozygous recessive </a:t>
            </a:r>
            <a:r>
              <a:rPr lang="en-US" dirty="0" smtClean="0"/>
              <a:t>(</a:t>
            </a:r>
            <a:r>
              <a:rPr lang="en-US" dirty="0" err="1" smtClean="0"/>
              <a:t>aa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phenotype is CF (mutant)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3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Genotype: recessive and dominant</a:t>
            </a:r>
            <a:endParaRPr lang="en-US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 smtClean="0"/>
              <a:t>Punnett</a:t>
            </a:r>
            <a:r>
              <a:rPr lang="en-US" b="1" dirty="0" smtClean="0"/>
              <a:t> square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 smtClean="0"/>
              <a:t>A diagram to determine the probabilities of offspring having particular genotypes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Based on genotypes of the parents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Matches up all possible gametes</a:t>
            </a:r>
          </a:p>
        </p:txBody>
      </p:sp>
    </p:spTree>
    <p:extLst>
      <p:ext uri="{BB962C8B-B14F-4D97-AF65-F5344CB8AC3E}">
        <p14:creationId xmlns:p14="http://schemas.microsoft.com/office/powerpoint/2010/main" val="380057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Inheritance of recessive trait</a:t>
            </a:r>
          </a:p>
        </p:txBody>
      </p:sp>
      <p:pic>
        <p:nvPicPr>
          <p:cNvPr id="6" name="Picture 2" descr="infographic_11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925215" cy="50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650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Inheritance of dominant trait</a:t>
            </a:r>
            <a:endParaRPr lang="en-US" dirty="0" smtClean="0"/>
          </a:p>
        </p:txBody>
      </p:sp>
      <p:pic>
        <p:nvPicPr>
          <p:cNvPr id="5" name="Picture 2" descr="infographic_11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38523" cy="51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33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Dominant and recessive traits</a:t>
            </a:r>
          </a:p>
        </p:txBody>
      </p:sp>
      <p:pic>
        <p:nvPicPr>
          <p:cNvPr id="5" name="Picture 3" descr="tabl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540413" cy="52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3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Multiple genes can contribute to phenotypes</a:t>
            </a:r>
            <a:endParaRPr lang="en-US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981201"/>
            <a:ext cx="8305800" cy="1295399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CF severity influenced by genes on other chromosomes</a:t>
            </a:r>
          </a:p>
          <a:p>
            <a:pPr eaLnBrk="1" hangingPunct="1"/>
            <a:r>
              <a:rPr lang="en-US" sz="2800" dirty="0" smtClean="0"/>
              <a:t>For example: TGF</a:t>
            </a:r>
            <a:r>
              <a:rPr lang="en-US" sz="2800" dirty="0" smtClean="0">
                <a:latin typeface="Symbol" charset="2"/>
                <a:cs typeface="Symbol" charset="2"/>
              </a:rPr>
              <a:t>b</a:t>
            </a:r>
            <a:r>
              <a:rPr lang="en-US" sz="2800" dirty="0" smtClean="0"/>
              <a:t>1 influences immune response to infection</a:t>
            </a:r>
          </a:p>
        </p:txBody>
      </p:sp>
      <p:pic>
        <p:nvPicPr>
          <p:cNvPr id="6" name="Picture 2" descr="unnumbered_11_p23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581400"/>
            <a:ext cx="2453987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unnumbered_11_p23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411274" cy="274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99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Multiple genes can contribute to phenotypes</a:t>
            </a:r>
            <a:endParaRPr lang="en-US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981201"/>
            <a:ext cx="8305800" cy="129539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Can follow alleles through gamete formation using </a:t>
            </a:r>
            <a:r>
              <a:rPr lang="en-US" sz="2400" dirty="0" err="1" smtClean="0"/>
              <a:t>Punnett</a:t>
            </a:r>
            <a:r>
              <a:rPr lang="en-US" sz="2400" dirty="0" smtClean="0"/>
              <a:t> square</a:t>
            </a:r>
          </a:p>
          <a:p>
            <a:r>
              <a:rPr lang="en-US" sz="2400" dirty="0" smtClean="0"/>
              <a:t>Predict likelihood of offspring being homozygous recessive for disease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6" name="Picture 2" descr="infographic_11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33470"/>
            <a:ext cx="5029200" cy="379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99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Treating CF</a:t>
            </a:r>
            <a:endParaRPr lang="en-US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058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Understanding how  “modifier” genes contribute to the disease may point the way to even more therapies</a:t>
            </a:r>
          </a:p>
          <a:p>
            <a:r>
              <a:rPr lang="en-US" sz="2400" dirty="0" smtClean="0"/>
              <a:t>For example, </a:t>
            </a:r>
            <a:r>
              <a:rPr lang="en-US" sz="2400" dirty="0" err="1" smtClean="0"/>
              <a:t>Kalydeco</a:t>
            </a:r>
            <a:r>
              <a:rPr lang="en-US" sz="2400" dirty="0" smtClean="0"/>
              <a:t> is effective at restoring function to the malfunctioning CFTR channel</a:t>
            </a:r>
          </a:p>
        </p:txBody>
      </p:sp>
      <p:pic>
        <p:nvPicPr>
          <p:cNvPr id="6" name="Picture 2" descr="unnumbered_11_p2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34614"/>
            <a:ext cx="4203700" cy="332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9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How </a:t>
            </a:r>
            <a:r>
              <a:rPr lang="en-US" sz="2800" dirty="0"/>
              <a:t>does the organization of chromosomes, genes,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   and their alleles </a:t>
            </a:r>
            <a:r>
              <a:rPr lang="en-US" sz="2800" dirty="0"/>
              <a:t>contribute to human traits?</a:t>
            </a:r>
          </a:p>
          <a:p>
            <a:pPr marL="0" indent="0">
              <a:buNone/>
            </a:pPr>
            <a:r>
              <a:rPr lang="en-US" sz="2800" dirty="0"/>
              <a:t>2. How does meiosis produce gametes?</a:t>
            </a:r>
          </a:p>
          <a:p>
            <a:pPr marL="0" indent="0">
              <a:buNone/>
            </a:pPr>
            <a:r>
              <a:rPr lang="en-US" sz="2800" dirty="0"/>
              <a:t>3. Why do different traits have different inheritance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patterns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4. What are some practical applications of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understanding the genetic </a:t>
            </a:r>
            <a:r>
              <a:rPr lang="en-US" sz="2800" dirty="0"/>
              <a:t>basis of human disease?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Genes, which code for proteins, are the units of inheritance, physically passed down from parents to offspring.</a:t>
            </a:r>
          </a:p>
          <a:p>
            <a:r>
              <a:rPr lang="en-US" sz="2400" dirty="0" smtClean="0"/>
              <a:t>An organism’s physical traits constitute its phenotype; its genes constitute its genotype.</a:t>
            </a:r>
          </a:p>
          <a:p>
            <a:r>
              <a:rPr lang="en-US" sz="2400" dirty="0" smtClean="0"/>
              <a:t>Diploid organisms have two copies of each chromosome in their cells.</a:t>
            </a:r>
          </a:p>
          <a:p>
            <a:r>
              <a:rPr lang="en-US" sz="2400" dirty="0" smtClean="0"/>
              <a:t>Different versions of the same gene are called alleles. Alleles arise from mutations that change the nucleotide sequence of a gene.</a:t>
            </a:r>
          </a:p>
          <a:p>
            <a:r>
              <a:rPr lang="en-US" sz="2400" dirty="0" smtClean="0"/>
              <a:t>Alleles may be dominant or recessive. Dominant alleles can mask the effects of recessive alleles, which can be hidden.</a:t>
            </a:r>
          </a:p>
          <a:p>
            <a:r>
              <a:rPr lang="en-US" sz="2400" dirty="0" smtClean="0"/>
              <a:t>Meiosis is a type of cell division that produces genetically distinct, haploid sperm and egg.</a:t>
            </a:r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Punnett</a:t>
            </a:r>
            <a:r>
              <a:rPr lang="en-US" sz="2400" dirty="0" smtClean="0"/>
              <a:t> square can help predict a child’s genotype and phenotype when the pattern of inheritance, dominant or recessive, is known.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339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Cystic fibrosis (CF)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 disease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Caused by a single gene </a:t>
            </a:r>
            <a:r>
              <a:rPr lang="en-US" b="1" dirty="0" smtClean="0"/>
              <a:t>mutation</a:t>
            </a:r>
          </a:p>
          <a:p>
            <a:pPr lvl="1"/>
            <a:r>
              <a:rPr lang="en-US" dirty="0" smtClean="0"/>
              <a:t>change in nucleotide sequence of DNA</a:t>
            </a:r>
          </a:p>
          <a:p>
            <a:pPr lvl="1"/>
            <a:r>
              <a:rPr lang="en-US" dirty="0" smtClean="0"/>
              <a:t>creates a new mutant allele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 smtClean="0"/>
              <a:t>Allele of the CFTR gene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9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Cystic fibrosis (CF)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33528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CFTR gene codes  </a:t>
            </a:r>
            <a:r>
              <a:rPr lang="en-US" dirty="0" err="1" smtClean="0"/>
              <a:t>transmembrane</a:t>
            </a:r>
            <a:r>
              <a:rPr lang="en-US" dirty="0" smtClean="0"/>
              <a:t> regulator protein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Moves ions in and out of cells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6" name="Picture 3" descr="infographic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5734"/>
            <a:ext cx="3372643" cy="54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are genes inherited?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Genes</a:t>
            </a:r>
            <a:r>
              <a:rPr lang="en-US" dirty="0" smtClean="0"/>
              <a:t> provide instructions for making proteins</a:t>
            </a:r>
          </a:p>
          <a:p>
            <a:endParaRPr lang="en-US" dirty="0" smtClean="0"/>
          </a:p>
          <a:p>
            <a:r>
              <a:rPr lang="en-US" dirty="0" smtClean="0"/>
              <a:t>Physically transmitted from parent to offspring</a:t>
            </a:r>
          </a:p>
          <a:p>
            <a:endParaRPr lang="en-US" dirty="0" smtClean="0"/>
          </a:p>
          <a:p>
            <a:r>
              <a:rPr lang="en-US" dirty="0" smtClean="0"/>
              <a:t>Two copies of each chromosome (and each gene) in </a:t>
            </a:r>
            <a:r>
              <a:rPr lang="en-US" b="1" dirty="0" smtClean="0"/>
              <a:t>diploid</a:t>
            </a:r>
            <a:r>
              <a:rPr lang="en-US" dirty="0" smtClean="0"/>
              <a:t> organisms</a:t>
            </a:r>
          </a:p>
          <a:p>
            <a:pPr lvl="1"/>
            <a:r>
              <a:rPr lang="en-US" b="1" dirty="0" smtClean="0"/>
              <a:t>homologous chromosomes</a:t>
            </a:r>
          </a:p>
          <a:p>
            <a:pPr lvl="1"/>
            <a:r>
              <a:rPr lang="en-US" dirty="0" smtClean="0"/>
              <a:t>one from each parent passed to offspring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Humans are diploid organisms</a:t>
            </a:r>
          </a:p>
        </p:txBody>
      </p:sp>
      <p:pic>
        <p:nvPicPr>
          <p:cNvPr id="5" name="Picture 4" descr="lect1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39" y="1457652"/>
            <a:ext cx="5902522" cy="50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Humans are diploid organisms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Two copies of genes found on homologues have same function but DNA sequence may differ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may have two different alleles of same gene</a:t>
            </a:r>
          </a:p>
        </p:txBody>
      </p:sp>
      <p:pic>
        <p:nvPicPr>
          <p:cNvPr id="5" name="Picture 4" descr="lect1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52600"/>
            <a:ext cx="4492796" cy="33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Humans are diploid organisms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Genotype</a:t>
            </a:r>
            <a:r>
              <a:rPr lang="en-US" dirty="0" smtClean="0"/>
              <a:t> is the particular genetic or allele makeup of an individual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Phenotype</a:t>
            </a:r>
            <a:r>
              <a:rPr lang="en-US" dirty="0" smtClean="0"/>
              <a:t> is the observable or measurable features of an individual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28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1262</Words>
  <Application>Microsoft Office PowerPoint</Application>
  <PresentationFormat>On-screen Show (4:3)</PresentationFormat>
  <Paragraphs>177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Chapter 11</vt:lpstr>
      <vt:lpstr>Driving Questions</vt:lpstr>
      <vt:lpstr>Cystic fibrosis (CF)</vt:lpstr>
      <vt:lpstr>Cystic fibrosis (CF)</vt:lpstr>
      <vt:lpstr>How are genes inherited?</vt:lpstr>
      <vt:lpstr>Humans are diploid organisms</vt:lpstr>
      <vt:lpstr>Humans are diploid organisms</vt:lpstr>
      <vt:lpstr>Humans are diploid organisms</vt:lpstr>
      <vt:lpstr>Sexual reproduction</vt:lpstr>
      <vt:lpstr>Sexual reproduction</vt:lpstr>
      <vt:lpstr>Sexual reproduction</vt:lpstr>
      <vt:lpstr>Sexual reproduction</vt:lpstr>
      <vt:lpstr>Meiosis</vt:lpstr>
      <vt:lpstr>Meiosis</vt:lpstr>
      <vt:lpstr>Meiosis and genetic diversity</vt:lpstr>
      <vt:lpstr>Meiosis and genetic diversity</vt:lpstr>
      <vt:lpstr>Meiosis and genetic diversity</vt:lpstr>
      <vt:lpstr>Cystic fibrosis</vt:lpstr>
      <vt:lpstr> Inheriting cystic fibrosis  </vt:lpstr>
      <vt:lpstr> Cystic fibrosis is recessive </vt:lpstr>
      <vt:lpstr>Genotype: recessive and dominant</vt:lpstr>
      <vt:lpstr>Genotype: recessive and dominant</vt:lpstr>
      <vt:lpstr>Inheritance of recessive trait</vt:lpstr>
      <vt:lpstr>Inheritance of dominant trait</vt:lpstr>
      <vt:lpstr>Dominant and recessive traits</vt:lpstr>
      <vt:lpstr>Multiple genes can contribute to phenotypes</vt:lpstr>
      <vt:lpstr>Multiple genes can contribute to phenotypes</vt:lpstr>
      <vt:lpstr>Treating CF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Cymbola</dc:creator>
  <cp:lastModifiedBy>hbadmin</cp:lastModifiedBy>
  <cp:revision>22</cp:revision>
  <dcterms:created xsi:type="dcterms:W3CDTF">2014-03-21T01:00:56Z</dcterms:created>
  <dcterms:modified xsi:type="dcterms:W3CDTF">2014-04-06T14:21:37Z</dcterms:modified>
</cp:coreProperties>
</file>