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0" r:id="rId2"/>
    <p:sldId id="258" r:id="rId3"/>
    <p:sldId id="257" r:id="rId4"/>
    <p:sldId id="268" r:id="rId5"/>
    <p:sldId id="259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79" autoAdjust="0"/>
  </p:normalViewPr>
  <p:slideViewPr>
    <p:cSldViewPr>
      <p:cViewPr varScale="1">
        <p:scale>
          <a:sx n="81" d="100"/>
          <a:sy n="81" d="100"/>
        </p:scale>
        <p:origin x="-12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76A1747-7A47-462E-B68A-501F5EB7DBBF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0A2E897-CDC1-443B-A48C-E8F5741A6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365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7E175-3D52-462E-A79E-690D8F6E173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E8BAF8B-2531-4334-8BC5-E2FDE1A79C1F}" type="slidenum">
              <a:rPr lang="en-US">
                <a:latin typeface="Calibri" pitchFamily="34" charset="0"/>
                <a:cs typeface="Arial" charset="0"/>
              </a:rPr>
              <a:pPr eaLnBrk="1" hangingPunct="1"/>
              <a:t>10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31D214D-40A6-4EDD-B152-C4D5F1EB4F0C}" type="slidenum">
              <a:rPr lang="en-US">
                <a:latin typeface="Calibri" pitchFamily="34" charset="0"/>
                <a:cs typeface="Arial" charset="0"/>
              </a:rPr>
              <a:pPr eaLnBrk="1" hangingPunct="1"/>
              <a:t>11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B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881BC01-7A8A-449C-A839-C446F8AD2B68}" type="slidenum">
              <a:rPr lang="en-US">
                <a:latin typeface="Calibri" pitchFamily="34" charset="0"/>
                <a:cs typeface="Arial" charset="0"/>
              </a:rPr>
              <a:pPr eaLnBrk="1" hangingPunct="1"/>
              <a:t>12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3238E7E-7898-4020-8D51-DB741B36C300}" type="slidenum">
              <a:rPr lang="en-US">
                <a:latin typeface="Calibri" pitchFamily="34" charset="0"/>
                <a:cs typeface="Arial" charset="0"/>
              </a:rPr>
              <a:pPr eaLnBrk="1" hangingPunct="1"/>
              <a:t>13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B9520AB-903A-4B52-ABED-7ED0E80311DB}" type="slidenum">
              <a:rPr lang="en-US">
                <a:latin typeface="Calibri" pitchFamily="34" charset="0"/>
                <a:cs typeface="Arial" charset="0"/>
              </a:rPr>
              <a:pPr eaLnBrk="1" hangingPunct="1"/>
              <a:t>2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DFE9CB7-A551-4091-82D2-1BD2944A9708}" type="slidenum">
              <a:rPr lang="en-US">
                <a:latin typeface="Calibri" pitchFamily="34" charset="0"/>
                <a:cs typeface="Arial" charset="0"/>
              </a:rPr>
              <a:pPr eaLnBrk="1" hangingPunct="1"/>
              <a:t>3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A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C4A1A30-E45A-49C8-A340-8E1BD453C91E}" type="slidenum">
              <a:rPr lang="en-US">
                <a:latin typeface="Calibri" pitchFamily="34" charset="0"/>
                <a:cs typeface="Arial" charset="0"/>
              </a:rPr>
              <a:pPr eaLnBrk="1" hangingPunct="1"/>
              <a:t>4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Answer: A</a:t>
            </a:r>
          </a:p>
          <a:p>
            <a:pPr eaLnBrk="1" hangingPunct="1"/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B3984078-3614-4867-93A7-B6B761557FD0}" type="slidenum">
              <a:rPr lang="en-US">
                <a:latin typeface="Calibri" pitchFamily="34" charset="0"/>
                <a:cs typeface="Arial" charset="0"/>
              </a:rPr>
              <a:pPr eaLnBrk="1" hangingPunct="1"/>
              <a:t>5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1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09C37BA0-1648-4C5F-B1B4-CC6F70564050}" type="slidenum">
              <a:rPr lang="en-US">
                <a:latin typeface="Calibri" pitchFamily="34" charset="0"/>
                <a:cs typeface="Arial" charset="0"/>
              </a:rPr>
              <a:pPr eaLnBrk="1" hangingPunct="1"/>
              <a:t>6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 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F9E900A2-4D77-4677-97DD-629F21717A33}" type="slidenum">
              <a:rPr lang="en-US">
                <a:latin typeface="Calibri" pitchFamily="34" charset="0"/>
                <a:cs typeface="Arial" charset="0"/>
              </a:rPr>
              <a:pPr eaLnBrk="1" hangingPunct="1"/>
              <a:t>7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C 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4B1860D9-AB37-49CE-B4F3-FD311ED261F3}" type="slidenum">
              <a:rPr lang="en-US">
                <a:latin typeface="Calibri" pitchFamily="34" charset="0"/>
                <a:cs typeface="Arial" charset="0"/>
              </a:rPr>
              <a:pPr eaLnBrk="1" hangingPunct="1"/>
              <a:t>8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Answer: D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34" charset="-128"/>
              </a:rPr>
              <a:t>Driving</a:t>
            </a:r>
            <a:r>
              <a:rPr lang="en-US" baseline="0" dirty="0" smtClean="0">
                <a:ea typeface="ＭＳ Ｐゴシック" pitchFamily="34" charset="-128"/>
              </a:rPr>
              <a:t> Question: </a:t>
            </a:r>
            <a:r>
              <a:rPr lang="en-US" dirty="0" smtClean="0">
                <a:ea typeface="ＭＳ Ｐゴシック" pitchFamily="34" charset="-128"/>
              </a:rPr>
              <a:t>2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933FBAB-A590-481F-AA8B-368AB749F2BE}" type="slidenum">
              <a:rPr lang="en-US">
                <a:latin typeface="Calibri" pitchFamily="34" charset="0"/>
                <a:cs typeface="Arial" charset="0"/>
              </a:rPr>
              <a:pPr eaLnBrk="1" hangingPunct="1"/>
              <a:t>9</a:t>
            </a:fld>
            <a:endParaRPr lang="en-US"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E44B-E7B8-456A-8DEC-75DFFF956C3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349B-D062-4DCB-9337-74213E219C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1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6953DF-92AE-4746-ACA9-BF66C6F744FE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0C92D-CB1D-42C3-82C1-85E5CC5C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7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40DA5-0DE0-4975-BEB0-B39BAECBA8B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B5FB0-3DB9-4B50-B832-3E62168B6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4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0D86E-5F2D-4369-B313-D0A85337FCF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A3CC9-B68E-4C4D-8ED0-792CF388C6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6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29221-8336-4AF5-A0AC-1C2E46BDD717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C69C4-B7A1-4739-9779-44CCD8F1F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47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A6576-0F2C-4846-BD30-BD39DE6A737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F110A-CE99-434B-8E9A-CA3225B35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5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0799C-F304-448A-8F52-90CFAB7846FD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5ED44-1A8A-426C-9DE3-B6263E74A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1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5C606-5CAF-457C-98CB-E273CF3F075C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BD2CA-4E45-4256-BA6C-0C8AEC610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69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AF260-04CC-4BE9-8252-AD233E44F60A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94697-E128-4219-BBB6-FB9DD8BCEF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81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BD9CB3-B16B-4F90-AC86-4C8C5171DDE3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B2B17-CC45-4A94-9247-F33B52846C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555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40D81-563B-4972-A4CF-D744629C7923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74FDE-10F7-48F3-A5B9-1D488AC4E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B9D1ECF-F452-460C-841A-56C7BC22FD6B}" type="datetimeFigureOut">
              <a:rPr lang="en-US"/>
              <a:pPr>
                <a:defRPr/>
              </a:pPr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6AAA4D9-39DE-454D-9FDD-9648DAB24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3581400"/>
          </a:xfrm>
        </p:spPr>
        <p:txBody>
          <a:bodyPr/>
          <a:lstStyle/>
          <a:p>
            <a:pPr eaLnBrk="1" hangingPunct="1"/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i="1" dirty="0" smtClean="0"/>
              <a:t>Biology for a Changing World, 2e </a:t>
            </a: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b="1" dirty="0" smtClean="0"/>
              <a:t/>
            </a:r>
            <a:br>
              <a:rPr lang="en-US" sz="6000" b="1" dirty="0" smtClean="0"/>
            </a:br>
            <a:r>
              <a:rPr lang="en-US" sz="6000" dirty="0" smtClean="0"/>
              <a:t>Clicker Questions </a:t>
            </a:r>
            <a:br>
              <a:rPr lang="en-US" sz="6000" dirty="0" smtClean="0"/>
            </a:br>
            <a:r>
              <a:rPr lang="en-US" sz="6000" dirty="0"/>
              <a:t/>
            </a:r>
            <a:br>
              <a:rPr lang="en-US" sz="6000" dirty="0"/>
            </a:br>
            <a:r>
              <a:rPr lang="en-US" sz="6000" dirty="0" smtClean="0"/>
              <a:t>Chapter </a:t>
            </a:r>
            <a:r>
              <a:rPr lang="en-US" sz="6000" dirty="0" smtClean="0"/>
              <a:t>12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5189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The expression of both alleles for a trait in a heterozygous individual, such as a person with type AB blood, illustrates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2305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dominance.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codominance.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polygenic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dominance.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000" smtClean="0">
                <a:ea typeface="ＭＳ Ｐゴシック" pitchFamily="34" charset="-128"/>
              </a:rPr>
              <a:t>Heart disease can be caused by genetic factors, but it is also influenced by environmental factors such as diet and exercise. Heart disease is an example of 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21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multifactorial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codominance.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polygenic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dominance.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Traits such as height, which is influenced by multiple genes, is considered a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homozygous dominant trait.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polygenic trait.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codominant trait.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trait.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+mj-cs"/>
              </a:rPr>
              <a:t>If you inherited a predisposition to skin cancer, you can reduce your risk by limiting exposure to UV radiation. This is an example of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multifactorial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codominant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polygenic inheritance.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inheritance.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What is the typical complement of sex chromosomes in a human male?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two X chromosomes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two Y chromosomes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two X chromosomes and one Y chromosome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one X chromosome and one Y chromosome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Sex determination is caused by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genetic and anatomical aspects.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behavioral aspects.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hormonal aspects.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all of the above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20574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TRUE or FALSE?</a:t>
            </a:r>
            <a:br>
              <a:rPr lang="en-US" sz="3200" smtClean="0">
                <a:ea typeface="ＭＳ Ｐゴシック" pitchFamily="34" charset="-128"/>
              </a:rPr>
            </a:br>
            <a:r>
              <a:rPr lang="en-US" sz="3200" smtClean="0">
                <a:ea typeface="ＭＳ Ｐゴシック" pitchFamily="34" charset="-128"/>
              </a:rPr>
              <a:t>The Y chromosome does not have a homologous partner, which means that the Y chromosome that a son inherits is almost identical to his father</a:t>
            </a:r>
            <a:r>
              <a:rPr lang="ja-JP" altLang="en-US" sz="3200" smtClean="0">
                <a:ea typeface="ＭＳ Ｐゴシック" pitchFamily="34" charset="-128"/>
              </a:rPr>
              <a:t>’</a:t>
            </a:r>
            <a:r>
              <a:rPr lang="en-US" altLang="ja-JP" sz="3200" smtClean="0">
                <a:ea typeface="ＭＳ Ｐゴシック" pitchFamily="34" charset="-128"/>
              </a:rPr>
              <a:t>s. </a:t>
            </a:r>
            <a:endParaRPr lang="en-US" sz="3200" smtClean="0">
              <a:ea typeface="ＭＳ Ｐゴシック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TRUE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FALSE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Why are sex-linked conditions more common in men than in women?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Men need inherit only one copy of the recessive allele for the condition to be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expressed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Men </a:t>
            </a:r>
            <a:r>
              <a:rPr lang="en-US" dirty="0">
                <a:ea typeface="+mn-ea"/>
                <a:cs typeface="+mn-cs"/>
              </a:rPr>
              <a:t>acquire two copies of the defective gene during fertilization.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 smtClean="0">
                <a:ea typeface="+mn-ea"/>
                <a:cs typeface="+mn-cs"/>
              </a:rPr>
              <a:t>Women </a:t>
            </a:r>
            <a:r>
              <a:rPr lang="en-US" dirty="0">
                <a:ea typeface="+mn-ea"/>
                <a:cs typeface="+mn-cs"/>
              </a:rPr>
              <a:t>simply do not develop the disease regardless of their genetic </a:t>
            </a:r>
            <a:r>
              <a:rPr lang="en-US" dirty="0" smtClean="0">
                <a:ea typeface="+mn-ea"/>
                <a:cs typeface="+mn-cs"/>
              </a:rPr>
              <a:t>makeup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dirty="0">
                <a:ea typeface="+mn-ea"/>
                <a:cs typeface="+mn-cs"/>
              </a:rPr>
              <a:t>S</a:t>
            </a:r>
            <a:r>
              <a:rPr lang="en-US" dirty="0" smtClean="0">
                <a:ea typeface="+mn-ea"/>
                <a:cs typeface="+mn-cs"/>
              </a:rPr>
              <a:t>ex </a:t>
            </a:r>
            <a:r>
              <a:rPr lang="en-US" dirty="0">
                <a:ea typeface="+mn-ea"/>
                <a:cs typeface="+mn-cs"/>
              </a:rPr>
              <a:t>chromosomes are more active in men than in women.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solidFill>
                <a:srgbClr val="FF0000"/>
              </a:solidFill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Isabella has only one X chromosome.  This condition is referred to as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mosaicism.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Klinefelter</a:t>
            </a:r>
            <a:r>
              <a:rPr lang="ja-JP" altLang="en-US" smtClean="0">
                <a:ea typeface="ＭＳ Ｐゴシック" pitchFamily="34" charset="-128"/>
              </a:rPr>
              <a:t>’</a:t>
            </a:r>
            <a:r>
              <a:rPr lang="en-US" altLang="ja-JP" smtClean="0">
                <a:ea typeface="ＭＳ Ｐゴシック" pitchFamily="34" charset="-128"/>
              </a:rPr>
              <a:t>s syndrome.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polyploidy syndrome.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Turner</a:t>
            </a:r>
            <a:r>
              <a:rPr lang="ja-JP" altLang="en-US" smtClean="0">
                <a:solidFill>
                  <a:srgbClr val="FF0000"/>
                </a:solidFill>
                <a:ea typeface="ＭＳ Ｐゴシック" pitchFamily="34" charset="-128"/>
              </a:rPr>
              <a:t>’</a:t>
            </a:r>
            <a:r>
              <a:rPr lang="en-US" altLang="ja-JP" smtClean="0">
                <a:solidFill>
                  <a:srgbClr val="FF0000"/>
                </a:solidFill>
                <a:ea typeface="ＭＳ Ｐゴシック" pitchFamily="34" charset="-128"/>
              </a:rPr>
              <a:t>s syndrome.</a:t>
            </a:r>
          </a:p>
          <a:p>
            <a:pPr marL="514350" indent="-514350" eaLnBrk="1" hangingPunct="1">
              <a:buFont typeface="Arial" charset="0"/>
              <a:buNone/>
            </a:pPr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000" smtClean="0">
                <a:ea typeface="ＭＳ Ｐゴシック" pitchFamily="34" charset="-128"/>
              </a:rPr>
              <a:t>Abani crosses a red carnation with a white carnation, which produces pink carnations.  He is puzzled, but you point out that _______ is responsible for this mystery.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codominance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complete dominance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incomplete dominance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polygenic inheritance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ea typeface="ＭＳ Ｐゴシック" pitchFamily="34" charset="-128"/>
              </a:rPr>
              <a:t>How is it possible that people can have type A, B, AB, or O blood?  In other words, how is it possible that there are more than two alleles for this trait?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polygenic inheritance.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incomplete dominance. 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There can be more than two alleles in a population.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An individual can have more than two alleles.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3200" smtClean="0">
                <a:ea typeface="ＭＳ Ｐゴシック" pitchFamily="34" charset="-128"/>
              </a:rPr>
              <a:t>A person who has type AB blood cannot accept _______ blood. 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type A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type B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ea typeface="ＭＳ Ｐゴシック" pitchFamily="34" charset="-128"/>
              </a:rPr>
              <a:t>type O</a:t>
            </a:r>
          </a:p>
          <a:p>
            <a:pPr marL="514350" indent="-514350" eaLnBrk="1" hangingPunct="1">
              <a:buFont typeface="Calibri" pitchFamily="34" charset="0"/>
              <a:buAutoNum type="alphaUcPeriod"/>
            </a:pPr>
            <a:r>
              <a:rPr lang="en-US" smtClean="0">
                <a:solidFill>
                  <a:srgbClr val="FF0000"/>
                </a:solidFill>
                <a:ea typeface="ＭＳ Ｐゴシック" pitchFamily="34" charset="-128"/>
              </a:rPr>
              <a:t>s/he can accept type A, B, AB, or 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</TotalTime>
  <Words>516</Words>
  <Application>Microsoft Office PowerPoint</Application>
  <PresentationFormat>On-screen Show (4:3)</PresentationFormat>
  <Paragraphs>95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Biology for a Changing World, 2e   Clicker Questions   Chapter 12  </vt:lpstr>
      <vt:lpstr>What is the typical complement of sex chromosomes in a human male?</vt:lpstr>
      <vt:lpstr>Sex determination is caused by </vt:lpstr>
      <vt:lpstr>TRUE or FALSE? The Y chromosome does not have a homologous partner, which means that the Y chromosome that a son inherits is almost identical to his father’s. </vt:lpstr>
      <vt:lpstr>Why are sex-linked conditions more common in men than in women?</vt:lpstr>
      <vt:lpstr>Isabella has only one X chromosome.  This condition is referred to as</vt:lpstr>
      <vt:lpstr>Abani crosses a red carnation with a white carnation, which produces pink carnations.  He is puzzled, but you point out that _______ is responsible for this mystery.</vt:lpstr>
      <vt:lpstr>How is it possible that people can have type A, B, AB, or O blood?  In other words, how is it possible that there are more than two alleles for this trait?</vt:lpstr>
      <vt:lpstr>A person who has type AB blood cannot accept _______ blood. </vt:lpstr>
      <vt:lpstr>The expression of both alleles for a trait in a heterozygous individual, such as a person with type AB blood, illustrates </vt:lpstr>
      <vt:lpstr>Heart disease can be caused by genetic factors, but it is also influenced by environmental factors such as diet and exercise. Heart disease is an example of </vt:lpstr>
      <vt:lpstr>Traits such as height, which is influenced by multiple genes, is considered a</vt:lpstr>
      <vt:lpstr>If you inherited a predisposition to skin cancer, you can reduce your risk by limiting exposure to UV radiation. This is an example of</vt:lpstr>
    </vt:vector>
  </TitlesOfParts>
  <Company>Clayton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Process of Science</dc:title>
  <dc:creator>Jere Boudell</dc:creator>
  <cp:lastModifiedBy>hbadmin</cp:lastModifiedBy>
  <cp:revision>112</cp:revision>
  <dcterms:created xsi:type="dcterms:W3CDTF">2014-03-04T16:55:08Z</dcterms:created>
  <dcterms:modified xsi:type="dcterms:W3CDTF">2014-03-19T19:54:52Z</dcterms:modified>
</cp:coreProperties>
</file>