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0" r:id="rId2"/>
    <p:sldId id="256" r:id="rId3"/>
    <p:sldId id="293" r:id="rId4"/>
    <p:sldId id="303" r:id="rId5"/>
    <p:sldId id="294" r:id="rId6"/>
    <p:sldId id="257" r:id="rId7"/>
    <p:sldId id="263" r:id="rId8"/>
    <p:sldId id="265" r:id="rId9"/>
    <p:sldId id="264" r:id="rId10"/>
    <p:sldId id="266" r:id="rId11"/>
    <p:sldId id="268" r:id="rId12"/>
    <p:sldId id="258" r:id="rId13"/>
    <p:sldId id="269" r:id="rId14"/>
    <p:sldId id="270" r:id="rId15"/>
    <p:sldId id="259" r:id="rId16"/>
    <p:sldId id="300" r:id="rId17"/>
    <p:sldId id="260" r:id="rId18"/>
    <p:sldId id="272" r:id="rId19"/>
    <p:sldId id="273" r:id="rId20"/>
    <p:sldId id="304" r:id="rId21"/>
    <p:sldId id="274" r:id="rId22"/>
    <p:sldId id="305" r:id="rId23"/>
    <p:sldId id="275" r:id="rId24"/>
    <p:sldId id="306" r:id="rId25"/>
    <p:sldId id="277" r:id="rId26"/>
    <p:sldId id="307" r:id="rId27"/>
    <p:sldId id="281" r:id="rId28"/>
    <p:sldId id="302" r:id="rId29"/>
    <p:sldId id="282" r:id="rId30"/>
    <p:sldId id="308" r:id="rId31"/>
    <p:sldId id="283" r:id="rId32"/>
    <p:sldId id="284" r:id="rId33"/>
    <p:sldId id="286" r:id="rId34"/>
    <p:sldId id="287" r:id="rId35"/>
    <p:sldId id="289" r:id="rId36"/>
    <p:sldId id="290" r:id="rId37"/>
    <p:sldId id="291" r:id="rId38"/>
    <p:sldId id="30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0" autoAdjust="0"/>
  </p:normalViewPr>
  <p:slideViewPr>
    <p:cSldViewPr snapToGrid="0">
      <p:cViewPr varScale="1">
        <p:scale>
          <a:sx n="61" d="100"/>
          <a:sy n="61" d="100"/>
        </p:scale>
        <p:origin x="-18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851CAB-F489-43C3-A293-8791CF356A0C}" type="datetimeFigureOut">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05A7DA5-0645-4F22-ABBB-DC4D5A5C6FA3}" type="slidenum">
              <a:rPr lang="en-US"/>
              <a:pPr>
                <a:defRPr/>
              </a:pPr>
              <a:t>‹#›</a:t>
            </a:fld>
            <a:endParaRPr lang="en-US"/>
          </a:p>
        </p:txBody>
      </p:sp>
    </p:spTree>
    <p:extLst>
      <p:ext uri="{BB962C8B-B14F-4D97-AF65-F5344CB8AC3E}">
        <p14:creationId xmlns:p14="http://schemas.microsoft.com/office/powerpoint/2010/main" val="36177812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FE2C66E-840B-471C-BCFA-9B1E74EF8235}" type="slidenum">
              <a:rPr lang="en-US">
                <a:solidFill>
                  <a:srgbClr val="000000"/>
                </a:solidFill>
              </a:rPr>
              <a:pPr eaLnBrk="1" hangingPunct="1"/>
              <a:t>1</a:t>
            </a:fld>
            <a:endParaRPr lang="en-US">
              <a:solidFill>
                <a:srgbClr val="000000"/>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Pedigree: a visual representation of the occurrence of phenotypes across generation.</a:t>
            </a: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F3BA77-B0A5-46A1-B423-76B8D362BA96}" type="slidenum">
              <a:rPr lang="en-US"/>
              <a:pPr eaLnBrk="1" hangingPunct="1"/>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By contrast, boys and girls share the same probability of developing diseases that are carried on </a:t>
            </a:r>
            <a:r>
              <a:rPr lang="en-US" sz="1200" dirty="0" err="1" smtClean="0"/>
              <a:t>autosomes</a:t>
            </a:r>
            <a:r>
              <a:rPr lang="en-US" sz="1200" dirty="0" smtClean="0"/>
              <a:t>.</a:t>
            </a:r>
          </a:p>
          <a:p>
            <a:pPr>
              <a:spcBef>
                <a:spcPct val="0"/>
              </a:spcBef>
            </a:pP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F3BA77-B0A5-46A1-B423-76B8D362BA96}" type="slidenum">
              <a:rPr lang="en-US"/>
              <a:pPr eaLnBrk="1" hangingPunct="1"/>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Caption: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slave named Lucy, born at Monticello in 1811. Slaves at Monticello often cared for the Jefferson children.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Jefferson was rumored to have fathered at least six children with Sally </a:t>
            </a:r>
            <a:r>
              <a:rPr lang="en-US" sz="1200" kern="1200" dirty="0" err="1" smtClean="0">
                <a:solidFill>
                  <a:schemeClr val="tx1"/>
                </a:solidFill>
                <a:latin typeface="+mn-lt"/>
                <a:ea typeface="+mn-ea"/>
                <a:cs typeface="+mn-cs"/>
              </a:rPr>
              <a:t>Hemings</a:t>
            </a:r>
            <a:r>
              <a:rPr lang="en-US" sz="1200" kern="1200" dirty="0" smtClean="0">
                <a:solidFill>
                  <a:schemeClr val="tx1"/>
                </a:solidFill>
                <a:latin typeface="+mn-lt"/>
                <a:ea typeface="+mn-ea"/>
                <a:cs typeface="+mn-cs"/>
              </a:rPr>
              <a:t>, a slave who tended to his family. For decades, historians discredited the rumor as unreliable oral history. In 1998, scientists attempted to find out by testing the DNA of both </a:t>
            </a:r>
            <a:r>
              <a:rPr lang="en-US" sz="1200" kern="1200" dirty="0" err="1" smtClean="0">
                <a:solidFill>
                  <a:schemeClr val="tx1"/>
                </a:solidFill>
                <a:latin typeface="+mn-lt"/>
                <a:ea typeface="+mn-ea"/>
                <a:cs typeface="+mn-cs"/>
              </a:rPr>
              <a:t>Hemings’s</a:t>
            </a:r>
            <a:r>
              <a:rPr lang="en-US" sz="1200" kern="1200" dirty="0" smtClean="0">
                <a:solidFill>
                  <a:schemeClr val="tx1"/>
                </a:solidFill>
                <a:latin typeface="+mn-lt"/>
                <a:ea typeface="+mn-ea"/>
                <a:cs typeface="+mn-cs"/>
              </a:rPr>
              <a:t> and Jefferson’s descendants with a technique called Y-chromosome analysis.</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STRs are short regions of DNA that are repeated a different number of times in different people and are used in DNA profiling.</a:t>
            </a:r>
          </a:p>
          <a:p>
            <a:r>
              <a:rPr lang="en-US" sz="1200" kern="1200" dirty="0" err="1" smtClean="0">
                <a:solidFill>
                  <a:schemeClr val="tx1"/>
                </a:solidFill>
                <a:latin typeface="+mn-lt"/>
                <a:ea typeface="+mn-ea"/>
                <a:cs typeface="+mn-cs"/>
              </a:rPr>
              <a:t>Eston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Hemings</a:t>
            </a:r>
            <a:r>
              <a:rPr lang="en-US" sz="1200" kern="1200" dirty="0" smtClean="0">
                <a:solidFill>
                  <a:schemeClr val="tx1"/>
                </a:solidFill>
                <a:latin typeface="+mn-lt"/>
                <a:ea typeface="+mn-ea"/>
                <a:cs typeface="+mn-cs"/>
              </a:rPr>
              <a:t> has the same Y chromosome as the descendants of Field Jefferson. Consequently, Thomas Jefferson could have fathered </a:t>
            </a:r>
            <a:r>
              <a:rPr lang="en-US" sz="1200" kern="1200" dirty="0" err="1" smtClean="0">
                <a:solidFill>
                  <a:schemeClr val="tx1"/>
                </a:solidFill>
                <a:latin typeface="+mn-lt"/>
                <a:ea typeface="+mn-ea"/>
                <a:cs typeface="+mn-cs"/>
              </a:rPr>
              <a:t>Eston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Hemings</a:t>
            </a:r>
            <a:r>
              <a:rPr lang="en-US" sz="1200" kern="1200" dirty="0" smtClean="0">
                <a:solidFill>
                  <a:schemeClr val="tx1"/>
                </a:solidFill>
                <a:latin typeface="+mn-lt"/>
                <a:ea typeface="+mn-ea"/>
                <a:cs typeface="+mn-cs"/>
              </a:rPr>
              <a:t>. The study does not prove that he is the father, but it does show that the father was definitely a male Jefferson.</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Blood from donors can be used for transfusions, but must be compatible with the recipient.</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Your blood type indicates the presence or absence of specific protein markers, or “flags,” on your red blood cells. For example, if you have type A blood, your cells display A markers.</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Your </a:t>
            </a:r>
            <a:r>
              <a:rPr lang="en-US" sz="1200" kern="1200" dirty="0" err="1" smtClean="0">
                <a:solidFill>
                  <a:schemeClr val="tx1"/>
                </a:solidFill>
                <a:latin typeface="+mn-lt"/>
                <a:ea typeface="+mn-ea"/>
                <a:cs typeface="+mn-cs"/>
              </a:rPr>
              <a:t>Rh</a:t>
            </a:r>
            <a:r>
              <a:rPr lang="en-US" sz="1200" kern="1200" dirty="0" smtClean="0">
                <a:solidFill>
                  <a:schemeClr val="tx1"/>
                </a:solidFill>
                <a:latin typeface="+mn-lt"/>
                <a:ea typeface="+mn-ea"/>
                <a:cs typeface="+mn-cs"/>
              </a:rPr>
              <a:t> status, (1) or (2), indicates the presence or absence of </a:t>
            </a:r>
            <a:r>
              <a:rPr lang="en-US" sz="1200" kern="1200" dirty="0" err="1" smtClean="0">
                <a:solidFill>
                  <a:schemeClr val="tx1"/>
                </a:solidFill>
                <a:latin typeface="+mn-lt"/>
                <a:ea typeface="+mn-ea"/>
                <a:cs typeface="+mn-cs"/>
              </a:rPr>
              <a:t>Rh</a:t>
            </a:r>
            <a:r>
              <a:rPr lang="en-US" sz="1200" kern="1200" dirty="0" smtClean="0">
                <a:solidFill>
                  <a:schemeClr val="tx1"/>
                </a:solidFill>
                <a:latin typeface="+mn-lt"/>
                <a:ea typeface="+mn-ea"/>
                <a:cs typeface="+mn-cs"/>
              </a:rPr>
              <a:t> proteins on the surface of your red blood cells. </a:t>
            </a:r>
            <a:r>
              <a:rPr lang="en-US" sz="1200" kern="1200" dirty="0" err="1" smtClean="0">
                <a:solidFill>
                  <a:schemeClr val="tx1"/>
                </a:solidFill>
                <a:latin typeface="+mn-lt"/>
                <a:ea typeface="+mn-ea"/>
                <a:cs typeface="+mn-cs"/>
              </a:rPr>
              <a:t>Rh</a:t>
            </a:r>
            <a:r>
              <a:rPr lang="en-US" sz="1200" kern="1200" dirty="0" smtClean="0">
                <a:solidFill>
                  <a:schemeClr val="tx1"/>
                </a:solidFill>
                <a:latin typeface="+mn-lt"/>
                <a:ea typeface="+mn-ea"/>
                <a:cs typeface="+mn-cs"/>
              </a:rPr>
              <a:t> factor genes are inherited in a dominant and recessive fashion.</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developing countries, access to nutrition varies much more, and this variation is reflected in larger variations in height between a given person and his or her relatives. The average height of the U.S. population has almost leveled off in the past decade, suggesting that the environment has almost maximized the genetic potential of height in this country.</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Bruce as a baby underwent a procedure that involved burning off the foreskin. The procedure went awry, and Bruce’s penis was singed nearly completely off, beyond surgical repair. Bruce’s parents decided to have their little boy surgically turned into a little girl and to rear him as “Brenda.”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was eventually changed back to a man through surgery.</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Researchers</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tudy how stress affects the mental development of infant monkeys. They were investigating whether certain alleles of a gene that encodes the serotonin transporter protein made infant monkeys more vulnerable to stress early in life.</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two common alleles: a short version and a long version. The long version contains about 44 extra base pairs. Previous research had suggested that people who had at least one copy of the short version of this gene were much more likely to have an anxiety disorder.</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age 25, a woman’s risk of having a baby with Down syndrome is 1 in 1,250 births;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age 40 her risk skyrockets to 1 in 100 births.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Trisomy</a:t>
            </a:r>
            <a:r>
              <a:rPr lang="en-US" sz="1200" kern="1200" dirty="0" smtClean="0">
                <a:solidFill>
                  <a:schemeClr val="tx1"/>
                </a:solidFill>
                <a:latin typeface="+mn-lt"/>
                <a:ea typeface="+mn-ea"/>
                <a:cs typeface="+mn-cs"/>
              </a:rPr>
              <a:t> 21, also called Down syndrome, results when an embryo inherits an extra copy of chromosome 21. Anyone can conceive a child with the abnormality, but older women are at much higher risk.</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Performed between 14 and 20 weeks of pregnancy. A long, thin, hollow needle is inserted through a woman’s abdominal wall and into her uterus. Through the needle, the equivalent of 2 to 4 teaspoons of amniotic fluid, which surrounds the growing fetus, is removed. This fluid contains fetal cells that contain the fetus’s DNA.</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Male </a:t>
            </a:r>
            <a:r>
              <a:rPr lang="en-US" dirty="0" err="1" smtClean="0"/>
              <a:t>karyotype</a:t>
            </a:r>
            <a:r>
              <a:rPr lang="en-US" dirty="0" smtClean="0"/>
              <a:t>: XY</a:t>
            </a:r>
          </a:p>
          <a:p>
            <a:pPr marL="171450" indent="-171450">
              <a:buFontTx/>
              <a:buChar char="-"/>
            </a:pPr>
            <a:r>
              <a:rPr lang="en-US" sz="1200" kern="1200" dirty="0" smtClean="0">
                <a:solidFill>
                  <a:schemeClr val="tx1"/>
                </a:solidFill>
                <a:latin typeface="+mn-lt"/>
                <a:ea typeface="+mn-ea"/>
                <a:cs typeface="+mn-cs"/>
              </a:rPr>
              <a:t>Autosomes: paired chromosomes present in both males and females; all chromosomes except the X and Y chromosomes</a:t>
            </a:r>
          </a:p>
          <a:p>
            <a:pPr marL="171450" indent="-171450">
              <a:buFontTx/>
              <a:buChar char="-"/>
            </a:pPr>
            <a:r>
              <a:rPr lang="en-US" sz="1200" kern="1200" dirty="0" smtClean="0">
                <a:solidFill>
                  <a:schemeClr val="tx1"/>
                </a:solidFill>
                <a:latin typeface="+mn-lt"/>
                <a:ea typeface="+mn-ea"/>
                <a:cs typeface="+mn-cs"/>
              </a:rPr>
              <a:t>Sex chromosomes: paired chromosomes that differ between males and females, XX in females, XY in male</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Female </a:t>
            </a:r>
            <a:r>
              <a:rPr lang="en-US" dirty="0" err="1" smtClean="0"/>
              <a:t>karyotype</a:t>
            </a:r>
            <a:r>
              <a:rPr lang="en-US" dirty="0" smtClean="0"/>
              <a:t>: XX</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Fathers determine the sex of a baby.</a:t>
            </a:r>
          </a:p>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Fathers determine the sex of a baby.</a:t>
            </a:r>
          </a:p>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some genetic conditions affect sons more often than daughters?</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female can carry the disease allele without showing it.</a:t>
            </a:r>
            <a:endParaRPr lang="en-US" dirty="0"/>
          </a:p>
        </p:txBody>
      </p:sp>
      <p:sp>
        <p:nvSpPr>
          <p:cNvPr id="4" name="Slide Number Placeholder 3"/>
          <p:cNvSpPr>
            <a:spLocks noGrp="1"/>
          </p:cNvSpPr>
          <p:nvPr>
            <p:ph type="sldNum" sz="quarter" idx="10"/>
          </p:nvPr>
        </p:nvSpPr>
        <p:spPr/>
        <p:txBody>
          <a:bodyPr/>
          <a:lstStyle/>
          <a:p>
            <a:pPr>
              <a:defRPr/>
            </a:pPr>
            <a:fld id="{205A7DA5-0645-4F22-ABBB-DC4D5A5C6FA3}"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50F83E-5292-4B7A-8D61-73DE8ADB43A2}"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04BC7-E74D-4A16-96BA-0613C8FB03DB}" type="slidenum">
              <a:rPr lang="en-US"/>
              <a:pPr>
                <a:defRPr/>
              </a:pPr>
              <a:t>‹#›</a:t>
            </a:fld>
            <a:endParaRPr lang="en-US"/>
          </a:p>
        </p:txBody>
      </p:sp>
    </p:spTree>
    <p:extLst>
      <p:ext uri="{BB962C8B-B14F-4D97-AF65-F5344CB8AC3E}">
        <p14:creationId xmlns:p14="http://schemas.microsoft.com/office/powerpoint/2010/main" val="41897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51E772-C2B2-4F01-B2A3-08198290A2CC}"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A79230-C51E-4825-99EE-7FF7ED85AA2C}" type="slidenum">
              <a:rPr lang="en-US"/>
              <a:pPr>
                <a:defRPr/>
              </a:pPr>
              <a:t>‹#›</a:t>
            </a:fld>
            <a:endParaRPr lang="en-US"/>
          </a:p>
        </p:txBody>
      </p:sp>
    </p:spTree>
    <p:extLst>
      <p:ext uri="{BB962C8B-B14F-4D97-AF65-F5344CB8AC3E}">
        <p14:creationId xmlns:p14="http://schemas.microsoft.com/office/powerpoint/2010/main" val="191228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C0B672-3BF2-4661-AED9-5F376D3F9110}"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AB64F-9045-48FF-80C6-6FEBD55E48AB}" type="slidenum">
              <a:rPr lang="en-US"/>
              <a:pPr>
                <a:defRPr/>
              </a:pPr>
              <a:t>‹#›</a:t>
            </a:fld>
            <a:endParaRPr lang="en-US"/>
          </a:p>
        </p:txBody>
      </p:sp>
    </p:spTree>
    <p:extLst>
      <p:ext uri="{BB962C8B-B14F-4D97-AF65-F5344CB8AC3E}">
        <p14:creationId xmlns:p14="http://schemas.microsoft.com/office/powerpoint/2010/main" val="138393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196AD1-3039-4A9A-A51D-0A78BA5653F8}"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05FE3-7A4E-419A-BBE9-C9F94D3636FE}" type="slidenum">
              <a:rPr lang="en-US"/>
              <a:pPr>
                <a:defRPr/>
              </a:pPr>
              <a:t>‹#›</a:t>
            </a:fld>
            <a:endParaRPr lang="en-US"/>
          </a:p>
        </p:txBody>
      </p:sp>
    </p:spTree>
    <p:extLst>
      <p:ext uri="{BB962C8B-B14F-4D97-AF65-F5344CB8AC3E}">
        <p14:creationId xmlns:p14="http://schemas.microsoft.com/office/powerpoint/2010/main" val="39851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25188-47F3-4CA5-A74D-4FA2C169AE00}"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A50A0-D1D0-4FAF-AE35-1F30E34DCF49}" type="slidenum">
              <a:rPr lang="en-US"/>
              <a:pPr>
                <a:defRPr/>
              </a:pPr>
              <a:t>‹#›</a:t>
            </a:fld>
            <a:endParaRPr lang="en-US"/>
          </a:p>
        </p:txBody>
      </p:sp>
    </p:spTree>
    <p:extLst>
      <p:ext uri="{BB962C8B-B14F-4D97-AF65-F5344CB8AC3E}">
        <p14:creationId xmlns:p14="http://schemas.microsoft.com/office/powerpoint/2010/main" val="19393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C8FDB8-6445-4EE8-8919-964B8A621C16}"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E0825-6AC6-49BD-8B3A-1E709A6E2C13}" type="slidenum">
              <a:rPr lang="en-US"/>
              <a:pPr>
                <a:defRPr/>
              </a:pPr>
              <a:t>‹#›</a:t>
            </a:fld>
            <a:endParaRPr lang="en-US"/>
          </a:p>
        </p:txBody>
      </p:sp>
    </p:spTree>
    <p:extLst>
      <p:ext uri="{BB962C8B-B14F-4D97-AF65-F5344CB8AC3E}">
        <p14:creationId xmlns:p14="http://schemas.microsoft.com/office/powerpoint/2010/main" val="243417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62AA2C-FBF2-4C63-AAF2-6A290C6E45CA}" type="datetimeFigureOut">
              <a:rPr lang="en-US"/>
              <a:pPr>
                <a:defRPr/>
              </a:pPr>
              <a:t>4/6/2014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9BEEE8-7175-40C6-BB14-6733A09E589C}" type="slidenum">
              <a:rPr lang="en-US"/>
              <a:pPr>
                <a:defRPr/>
              </a:pPr>
              <a:t>‹#›</a:t>
            </a:fld>
            <a:endParaRPr lang="en-US"/>
          </a:p>
        </p:txBody>
      </p:sp>
    </p:spTree>
    <p:extLst>
      <p:ext uri="{BB962C8B-B14F-4D97-AF65-F5344CB8AC3E}">
        <p14:creationId xmlns:p14="http://schemas.microsoft.com/office/powerpoint/2010/main" val="163228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704E89-A0B2-41C1-A885-7ED948FFD788}" type="datetimeFigureOut">
              <a:rPr lang="en-US"/>
              <a:pPr>
                <a:defRPr/>
              </a:pPr>
              <a:t>4/6/2014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A9B96A-705F-4DCC-97F9-07FA19CCC4E6}" type="slidenum">
              <a:rPr lang="en-US"/>
              <a:pPr>
                <a:defRPr/>
              </a:pPr>
              <a:t>‹#›</a:t>
            </a:fld>
            <a:endParaRPr lang="en-US"/>
          </a:p>
        </p:txBody>
      </p:sp>
    </p:spTree>
    <p:extLst>
      <p:ext uri="{BB962C8B-B14F-4D97-AF65-F5344CB8AC3E}">
        <p14:creationId xmlns:p14="http://schemas.microsoft.com/office/powerpoint/2010/main" val="198639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5AFBDD-368C-4EBC-8924-8D290F3B1CF6}" type="datetimeFigureOut">
              <a:rPr lang="en-US"/>
              <a:pPr>
                <a:defRPr/>
              </a:pPr>
              <a:t>4/6/2014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B9ADCB-B8D4-4CC4-B473-F3EAA764A800}" type="slidenum">
              <a:rPr lang="en-US"/>
              <a:pPr>
                <a:defRPr/>
              </a:pPr>
              <a:t>‹#›</a:t>
            </a:fld>
            <a:endParaRPr lang="en-US"/>
          </a:p>
        </p:txBody>
      </p:sp>
    </p:spTree>
    <p:extLst>
      <p:ext uri="{BB962C8B-B14F-4D97-AF65-F5344CB8AC3E}">
        <p14:creationId xmlns:p14="http://schemas.microsoft.com/office/powerpoint/2010/main" val="275277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9D3A71-1903-4A85-B7AE-96EA3B154D2A}"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D342CA-7479-4B51-B75F-963CA833FF8E}" type="slidenum">
              <a:rPr lang="en-US"/>
              <a:pPr>
                <a:defRPr/>
              </a:pPr>
              <a:t>‹#›</a:t>
            </a:fld>
            <a:endParaRPr lang="en-US"/>
          </a:p>
        </p:txBody>
      </p:sp>
    </p:spTree>
    <p:extLst>
      <p:ext uri="{BB962C8B-B14F-4D97-AF65-F5344CB8AC3E}">
        <p14:creationId xmlns:p14="http://schemas.microsoft.com/office/powerpoint/2010/main" val="4040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7B5EEA-8347-4B2A-8E7E-33B74F6C3FA1}"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D8C5D8-38A1-48FF-A44B-AC133596788C}" type="slidenum">
              <a:rPr lang="en-US"/>
              <a:pPr>
                <a:defRPr/>
              </a:pPr>
              <a:t>‹#›</a:t>
            </a:fld>
            <a:endParaRPr lang="en-US"/>
          </a:p>
        </p:txBody>
      </p:sp>
    </p:spTree>
    <p:extLst>
      <p:ext uri="{BB962C8B-B14F-4D97-AF65-F5344CB8AC3E}">
        <p14:creationId xmlns:p14="http://schemas.microsoft.com/office/powerpoint/2010/main" val="324101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BD112A-CF73-460F-8EBF-2D88AD63C8CE}" type="datetimeFigureOut">
              <a:rPr lang="en-US"/>
              <a:pPr>
                <a:defRPr/>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48F1B7-DAB0-4DD4-8D0E-69E734F25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dirty="0">
                <a:solidFill>
                  <a:srgbClr val="FFFFFE"/>
                </a:solidFill>
                <a:latin typeface="Verdana" charset="0"/>
              </a:rPr>
              <a:t>Biology for a</a:t>
            </a:r>
          </a:p>
          <a:p>
            <a:pPr algn="ctr" eaLnBrk="0" hangingPunct="0">
              <a:lnSpc>
                <a:spcPct val="120000"/>
              </a:lnSpc>
            </a:pPr>
            <a:r>
              <a:rPr lang="en-US" sz="4400" b="1" dirty="0">
                <a:solidFill>
                  <a:srgbClr val="FFFFFE"/>
                </a:solidFill>
                <a:latin typeface="Verdana" charset="0"/>
              </a:rPr>
              <a:t>Changing World</a:t>
            </a:r>
            <a:endParaRPr lang="en-US" sz="3400" b="1" dirty="0">
              <a:solidFill>
                <a:srgbClr val="FFFFFE"/>
              </a:solidFill>
              <a:latin typeface="Verdana" charset="0"/>
            </a:endParaRPr>
          </a:p>
          <a:p>
            <a:pPr algn="ctr" eaLnBrk="0" hangingPunct="0">
              <a:lnSpc>
                <a:spcPct val="120000"/>
              </a:lnSpc>
            </a:pPr>
            <a:r>
              <a:rPr lang="en-US" sz="2400" b="1" dirty="0">
                <a:solidFill>
                  <a:srgbClr val="FFFFFE"/>
                </a:solidFill>
                <a:latin typeface="Verdana" charset="0"/>
              </a:rPr>
              <a:t>SECOND EDITION</a:t>
            </a:r>
            <a:endParaRPr lang="en-US" sz="4400" dirty="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12</a:t>
            </a:r>
            <a:endParaRPr lang="en-US" sz="2800" b="1" dirty="0">
              <a:solidFill>
                <a:srgbClr val="FFFFFE"/>
              </a:solidFill>
              <a:latin typeface="Verdana" charset="0"/>
            </a:endParaRPr>
          </a:p>
          <a:p>
            <a:pPr algn="ctr" eaLnBrk="0" hangingPunct="0">
              <a:lnSpc>
                <a:spcPct val="120000"/>
              </a:lnSpc>
            </a:pPr>
            <a:r>
              <a:rPr lang="en-US" sz="2800" smtClean="0">
                <a:solidFill>
                  <a:srgbClr val="FFFFFE"/>
                </a:solidFill>
                <a:latin typeface="Verdana" charset="0"/>
              </a:rPr>
              <a:t>Complex Inheritance </a:t>
            </a:r>
            <a:endParaRPr lang="en-US" sz="2800" dirty="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327668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dirty="0" smtClean="0"/>
              <a:t>What determines biological sex?</a:t>
            </a:r>
            <a:endParaRPr lang="en-US" dirty="0" smtClean="0"/>
          </a:p>
        </p:txBody>
      </p:sp>
      <p:sp>
        <p:nvSpPr>
          <p:cNvPr id="20483" name="Content Placeholder 2"/>
          <p:cNvSpPr>
            <a:spLocks noGrp="1"/>
          </p:cNvSpPr>
          <p:nvPr>
            <p:ph idx="1"/>
          </p:nvPr>
        </p:nvSpPr>
        <p:spPr>
          <a:xfrm>
            <a:off x="457200" y="1600201"/>
            <a:ext cx="8229600" cy="1295400"/>
          </a:xfrm>
        </p:spPr>
        <p:txBody>
          <a:bodyPr/>
          <a:lstStyle/>
          <a:p>
            <a:pPr marL="342900" lvl="1" indent="-342900" eaLnBrk="1" hangingPunct="1">
              <a:buFont typeface="Arial" charset="0"/>
              <a:buChar char="•"/>
            </a:pPr>
            <a:r>
              <a:rPr lang="en-US" dirty="0" smtClean="0"/>
              <a:t>SRY gene on Y chromosome signals testes to develop</a:t>
            </a:r>
          </a:p>
          <a:p>
            <a:pPr marL="342900" lvl="1" indent="-342900" eaLnBrk="1" hangingPunct="1">
              <a:buFont typeface="Arial" charset="0"/>
              <a:buChar char="•"/>
            </a:pPr>
            <a:r>
              <a:rPr lang="en-US" dirty="0" smtClean="0"/>
              <a:t>Testes produce testosterone</a:t>
            </a:r>
          </a:p>
          <a:p>
            <a:pPr eaLnBrk="1" hangingPunct="1"/>
            <a:endParaRPr lang="en-US" dirty="0" smtClean="0"/>
          </a:p>
          <a:p>
            <a:pPr eaLnBrk="1" hangingPunct="1">
              <a:buNone/>
            </a:pPr>
            <a:r>
              <a:rPr lang="en-US" dirty="0" smtClean="0"/>
              <a:t> </a:t>
            </a:r>
          </a:p>
        </p:txBody>
      </p:sp>
      <p:pic>
        <p:nvPicPr>
          <p:cNvPr id="5" name="Picture 4" descr="lect1209.jpg"/>
          <p:cNvPicPr>
            <a:picLocks noChangeAspect="1"/>
          </p:cNvPicPr>
          <p:nvPr/>
        </p:nvPicPr>
        <p:blipFill>
          <a:blip r:embed="rId2"/>
          <a:stretch>
            <a:fillRect/>
          </a:stretch>
        </p:blipFill>
        <p:spPr>
          <a:xfrm>
            <a:off x="889374" y="2763312"/>
            <a:ext cx="7365253" cy="39719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pPr eaLnBrk="1" hangingPunct="1"/>
            <a:r>
              <a:rPr lang="en-US" b="1" dirty="0" smtClean="0"/>
              <a:t>What determines biological sex?</a:t>
            </a:r>
          </a:p>
        </p:txBody>
      </p:sp>
      <p:sp>
        <p:nvSpPr>
          <p:cNvPr id="21507" name="Content Placeholder 2"/>
          <p:cNvSpPr>
            <a:spLocks noGrp="1"/>
          </p:cNvSpPr>
          <p:nvPr>
            <p:ph idx="1"/>
          </p:nvPr>
        </p:nvSpPr>
        <p:spPr>
          <a:xfrm>
            <a:off x="457200" y="1219201"/>
            <a:ext cx="8229600" cy="1600200"/>
          </a:xfrm>
        </p:spPr>
        <p:txBody>
          <a:bodyPr/>
          <a:lstStyle/>
          <a:p>
            <a:pPr eaLnBrk="1" hangingPunct="1"/>
            <a:r>
              <a:rPr lang="en-US" dirty="0" smtClean="0"/>
              <a:t>Genetic, hormonal, anatomical and behavioral aspects to sex</a:t>
            </a:r>
          </a:p>
        </p:txBody>
      </p:sp>
      <p:pic>
        <p:nvPicPr>
          <p:cNvPr id="6" name="Picture 3" descr="tabl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311400"/>
            <a:ext cx="6888636" cy="440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Sex-linked inheritance</a:t>
            </a:r>
            <a:endParaRPr lang="en-US" b="1" dirty="0"/>
          </a:p>
        </p:txBody>
      </p:sp>
      <p:sp>
        <p:nvSpPr>
          <p:cNvPr id="22531" name="Content Placeholder 2"/>
          <p:cNvSpPr>
            <a:spLocks noGrp="1"/>
          </p:cNvSpPr>
          <p:nvPr>
            <p:ph idx="1"/>
          </p:nvPr>
        </p:nvSpPr>
        <p:spPr>
          <a:xfrm>
            <a:off x="533400" y="1447800"/>
            <a:ext cx="8305800" cy="1143000"/>
          </a:xfrm>
        </p:spPr>
        <p:txBody>
          <a:bodyPr/>
          <a:lstStyle/>
          <a:p>
            <a:pPr eaLnBrk="1" hangingPunct="1"/>
            <a:r>
              <a:rPr lang="en-US" dirty="0" smtClean="0"/>
              <a:t>Gene located on either of the sex chromosomes, daughters and sons don’t share the same probability of inheriting</a:t>
            </a:r>
          </a:p>
          <a:p>
            <a:pPr eaLnBrk="1" hangingPunct="1"/>
            <a:endParaRPr lang="en-US" dirty="0" smtClean="0"/>
          </a:p>
          <a:p>
            <a:pPr eaLnBrk="1" hangingPunct="1"/>
            <a:r>
              <a:rPr lang="en-US" b="1" dirty="0" smtClean="0"/>
              <a:t>X-linked trait</a:t>
            </a:r>
            <a:endParaRPr lang="en-US" dirty="0" smtClean="0"/>
          </a:p>
          <a:p>
            <a:pPr lvl="1" eaLnBrk="1" hangingPunct="1">
              <a:buNone/>
            </a:pPr>
            <a:r>
              <a:rPr lang="en-US" dirty="0" smtClean="0"/>
              <a:t> </a:t>
            </a:r>
          </a:p>
          <a:p>
            <a:pPr eaLnBrk="1" hangingPunct="1"/>
            <a:endParaRPr lang="en-US" dirty="0" smtClean="0"/>
          </a:p>
        </p:txBody>
      </p:sp>
      <p:pic>
        <p:nvPicPr>
          <p:cNvPr id="5" name="Picture 2" descr="unnumbered_12_p2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36836"/>
            <a:ext cx="1752600" cy="379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Sex-linked inheritance</a:t>
            </a:r>
            <a:endParaRPr lang="en-US" dirty="0"/>
          </a:p>
        </p:txBody>
      </p:sp>
      <p:sp>
        <p:nvSpPr>
          <p:cNvPr id="23555" name="Content Placeholder 2"/>
          <p:cNvSpPr>
            <a:spLocks noGrp="1"/>
          </p:cNvSpPr>
          <p:nvPr>
            <p:ph idx="1"/>
          </p:nvPr>
        </p:nvSpPr>
        <p:spPr>
          <a:xfrm>
            <a:off x="457200" y="1524000"/>
            <a:ext cx="8382000" cy="4267200"/>
          </a:xfrm>
        </p:spPr>
        <p:txBody>
          <a:bodyPr/>
          <a:lstStyle/>
          <a:p>
            <a:pPr eaLnBrk="1" hangingPunct="1"/>
            <a:r>
              <a:rPr lang="en-US" b="1" dirty="0" smtClean="0"/>
              <a:t>X-linked trait </a:t>
            </a:r>
            <a:r>
              <a:rPr lang="en-US" dirty="0" smtClean="0"/>
              <a:t>is a phenotype that is determined by allele on an X chromosome.</a:t>
            </a:r>
          </a:p>
          <a:p>
            <a:pPr eaLnBrk="1" hangingPunct="1"/>
            <a:endParaRPr lang="en-US" dirty="0" smtClean="0"/>
          </a:p>
          <a:p>
            <a:pPr eaLnBrk="1" hangingPunct="1"/>
            <a:r>
              <a:rPr lang="en-US" dirty="0" smtClean="0"/>
              <a:t>Recessive X-linked trait: normal copy on one X chromosome masks the recessive disease allele on the other X chromosome</a:t>
            </a:r>
          </a:p>
          <a:p>
            <a:pPr eaLnBrk="1" hangingPunct="1"/>
            <a:endParaRPr lang="en-US" dirty="0" smtClean="0"/>
          </a:p>
          <a:p>
            <a:pPr eaLnBrk="1" hangingPunct="1"/>
            <a:r>
              <a:rPr lang="en-US" dirty="0" smtClean="0"/>
              <a:t>For example, </a:t>
            </a:r>
            <a:r>
              <a:rPr lang="en-US" dirty="0" err="1" smtClean="0"/>
              <a:t>Duchenne</a:t>
            </a:r>
            <a:r>
              <a:rPr lang="en-US" dirty="0" smtClean="0"/>
              <a:t> muscular dystrophy (DMD)</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Sex-linked inheritance</a:t>
            </a:r>
            <a:endParaRPr lang="en-US" dirty="0"/>
          </a:p>
        </p:txBody>
      </p:sp>
      <p:sp>
        <p:nvSpPr>
          <p:cNvPr id="24579" name="Content Placeholder 2"/>
          <p:cNvSpPr>
            <a:spLocks noGrp="1"/>
          </p:cNvSpPr>
          <p:nvPr>
            <p:ph idx="1"/>
          </p:nvPr>
        </p:nvSpPr>
        <p:spPr>
          <a:xfrm>
            <a:off x="457200" y="1600200"/>
            <a:ext cx="8229600" cy="990600"/>
          </a:xfrm>
        </p:spPr>
        <p:txBody>
          <a:bodyPr/>
          <a:lstStyle/>
          <a:p>
            <a:pPr eaLnBrk="1" hangingPunct="1"/>
            <a:r>
              <a:rPr lang="en-US" sz="2400" dirty="0" smtClean="0"/>
              <a:t>A male has a single X chromosome, so he will show the effects of any recessive alleles located on his X chromosome</a:t>
            </a:r>
          </a:p>
        </p:txBody>
      </p:sp>
      <p:pic>
        <p:nvPicPr>
          <p:cNvPr id="6" name="Picture 2" descr="infographic_1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6629400" cy="39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Sex-linked inheritance</a:t>
            </a:r>
            <a:endParaRPr lang="en-US" dirty="0"/>
          </a:p>
        </p:txBody>
      </p:sp>
      <p:sp>
        <p:nvSpPr>
          <p:cNvPr id="26627" name="Content Placeholder 2"/>
          <p:cNvSpPr>
            <a:spLocks noGrp="1"/>
          </p:cNvSpPr>
          <p:nvPr>
            <p:ph idx="1"/>
          </p:nvPr>
        </p:nvSpPr>
        <p:spPr>
          <a:xfrm>
            <a:off x="228600" y="1722438"/>
            <a:ext cx="8686800" cy="3992562"/>
          </a:xfrm>
        </p:spPr>
        <p:txBody>
          <a:bodyPr/>
          <a:lstStyle/>
          <a:p>
            <a:pPr eaLnBrk="1" hangingPunct="1"/>
            <a:r>
              <a:rPr lang="en-US" sz="2400" dirty="0" smtClean="0"/>
              <a:t>Mother passes one of her X chromosomes to her children</a:t>
            </a:r>
          </a:p>
          <a:p>
            <a:pPr eaLnBrk="1" hangingPunct="1"/>
            <a:endParaRPr lang="en-US" sz="2400" dirty="0" smtClean="0"/>
          </a:p>
          <a:p>
            <a:pPr eaLnBrk="1" hangingPunct="1"/>
            <a:r>
              <a:rPr lang="en-US" sz="2400" dirty="0" smtClean="0"/>
              <a:t>Father passes his </a:t>
            </a:r>
            <a:r>
              <a:rPr lang="en-US" sz="2400" u="sng" dirty="0" smtClean="0"/>
              <a:t>only</a:t>
            </a:r>
            <a:r>
              <a:rPr lang="en-US" sz="2400" dirty="0" smtClean="0"/>
              <a:t> X chromosome to his daughters and his </a:t>
            </a:r>
            <a:r>
              <a:rPr lang="en-US" sz="2400" u="sng" dirty="0" smtClean="0"/>
              <a:t>only</a:t>
            </a:r>
            <a:r>
              <a:rPr lang="en-US" sz="2400" dirty="0" smtClean="0"/>
              <a:t> Y chromosome to his sons</a:t>
            </a:r>
          </a:p>
          <a:p>
            <a:pPr eaLnBrk="1" hangingPunct="1"/>
            <a:endParaRPr lang="en-US" sz="2400" dirty="0" smtClean="0"/>
          </a:p>
          <a:p>
            <a:pPr eaLnBrk="1" hangingPunct="1"/>
            <a:r>
              <a:rPr lang="en-US" sz="2400" dirty="0" smtClean="0"/>
              <a:t>Boys have only one X chromosome and have a higher probability of inheriting X-linked diseases than girls</a:t>
            </a:r>
          </a:p>
          <a:p>
            <a:pPr eaLnBrk="1" hangingPunct="1"/>
            <a:endParaRPr lang="en-US" sz="2400" dirty="0" smtClean="0"/>
          </a:p>
          <a:p>
            <a:pPr eaLnBrk="1" hangingPunct="1"/>
            <a:r>
              <a:rPr lang="en-US" sz="2400" dirty="0" smtClean="0"/>
              <a:t>Use a </a:t>
            </a:r>
            <a:r>
              <a:rPr lang="en-US" sz="2400" b="1" dirty="0" smtClean="0"/>
              <a:t>pedigree</a:t>
            </a:r>
            <a:r>
              <a:rPr lang="en-US" sz="2400" dirty="0" smtClean="0"/>
              <a:t> to follow inheritance patterns</a:t>
            </a:r>
          </a:p>
          <a:p>
            <a:pPr eaLnBrk="1" hangingPunct="1"/>
            <a:endParaRPr lang="en-US" sz="2400" dirty="0" smtClean="0"/>
          </a:p>
          <a:p>
            <a:pPr eaLnBrk="1" hangingPunct="1"/>
            <a:endParaRPr lang="en-US"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Sex-linked inheritance</a:t>
            </a:r>
            <a:endParaRPr lang="en-US" dirty="0"/>
          </a:p>
        </p:txBody>
      </p:sp>
      <p:sp>
        <p:nvSpPr>
          <p:cNvPr id="26627" name="Content Placeholder 2"/>
          <p:cNvSpPr>
            <a:spLocks noGrp="1"/>
          </p:cNvSpPr>
          <p:nvPr>
            <p:ph idx="1"/>
          </p:nvPr>
        </p:nvSpPr>
        <p:spPr>
          <a:xfrm>
            <a:off x="228600" y="1722438"/>
            <a:ext cx="7086600" cy="1554162"/>
          </a:xfrm>
        </p:spPr>
        <p:txBody>
          <a:bodyPr/>
          <a:lstStyle/>
          <a:p>
            <a:pPr marL="0" indent="0" eaLnBrk="1" hangingPunct="1">
              <a:buNone/>
            </a:pPr>
            <a:r>
              <a:rPr lang="en-US" sz="2400" b="1" dirty="0" smtClean="0"/>
              <a:t>Pedigree:  </a:t>
            </a:r>
            <a:r>
              <a:rPr lang="en-US" sz="2400" dirty="0" smtClean="0"/>
              <a:t>visual representation of the occurrence of phenotypes across generations</a:t>
            </a:r>
          </a:p>
          <a:p>
            <a:pPr eaLnBrk="1" hangingPunct="1">
              <a:buNone/>
            </a:pPr>
            <a:endParaRPr lang="en-US" sz="2400" dirty="0" smtClean="0"/>
          </a:p>
          <a:p>
            <a:pPr eaLnBrk="1" hangingPunct="1">
              <a:buNone/>
            </a:pPr>
            <a:endParaRPr lang="en-US" sz="2400" dirty="0" smtClean="0"/>
          </a:p>
        </p:txBody>
      </p:sp>
      <p:pic>
        <p:nvPicPr>
          <p:cNvPr id="4" name="Picture 2" descr="infographic_1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4097"/>
            <a:ext cx="6248400" cy="40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38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Y chromosome</a:t>
            </a:r>
            <a:endParaRPr lang="en-US" b="1" dirty="0"/>
          </a:p>
        </p:txBody>
      </p:sp>
      <p:sp>
        <p:nvSpPr>
          <p:cNvPr id="27651" name="Content Placeholder 2"/>
          <p:cNvSpPr>
            <a:spLocks noGrp="1"/>
          </p:cNvSpPr>
          <p:nvPr>
            <p:ph idx="1"/>
          </p:nvPr>
        </p:nvSpPr>
        <p:spPr>
          <a:xfrm>
            <a:off x="457200" y="1600200"/>
            <a:ext cx="2895600" cy="4953000"/>
          </a:xfrm>
        </p:spPr>
        <p:txBody>
          <a:bodyPr/>
          <a:lstStyle/>
          <a:p>
            <a:pPr eaLnBrk="1" hangingPunct="1"/>
            <a:r>
              <a:rPr lang="en-US" sz="2800" dirty="0" smtClean="0"/>
              <a:t>Y-chromosome analysis</a:t>
            </a:r>
          </a:p>
          <a:p>
            <a:pPr eaLnBrk="1" hangingPunct="1"/>
            <a:endParaRPr lang="en-US" sz="2800" dirty="0" smtClean="0"/>
          </a:p>
          <a:p>
            <a:pPr eaLnBrk="1" hangingPunct="1"/>
            <a:r>
              <a:rPr lang="en-US" sz="2800" dirty="0" smtClean="0"/>
              <a:t>very small and contains few genes</a:t>
            </a:r>
          </a:p>
          <a:p>
            <a:pPr eaLnBrk="1" hangingPunct="1"/>
            <a:endParaRPr lang="en-US" sz="2800" dirty="0" smtClean="0"/>
          </a:p>
          <a:p>
            <a:pPr eaLnBrk="1" hangingPunct="1"/>
            <a:r>
              <a:rPr lang="en-US" sz="2800" dirty="0" smtClean="0"/>
              <a:t>study ancestry and identify paternity</a:t>
            </a:r>
            <a:endParaRPr lang="en-US" dirty="0" smtClean="0"/>
          </a:p>
          <a:p>
            <a:pPr eaLnBrk="1" hangingPunct="1"/>
            <a:endParaRPr lang="en-US" dirty="0" smtClean="0"/>
          </a:p>
        </p:txBody>
      </p:sp>
      <p:pic>
        <p:nvPicPr>
          <p:cNvPr id="6" name="Picture 2" descr="unnumbered_12_p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08102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Y chromosome</a:t>
            </a:r>
            <a:r>
              <a:rPr lang="en-US" dirty="0" smtClean="0"/>
              <a:t> </a:t>
            </a:r>
            <a:endParaRPr lang="en-US" dirty="0"/>
          </a:p>
        </p:txBody>
      </p:sp>
      <p:sp>
        <p:nvSpPr>
          <p:cNvPr id="28675" name="Content Placeholder 2"/>
          <p:cNvSpPr>
            <a:spLocks noGrp="1"/>
          </p:cNvSpPr>
          <p:nvPr>
            <p:ph idx="1"/>
          </p:nvPr>
        </p:nvSpPr>
        <p:spPr>
          <a:xfrm>
            <a:off x="457200" y="1600201"/>
            <a:ext cx="8229600" cy="1371600"/>
          </a:xfrm>
        </p:spPr>
        <p:txBody>
          <a:bodyPr/>
          <a:lstStyle/>
          <a:p>
            <a:pPr eaLnBrk="1" hangingPunct="1"/>
            <a:r>
              <a:rPr lang="en-US" dirty="0" smtClean="0"/>
              <a:t>Sons inherit Y chromosome from fathers</a:t>
            </a:r>
          </a:p>
          <a:p>
            <a:pPr eaLnBrk="1" hangingPunct="1"/>
            <a:r>
              <a:rPr lang="en-US" dirty="0" smtClean="0"/>
              <a:t>Compare DNA sequences</a:t>
            </a:r>
          </a:p>
        </p:txBody>
      </p:sp>
      <p:pic>
        <p:nvPicPr>
          <p:cNvPr id="5" name="Picture 2" descr="infographic_12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895599"/>
            <a:ext cx="4068161"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Y chromosome</a:t>
            </a:r>
            <a:endParaRPr lang="en-US" b="1" dirty="0"/>
          </a:p>
        </p:txBody>
      </p:sp>
      <p:sp>
        <p:nvSpPr>
          <p:cNvPr id="29699" name="Content Placeholder 2"/>
          <p:cNvSpPr>
            <a:spLocks noGrp="1"/>
          </p:cNvSpPr>
          <p:nvPr>
            <p:ph idx="1"/>
          </p:nvPr>
        </p:nvSpPr>
        <p:spPr>
          <a:xfrm>
            <a:off x="76200" y="1524001"/>
            <a:ext cx="8686800" cy="1143000"/>
          </a:xfrm>
        </p:spPr>
        <p:txBody>
          <a:bodyPr/>
          <a:lstStyle/>
          <a:p>
            <a:pPr eaLnBrk="1" hangingPunct="1"/>
            <a:r>
              <a:rPr lang="en-US" sz="2400" dirty="0" smtClean="0"/>
              <a:t>Compare </a:t>
            </a:r>
            <a:r>
              <a:rPr lang="en-US" sz="2400" b="1" dirty="0" smtClean="0"/>
              <a:t>short tandem repeats (STRs) </a:t>
            </a:r>
            <a:r>
              <a:rPr lang="en-US" sz="2400" dirty="0" smtClean="0"/>
              <a:t>on Y chromosome</a:t>
            </a:r>
          </a:p>
          <a:p>
            <a:pPr eaLnBrk="1" hangingPunct="1"/>
            <a:r>
              <a:rPr lang="en-US" sz="2400" dirty="0" smtClean="0"/>
              <a:t>Thomas Jefferson pedigree </a:t>
            </a:r>
          </a:p>
          <a:p>
            <a:pPr eaLnBrk="1" hangingPunct="1"/>
            <a:endParaRPr lang="en-US" sz="2400" dirty="0" smtClean="0"/>
          </a:p>
        </p:txBody>
      </p:sp>
      <p:pic>
        <p:nvPicPr>
          <p:cNvPr id="6" name="Picture 2" descr="infographic_12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27888"/>
            <a:ext cx="4978400" cy="431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52400"/>
            <a:ext cx="7772400" cy="1470025"/>
          </a:xfrm>
        </p:spPr>
        <p:txBody>
          <a:bodyPr/>
          <a:lstStyle/>
          <a:p>
            <a:pPr eaLnBrk="1" hangingPunct="1"/>
            <a:r>
              <a:rPr lang="en-US" smtClean="0"/>
              <a:t>Chapter 12</a:t>
            </a:r>
          </a:p>
        </p:txBody>
      </p:sp>
      <p:sp>
        <p:nvSpPr>
          <p:cNvPr id="3" name="Subtitle 2"/>
          <p:cNvSpPr>
            <a:spLocks noGrp="1"/>
          </p:cNvSpPr>
          <p:nvPr>
            <p:ph type="subTitle" idx="1"/>
          </p:nvPr>
        </p:nvSpPr>
        <p:spPr>
          <a:xfrm>
            <a:off x="1295400" y="1295400"/>
            <a:ext cx="6400800" cy="609600"/>
          </a:xfrm>
        </p:spPr>
        <p:txBody>
          <a:bodyPr rtlCol="0">
            <a:normAutofit/>
          </a:bodyPr>
          <a:lstStyle/>
          <a:p>
            <a:pPr eaLnBrk="1" fontAlgn="auto" hangingPunct="1">
              <a:spcAft>
                <a:spcPts val="0"/>
              </a:spcAft>
              <a:buFont typeface="Arial" pitchFamily="34" charset="0"/>
              <a:buNone/>
              <a:defRPr/>
            </a:pPr>
            <a:r>
              <a:rPr lang="en-US" smtClean="0"/>
              <a:t>Complex Inheritance</a:t>
            </a:r>
            <a:endParaRPr lang="en-US" dirty="0"/>
          </a:p>
        </p:txBody>
      </p:sp>
      <p:pic>
        <p:nvPicPr>
          <p:cNvPr id="5" name="Picture 2" descr="chapter_12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174704"/>
            <a:ext cx="3276600" cy="46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Y chromosome</a:t>
            </a:r>
            <a:endParaRPr lang="en-US" b="1" dirty="0"/>
          </a:p>
        </p:txBody>
      </p:sp>
      <p:pic>
        <p:nvPicPr>
          <p:cNvPr id="4" name="Picture 2" descr="unnumbered_12_p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543800" cy="469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pPr eaLnBrk="1" hangingPunct="1"/>
            <a:r>
              <a:rPr lang="en-US" b="1" dirty="0" smtClean="0"/>
              <a:t>Incomplete dominance</a:t>
            </a:r>
          </a:p>
        </p:txBody>
      </p:sp>
      <p:sp>
        <p:nvSpPr>
          <p:cNvPr id="6" name="TextBox 5"/>
          <p:cNvSpPr txBox="1"/>
          <p:nvPr/>
        </p:nvSpPr>
        <p:spPr>
          <a:xfrm>
            <a:off x="457200" y="1371600"/>
            <a:ext cx="7679603" cy="1200329"/>
          </a:xfrm>
          <a:prstGeom prst="rect">
            <a:avLst/>
          </a:prstGeom>
          <a:noFill/>
        </p:spPr>
        <p:txBody>
          <a:bodyPr wrap="none" rtlCol="0">
            <a:spAutoFit/>
          </a:bodyPr>
          <a:lstStyle/>
          <a:p>
            <a:pPr>
              <a:buFont typeface="Arial" pitchFamily="34" charset="0"/>
              <a:buChar char="•"/>
            </a:pPr>
            <a:r>
              <a:rPr lang="en-US" sz="2400" dirty="0" smtClean="0">
                <a:latin typeface="+mn-lt"/>
              </a:rPr>
              <a:t> There are two versions of the gene that specify hair texture</a:t>
            </a:r>
          </a:p>
          <a:p>
            <a:pPr>
              <a:buFont typeface="Arial" pitchFamily="34" charset="0"/>
              <a:buChar char="•"/>
            </a:pPr>
            <a:endParaRPr lang="en-US" sz="2400" dirty="0" smtClean="0">
              <a:latin typeface="+mn-lt"/>
            </a:endParaRPr>
          </a:p>
          <a:p>
            <a:pPr>
              <a:buFont typeface="Arial" pitchFamily="34" charset="0"/>
              <a:buChar char="•"/>
            </a:pPr>
            <a:r>
              <a:rPr lang="en-US" sz="2400" dirty="0" smtClean="0">
                <a:latin typeface="+mn-lt"/>
              </a:rPr>
              <a:t> But three phenotypes: curly, straight, and wavy</a:t>
            </a:r>
            <a:endParaRPr lang="en-US" sz="2400" dirty="0">
              <a:latin typeface="+mn-lt"/>
            </a:endParaRPr>
          </a:p>
        </p:txBody>
      </p:sp>
      <p:pic>
        <p:nvPicPr>
          <p:cNvPr id="7" name="Picture 2" descr="unnumbered_12_p2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669818"/>
            <a:ext cx="4914900" cy="417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pPr eaLnBrk="1" hangingPunct="1"/>
            <a:r>
              <a:rPr lang="en-US" b="1" dirty="0" smtClean="0"/>
              <a:t>Incomplete dominance</a:t>
            </a:r>
          </a:p>
        </p:txBody>
      </p:sp>
      <p:sp>
        <p:nvSpPr>
          <p:cNvPr id="30723" name="Content Placeholder 2"/>
          <p:cNvSpPr>
            <a:spLocks noGrp="1"/>
          </p:cNvSpPr>
          <p:nvPr>
            <p:ph idx="1"/>
          </p:nvPr>
        </p:nvSpPr>
        <p:spPr>
          <a:xfrm>
            <a:off x="152400" y="1219200"/>
            <a:ext cx="8305800" cy="1143000"/>
          </a:xfrm>
        </p:spPr>
        <p:txBody>
          <a:bodyPr/>
          <a:lstStyle/>
          <a:p>
            <a:pPr eaLnBrk="1" hangingPunct="1"/>
            <a:r>
              <a:rPr lang="en-US" sz="2400" dirty="0" smtClean="0"/>
              <a:t>A form of inheritance in which </a:t>
            </a:r>
            <a:r>
              <a:rPr lang="en-US" sz="2400" dirty="0" err="1" smtClean="0"/>
              <a:t>heterozygotes</a:t>
            </a:r>
            <a:r>
              <a:rPr lang="en-US" sz="2400" dirty="0" smtClean="0"/>
              <a:t> have a phenotype that is intermediate between homozygous dominant and homozygous recessive</a:t>
            </a:r>
            <a:endParaRPr lang="en-US" sz="2400" b="1" dirty="0" smtClean="0"/>
          </a:p>
          <a:p>
            <a:pPr eaLnBrk="1" hangingPunct="1"/>
            <a:endParaRPr lang="en-US" sz="2400" dirty="0" smtClean="0"/>
          </a:p>
        </p:txBody>
      </p:sp>
      <p:pic>
        <p:nvPicPr>
          <p:cNvPr id="5" name="Picture 2" descr="infographic_12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06092"/>
            <a:ext cx="7751614" cy="411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229600" cy="1143000"/>
          </a:xfrm>
        </p:spPr>
        <p:txBody>
          <a:bodyPr/>
          <a:lstStyle/>
          <a:p>
            <a:pPr eaLnBrk="1" hangingPunct="1"/>
            <a:r>
              <a:rPr lang="en-US" b="1" dirty="0" err="1" smtClean="0"/>
              <a:t>Codominance</a:t>
            </a:r>
            <a:endParaRPr lang="en-US" b="1" dirty="0" smtClean="0"/>
          </a:p>
        </p:txBody>
      </p:sp>
      <p:sp>
        <p:nvSpPr>
          <p:cNvPr id="31747" name="Content Placeholder 2"/>
          <p:cNvSpPr>
            <a:spLocks noGrp="1"/>
          </p:cNvSpPr>
          <p:nvPr>
            <p:ph idx="1"/>
          </p:nvPr>
        </p:nvSpPr>
        <p:spPr>
          <a:xfrm>
            <a:off x="457200" y="1219201"/>
            <a:ext cx="8229600" cy="1676400"/>
          </a:xfrm>
        </p:spPr>
        <p:txBody>
          <a:bodyPr/>
          <a:lstStyle/>
          <a:p>
            <a:pPr eaLnBrk="1" hangingPunct="1"/>
            <a:r>
              <a:rPr lang="en-US" dirty="0" smtClean="0"/>
              <a:t>Transfused blood must be compatible in ways that are determined by genetics</a:t>
            </a:r>
            <a:endParaRPr lang="en-US" b="1" dirty="0" smtClean="0"/>
          </a:p>
        </p:txBody>
      </p:sp>
      <p:pic>
        <p:nvPicPr>
          <p:cNvPr id="6" name="Picture 2" descr="unnumbered_12_p2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715281"/>
            <a:ext cx="5410199" cy="41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229600" cy="1143000"/>
          </a:xfrm>
        </p:spPr>
        <p:txBody>
          <a:bodyPr/>
          <a:lstStyle/>
          <a:p>
            <a:pPr eaLnBrk="1" hangingPunct="1"/>
            <a:r>
              <a:rPr lang="en-US" b="1" dirty="0" err="1" smtClean="0"/>
              <a:t>Codominance</a:t>
            </a:r>
            <a:endParaRPr lang="en-US" b="1" dirty="0" smtClean="0"/>
          </a:p>
        </p:txBody>
      </p:sp>
      <p:sp>
        <p:nvSpPr>
          <p:cNvPr id="31747" name="Content Placeholder 2"/>
          <p:cNvSpPr>
            <a:spLocks noGrp="1"/>
          </p:cNvSpPr>
          <p:nvPr>
            <p:ph idx="1"/>
          </p:nvPr>
        </p:nvSpPr>
        <p:spPr>
          <a:xfrm>
            <a:off x="457200" y="1219200"/>
            <a:ext cx="8229600" cy="4876799"/>
          </a:xfrm>
        </p:spPr>
        <p:txBody>
          <a:bodyPr/>
          <a:lstStyle/>
          <a:p>
            <a:pPr eaLnBrk="1" hangingPunct="1"/>
            <a:r>
              <a:rPr lang="en-US" dirty="0" smtClean="0"/>
              <a:t>Both maternal and paternal alleles contribute equally and separately to the phenotype</a:t>
            </a:r>
          </a:p>
          <a:p>
            <a:pPr eaLnBrk="1" hangingPunct="1"/>
            <a:endParaRPr lang="en-US" b="1" dirty="0" smtClean="0"/>
          </a:p>
          <a:p>
            <a:pPr eaLnBrk="1" hangingPunct="1"/>
            <a:r>
              <a:rPr lang="en-US" b="1" dirty="0" smtClean="0"/>
              <a:t>Blood type</a:t>
            </a:r>
          </a:p>
          <a:p>
            <a:pPr lvl="1" eaLnBrk="1" hangingPunct="1"/>
            <a:r>
              <a:rPr lang="en-US" dirty="0" smtClean="0"/>
              <a:t>three blood group alleles: A, B, and O </a:t>
            </a:r>
          </a:p>
          <a:p>
            <a:pPr lvl="1" eaLnBrk="1" hangingPunct="1"/>
            <a:r>
              <a:rPr lang="en-US" dirty="0" smtClean="0"/>
              <a:t>genotypes OO, AO, BO, AB, AA, and BB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dirty="0" err="1" smtClean="0"/>
              <a:t>Codominance</a:t>
            </a:r>
            <a:endParaRPr lang="en-US" b="1" dirty="0" smtClean="0"/>
          </a:p>
        </p:txBody>
      </p:sp>
      <p:sp>
        <p:nvSpPr>
          <p:cNvPr id="33795" name="Content Placeholder 2"/>
          <p:cNvSpPr>
            <a:spLocks noGrp="1"/>
          </p:cNvSpPr>
          <p:nvPr>
            <p:ph idx="1"/>
          </p:nvPr>
        </p:nvSpPr>
        <p:spPr/>
        <p:txBody>
          <a:bodyPr/>
          <a:lstStyle/>
          <a:p>
            <a:pPr eaLnBrk="1" hangingPunct="1"/>
            <a:r>
              <a:rPr lang="en-US" dirty="0" smtClean="0"/>
              <a:t>Blood type alleles A and B are </a:t>
            </a:r>
            <a:r>
              <a:rPr lang="en-US" dirty="0" err="1" smtClean="0"/>
              <a:t>codominant</a:t>
            </a:r>
            <a:endParaRPr lang="en-US" dirty="0" smtClean="0"/>
          </a:p>
          <a:p>
            <a:pPr eaLnBrk="1" hangingPunct="1"/>
            <a:r>
              <a:rPr lang="en-US" dirty="0" smtClean="0"/>
              <a:t>O is recessive to both A and B</a:t>
            </a:r>
          </a:p>
          <a:p>
            <a:pPr lvl="1" eaLnBrk="1" hangingPunct="1"/>
            <a:endParaRPr lang="en-US" dirty="0" smtClean="0"/>
          </a:p>
        </p:txBody>
      </p:sp>
      <p:pic>
        <p:nvPicPr>
          <p:cNvPr id="6" name="Picture 2" descr="infographic_12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063768"/>
            <a:ext cx="5410199" cy="375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229600" cy="1143000"/>
          </a:xfrm>
        </p:spPr>
        <p:txBody>
          <a:bodyPr/>
          <a:lstStyle/>
          <a:p>
            <a:pPr eaLnBrk="1" hangingPunct="1"/>
            <a:r>
              <a:rPr lang="en-US" b="1" dirty="0" err="1" smtClean="0"/>
              <a:t>Codominance</a:t>
            </a:r>
            <a:endParaRPr lang="en-US" b="1" dirty="0" smtClean="0"/>
          </a:p>
        </p:txBody>
      </p:sp>
      <p:sp>
        <p:nvSpPr>
          <p:cNvPr id="31747" name="Content Placeholder 2"/>
          <p:cNvSpPr>
            <a:spLocks noGrp="1"/>
          </p:cNvSpPr>
          <p:nvPr>
            <p:ph idx="1"/>
          </p:nvPr>
        </p:nvSpPr>
        <p:spPr>
          <a:xfrm>
            <a:off x="457200" y="1219200"/>
            <a:ext cx="3429000" cy="5181600"/>
          </a:xfrm>
        </p:spPr>
        <p:txBody>
          <a:bodyPr/>
          <a:lstStyle/>
          <a:p>
            <a:pPr eaLnBrk="1" hangingPunct="1"/>
            <a:r>
              <a:rPr lang="en-US" sz="2800" b="1" dirty="0" err="1" smtClean="0"/>
              <a:t>Rh</a:t>
            </a:r>
            <a:r>
              <a:rPr lang="en-US" sz="2800" b="1" dirty="0" smtClean="0"/>
              <a:t>  (+) or (-)</a:t>
            </a:r>
          </a:p>
          <a:p>
            <a:pPr eaLnBrk="1" hangingPunct="1"/>
            <a:endParaRPr lang="en-US" sz="2800" b="1" dirty="0" smtClean="0"/>
          </a:p>
          <a:p>
            <a:pPr eaLnBrk="1" hangingPunct="1"/>
            <a:r>
              <a:rPr lang="en-US" sz="2800" dirty="0" smtClean="0"/>
              <a:t>Presence or absence of </a:t>
            </a:r>
            <a:r>
              <a:rPr lang="en-US" sz="2800" dirty="0" err="1" smtClean="0"/>
              <a:t>Rh</a:t>
            </a:r>
            <a:r>
              <a:rPr lang="en-US" sz="2800" dirty="0" smtClean="0"/>
              <a:t> proteins on surface of your red blood cells</a:t>
            </a:r>
          </a:p>
          <a:p>
            <a:pPr eaLnBrk="1" hangingPunct="1">
              <a:buNone/>
            </a:pPr>
            <a:r>
              <a:rPr lang="en-US" sz="2800" dirty="0" smtClean="0"/>
              <a:t> </a:t>
            </a:r>
          </a:p>
          <a:p>
            <a:pPr eaLnBrk="1" hangingPunct="1"/>
            <a:r>
              <a:rPr lang="en-US" sz="2800" dirty="0" smtClean="0"/>
              <a:t>Dominant or recessive</a:t>
            </a:r>
          </a:p>
        </p:txBody>
      </p:sp>
      <p:pic>
        <p:nvPicPr>
          <p:cNvPr id="6" name="Picture 2" descr="infographic_12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22400"/>
            <a:ext cx="480935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dirty="0" smtClean="0"/>
              <a:t>Polygenic trait</a:t>
            </a:r>
          </a:p>
        </p:txBody>
      </p:sp>
      <p:sp>
        <p:nvSpPr>
          <p:cNvPr id="37891" name="Content Placeholder 2"/>
          <p:cNvSpPr>
            <a:spLocks noGrp="1"/>
          </p:cNvSpPr>
          <p:nvPr>
            <p:ph idx="1"/>
          </p:nvPr>
        </p:nvSpPr>
        <p:spPr>
          <a:xfrm>
            <a:off x="457200" y="1600201"/>
            <a:ext cx="8229600" cy="2819400"/>
          </a:xfrm>
        </p:spPr>
        <p:txBody>
          <a:bodyPr/>
          <a:lstStyle/>
          <a:p>
            <a:pPr eaLnBrk="1" hangingPunct="1"/>
            <a:r>
              <a:rPr lang="en-US" dirty="0" smtClean="0"/>
              <a:t>A single trait determined by the interaction between alleles of more than one gene</a:t>
            </a:r>
          </a:p>
          <a:p>
            <a:pPr eaLnBrk="1" hangingPunct="1"/>
            <a:endParaRPr lang="en-US" dirty="0" smtClean="0"/>
          </a:p>
          <a:p>
            <a:pPr eaLnBrk="1" hangingPunct="1"/>
            <a:r>
              <a:rPr lang="en-US" b="1" dirty="0" smtClean="0"/>
              <a:t>Human height</a:t>
            </a:r>
          </a:p>
          <a:p>
            <a:pPr eaLnBrk="1" hangingPunct="1"/>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dirty="0" smtClean="0"/>
              <a:t>Polygenic trait</a:t>
            </a:r>
          </a:p>
        </p:txBody>
      </p:sp>
      <p:sp>
        <p:nvSpPr>
          <p:cNvPr id="37891" name="Content Placeholder 2"/>
          <p:cNvSpPr>
            <a:spLocks noGrp="1"/>
          </p:cNvSpPr>
          <p:nvPr>
            <p:ph idx="1"/>
          </p:nvPr>
        </p:nvSpPr>
        <p:spPr/>
        <p:txBody>
          <a:bodyPr/>
          <a:lstStyle/>
          <a:p>
            <a:pPr eaLnBrk="1" hangingPunct="1"/>
            <a:r>
              <a:rPr lang="en-US" dirty="0" smtClean="0"/>
              <a:t>Height shows </a:t>
            </a:r>
            <a:r>
              <a:rPr lang="en-US" b="1" dirty="0" smtClean="0"/>
              <a:t>continuous variation</a:t>
            </a:r>
            <a:r>
              <a:rPr lang="en-US" dirty="0" smtClean="0"/>
              <a:t> </a:t>
            </a:r>
          </a:p>
          <a:p>
            <a:pPr eaLnBrk="1" hangingPunct="1"/>
            <a:r>
              <a:rPr lang="en-US" dirty="0" smtClean="0"/>
              <a:t>Range of variable phenotypes rather than discrete categories</a:t>
            </a:r>
          </a:p>
          <a:p>
            <a:pPr eaLnBrk="1" hangingPunct="1"/>
            <a:endParaRPr lang="en-US" dirty="0" smtClean="0"/>
          </a:p>
        </p:txBody>
      </p:sp>
      <p:pic>
        <p:nvPicPr>
          <p:cNvPr id="5" name="Picture 2" descr="unnumbered_12_p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94125"/>
            <a:ext cx="6934200" cy="33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602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t>Multifactorial</a:t>
            </a:r>
            <a:r>
              <a:rPr lang="en-US" b="1" dirty="0" smtClean="0"/>
              <a:t> trait</a:t>
            </a:r>
            <a:endParaRPr lang="en-US" b="1" dirty="0"/>
          </a:p>
        </p:txBody>
      </p:sp>
      <p:sp>
        <p:nvSpPr>
          <p:cNvPr id="38915" name="Content Placeholder 2"/>
          <p:cNvSpPr>
            <a:spLocks noGrp="1"/>
          </p:cNvSpPr>
          <p:nvPr>
            <p:ph idx="1"/>
          </p:nvPr>
        </p:nvSpPr>
        <p:spPr>
          <a:xfrm>
            <a:off x="457200" y="1371600"/>
            <a:ext cx="8229600" cy="1904999"/>
          </a:xfrm>
        </p:spPr>
        <p:txBody>
          <a:bodyPr/>
          <a:lstStyle/>
          <a:p>
            <a:pPr eaLnBrk="1" hangingPunct="1"/>
            <a:r>
              <a:rPr lang="en-US" dirty="0" smtClean="0"/>
              <a:t>Interactions between gene(s) and environment contributes to a phenotype </a:t>
            </a:r>
          </a:p>
          <a:p>
            <a:pPr eaLnBrk="1" hangingPunct="1"/>
            <a:r>
              <a:rPr lang="en-US" b="1" dirty="0" smtClean="0"/>
              <a:t>Human height!!</a:t>
            </a:r>
          </a:p>
        </p:txBody>
      </p:sp>
      <p:pic>
        <p:nvPicPr>
          <p:cNvPr id="6" name="Picture 3" descr="infographic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200400"/>
            <a:ext cx="4878387" cy="3509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determines biological sex?</a:t>
            </a:r>
            <a:endParaRPr lang="en-US" b="1" dirty="0"/>
          </a:p>
        </p:txBody>
      </p:sp>
      <p:sp>
        <p:nvSpPr>
          <p:cNvPr id="3" name="Content Placeholder 2"/>
          <p:cNvSpPr>
            <a:spLocks noGrp="1"/>
          </p:cNvSpPr>
          <p:nvPr>
            <p:ph idx="1"/>
          </p:nvPr>
        </p:nvSpPr>
        <p:spPr/>
        <p:txBody>
          <a:bodyPr/>
          <a:lstStyle/>
          <a:p>
            <a:r>
              <a:rPr lang="en-US" dirty="0" smtClean="0"/>
              <a:t>What makes a man?</a:t>
            </a:r>
          </a:p>
          <a:p>
            <a:endParaRPr lang="en-US" dirty="0" smtClean="0"/>
          </a:p>
        </p:txBody>
      </p:sp>
      <p:pic>
        <p:nvPicPr>
          <p:cNvPr id="4" name="Picture 2" descr="unnumbered_12_p2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1" y="2584996"/>
            <a:ext cx="5181600" cy="42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70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t>Multifactorial</a:t>
            </a:r>
            <a:r>
              <a:rPr lang="en-US" b="1" dirty="0" smtClean="0"/>
              <a:t> trait</a:t>
            </a:r>
            <a:endParaRPr lang="en-US" b="1" dirty="0"/>
          </a:p>
        </p:txBody>
      </p:sp>
      <p:sp>
        <p:nvSpPr>
          <p:cNvPr id="39939" name="Content Placeholder 2"/>
          <p:cNvSpPr>
            <a:spLocks noGrp="1"/>
          </p:cNvSpPr>
          <p:nvPr>
            <p:ph idx="1"/>
          </p:nvPr>
        </p:nvSpPr>
        <p:spPr>
          <a:xfrm>
            <a:off x="457200" y="1600200"/>
            <a:ext cx="8229600" cy="2362199"/>
          </a:xfrm>
        </p:spPr>
        <p:txBody>
          <a:bodyPr/>
          <a:lstStyle/>
          <a:p>
            <a:pPr eaLnBrk="1" hangingPunct="1"/>
            <a:r>
              <a:rPr lang="en-US" sz="2800" dirty="0" smtClean="0"/>
              <a:t>Stress and mental development</a:t>
            </a:r>
          </a:p>
          <a:p>
            <a:pPr eaLnBrk="1" hangingPunct="1"/>
            <a:r>
              <a:rPr lang="en-US" sz="2800" dirty="0" smtClean="0"/>
              <a:t>Alleles of serotonin transport protein interact with environment</a:t>
            </a:r>
          </a:p>
          <a:p>
            <a:pPr eaLnBrk="1" hangingPunct="1"/>
            <a:r>
              <a:rPr lang="en-US" sz="2800" b="1" dirty="0" smtClean="0"/>
              <a:t>Clinical depression</a:t>
            </a:r>
          </a:p>
        </p:txBody>
      </p:sp>
      <p:pic>
        <p:nvPicPr>
          <p:cNvPr id="6" name="Picture 2" descr="unnumbered_12_p2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687" y="2743200"/>
            <a:ext cx="274997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t>Multifactorial</a:t>
            </a:r>
            <a:r>
              <a:rPr lang="en-US" b="1" dirty="0" smtClean="0"/>
              <a:t> trait</a:t>
            </a:r>
            <a:endParaRPr lang="en-US" b="1" dirty="0"/>
          </a:p>
        </p:txBody>
      </p:sp>
      <p:sp>
        <p:nvSpPr>
          <p:cNvPr id="39939" name="Content Placeholder 2"/>
          <p:cNvSpPr>
            <a:spLocks noGrp="1"/>
          </p:cNvSpPr>
          <p:nvPr>
            <p:ph idx="1"/>
          </p:nvPr>
        </p:nvSpPr>
        <p:spPr>
          <a:xfrm>
            <a:off x="457200" y="1600200"/>
            <a:ext cx="8229600" cy="1523999"/>
          </a:xfrm>
        </p:spPr>
        <p:txBody>
          <a:bodyPr/>
          <a:lstStyle/>
          <a:p>
            <a:pPr eaLnBrk="1" hangingPunct="1"/>
            <a:r>
              <a:rPr lang="en-US" dirty="0" smtClean="0"/>
              <a:t>One serotonin allele increases susceptibility to environmental stress</a:t>
            </a:r>
          </a:p>
        </p:txBody>
      </p:sp>
      <p:pic>
        <p:nvPicPr>
          <p:cNvPr id="6" name="Picture 2" descr="infographic_12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851479"/>
            <a:ext cx="5486399" cy="399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err="1" smtClean="0"/>
              <a:t>Multifactorial</a:t>
            </a:r>
            <a:r>
              <a:rPr lang="en-US" b="1" dirty="0" smtClean="0"/>
              <a:t> trait</a:t>
            </a:r>
            <a:endParaRPr lang="en-US" dirty="0"/>
          </a:p>
        </p:txBody>
      </p:sp>
      <p:sp>
        <p:nvSpPr>
          <p:cNvPr id="40963" name="Content Placeholder 2"/>
          <p:cNvSpPr>
            <a:spLocks noGrp="1"/>
          </p:cNvSpPr>
          <p:nvPr>
            <p:ph idx="1"/>
          </p:nvPr>
        </p:nvSpPr>
        <p:spPr>
          <a:xfrm>
            <a:off x="76200" y="1600200"/>
            <a:ext cx="3886200" cy="3733800"/>
          </a:xfrm>
        </p:spPr>
        <p:txBody>
          <a:bodyPr/>
          <a:lstStyle/>
          <a:p>
            <a:pPr eaLnBrk="1" hangingPunct="1"/>
            <a:r>
              <a:rPr lang="en-US" sz="2800" dirty="0" smtClean="0"/>
              <a:t>Clinical depression was diagnosed in participants who had two copies of the serotonin allele and had experienced four or more tumultuous events</a:t>
            </a:r>
          </a:p>
        </p:txBody>
      </p:sp>
      <p:pic>
        <p:nvPicPr>
          <p:cNvPr id="6" name="Picture 2" descr="infographic_12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27245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1143000"/>
          </a:xfrm>
        </p:spPr>
        <p:txBody>
          <a:bodyPr/>
          <a:lstStyle/>
          <a:p>
            <a:pPr eaLnBrk="1" hangingPunct="1"/>
            <a:r>
              <a:rPr lang="en-US" b="1" dirty="0" smtClean="0"/>
              <a:t>Errors in meiosis</a:t>
            </a:r>
          </a:p>
        </p:txBody>
      </p:sp>
      <p:sp>
        <p:nvSpPr>
          <p:cNvPr id="41987" name="Content Placeholder 2"/>
          <p:cNvSpPr>
            <a:spLocks noGrp="1"/>
          </p:cNvSpPr>
          <p:nvPr>
            <p:ph idx="1"/>
          </p:nvPr>
        </p:nvSpPr>
        <p:spPr>
          <a:xfrm>
            <a:off x="457200" y="1219200"/>
            <a:ext cx="8229600" cy="3352800"/>
          </a:xfrm>
        </p:spPr>
        <p:txBody>
          <a:bodyPr/>
          <a:lstStyle/>
          <a:p>
            <a:pPr eaLnBrk="1" hangingPunct="1"/>
            <a:r>
              <a:rPr lang="en-US" b="1" dirty="0" err="1" smtClean="0"/>
              <a:t>Nondisjunction</a:t>
            </a:r>
            <a:r>
              <a:rPr lang="en-US" b="1" dirty="0" smtClean="0"/>
              <a:t>: </a:t>
            </a:r>
            <a:r>
              <a:rPr lang="en-US" dirty="0" smtClean="0"/>
              <a:t> failure of chromosomes to separate during cell division </a:t>
            </a:r>
          </a:p>
          <a:p>
            <a:pPr eaLnBrk="1" hangingPunct="1"/>
            <a:r>
              <a:rPr lang="en-US" b="1" dirty="0" err="1" smtClean="0"/>
              <a:t>Aneuploidy</a:t>
            </a:r>
            <a:r>
              <a:rPr lang="en-US" dirty="0" smtClean="0"/>
              <a:t>: an abnormal number of one or more chromosomes</a:t>
            </a:r>
          </a:p>
          <a:p>
            <a:pPr eaLnBrk="1" hangingPunct="1"/>
            <a:r>
              <a:rPr lang="en-US" dirty="0" smtClean="0"/>
              <a:t>For example, </a:t>
            </a:r>
            <a:r>
              <a:rPr lang="en-US" b="1" dirty="0" err="1" smtClean="0"/>
              <a:t>trisomy</a:t>
            </a:r>
            <a:r>
              <a:rPr lang="en-US" b="1" dirty="0" smtClean="0"/>
              <a:t> 21</a:t>
            </a:r>
          </a:p>
          <a:p>
            <a:pPr eaLnBrk="1" hangingPunct="1"/>
            <a:r>
              <a:rPr lang="en-US" dirty="0" smtClean="0"/>
              <a:t>Risk of both increase with maternal age </a:t>
            </a:r>
            <a:endParaRPr lang="en-US" b="1" dirty="0" smtClean="0"/>
          </a:p>
          <a:p>
            <a:pPr eaLnBrk="1" hangingPunct="1"/>
            <a:endParaRPr lang="en-US" dirty="0" smtClean="0"/>
          </a:p>
          <a:p>
            <a:pPr eaLnBrk="1" hangingPunct="1"/>
            <a:endParaRPr lang="en-US" dirty="0" smtClean="0"/>
          </a:p>
        </p:txBody>
      </p:sp>
      <p:pic>
        <p:nvPicPr>
          <p:cNvPr id="6" name="Picture 2" descr="unnumbered_12_p2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572000"/>
            <a:ext cx="3048000" cy="221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dirty="0" smtClean="0"/>
              <a:t>Errors in meiosis</a:t>
            </a:r>
          </a:p>
        </p:txBody>
      </p:sp>
      <p:pic>
        <p:nvPicPr>
          <p:cNvPr id="4" name="Picture 2" descr="infographic_12_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51033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dirty="0" smtClean="0"/>
              <a:t>Detecting errors in meiosis</a:t>
            </a:r>
            <a:endParaRPr lang="en-US" dirty="0" smtClean="0"/>
          </a:p>
        </p:txBody>
      </p:sp>
      <p:sp>
        <p:nvSpPr>
          <p:cNvPr id="45059" name="Content Placeholder 2"/>
          <p:cNvSpPr>
            <a:spLocks noGrp="1"/>
          </p:cNvSpPr>
          <p:nvPr>
            <p:ph idx="1"/>
          </p:nvPr>
        </p:nvSpPr>
        <p:spPr>
          <a:xfrm>
            <a:off x="457200" y="1600201"/>
            <a:ext cx="8229600" cy="2895600"/>
          </a:xfrm>
        </p:spPr>
        <p:txBody>
          <a:bodyPr/>
          <a:lstStyle/>
          <a:p>
            <a:pPr eaLnBrk="1" hangingPunct="1"/>
            <a:r>
              <a:rPr lang="en-US" b="1" dirty="0" err="1" smtClean="0"/>
              <a:t>Trisomy</a:t>
            </a:r>
            <a:r>
              <a:rPr lang="en-US" b="1" dirty="0" smtClean="0"/>
              <a:t> 21 </a:t>
            </a:r>
            <a:r>
              <a:rPr lang="en-US" dirty="0" smtClean="0"/>
              <a:t>(</a:t>
            </a:r>
            <a:r>
              <a:rPr lang="en-US" dirty="0" err="1" smtClean="0"/>
              <a:t>aneuploidy</a:t>
            </a:r>
            <a:r>
              <a:rPr lang="en-US" dirty="0" smtClean="0"/>
              <a:t>)</a:t>
            </a:r>
          </a:p>
          <a:p>
            <a:pPr eaLnBrk="1" hangingPunct="1"/>
            <a:r>
              <a:rPr lang="en-US" b="1" dirty="0" err="1" smtClean="0"/>
              <a:t>Karyotype</a:t>
            </a:r>
            <a:r>
              <a:rPr lang="en-US" b="1" dirty="0" smtClean="0"/>
              <a:t>:</a:t>
            </a:r>
            <a:r>
              <a:rPr lang="en-US" dirty="0" smtClean="0"/>
              <a:t> chromosomal makeup of cells </a:t>
            </a:r>
            <a:endParaRPr lang="en-US" b="1" dirty="0" smtClean="0"/>
          </a:p>
        </p:txBody>
      </p:sp>
      <p:pic>
        <p:nvPicPr>
          <p:cNvPr id="6" name="Picture 2" descr="infographic_12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05083"/>
            <a:ext cx="6629400" cy="384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b="1" dirty="0" smtClean="0"/>
              <a:t>Detecting errors in meiosis</a:t>
            </a:r>
          </a:p>
        </p:txBody>
      </p:sp>
      <p:sp>
        <p:nvSpPr>
          <p:cNvPr id="46083" name="Content Placeholder 2"/>
          <p:cNvSpPr>
            <a:spLocks noGrp="1"/>
          </p:cNvSpPr>
          <p:nvPr>
            <p:ph idx="1"/>
          </p:nvPr>
        </p:nvSpPr>
        <p:spPr>
          <a:xfrm>
            <a:off x="457200" y="1600200"/>
            <a:ext cx="8229600" cy="1600200"/>
          </a:xfrm>
        </p:spPr>
        <p:txBody>
          <a:bodyPr/>
          <a:lstStyle/>
          <a:p>
            <a:pPr eaLnBrk="1" hangingPunct="1"/>
            <a:r>
              <a:rPr lang="en-US" sz="2400" b="1" dirty="0" smtClean="0"/>
              <a:t>Amniocentesis</a:t>
            </a:r>
            <a:endParaRPr lang="en-US" sz="2400" dirty="0" smtClean="0"/>
          </a:p>
          <a:p>
            <a:pPr eaLnBrk="1" hangingPunct="1"/>
            <a:r>
              <a:rPr lang="en-US" sz="2400" dirty="0" smtClean="0"/>
              <a:t>Removes fluid surrounding the fetus to obtain and analyze fetal cells to diagnose genetic disorders</a:t>
            </a:r>
          </a:p>
        </p:txBody>
      </p:sp>
      <p:pic>
        <p:nvPicPr>
          <p:cNvPr id="460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124200"/>
            <a:ext cx="41465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pPr eaLnBrk="1" hangingPunct="1"/>
            <a:r>
              <a:rPr lang="en-US" b="1" dirty="0" smtClean="0"/>
              <a:t>Summary</a:t>
            </a:r>
          </a:p>
        </p:txBody>
      </p:sp>
      <p:sp>
        <p:nvSpPr>
          <p:cNvPr id="47107" name="Content Placeholder 2"/>
          <p:cNvSpPr>
            <a:spLocks noGrp="1"/>
          </p:cNvSpPr>
          <p:nvPr>
            <p:ph idx="1"/>
          </p:nvPr>
        </p:nvSpPr>
        <p:spPr>
          <a:xfrm>
            <a:off x="457200" y="1143000"/>
            <a:ext cx="8229600" cy="5486400"/>
          </a:xfrm>
        </p:spPr>
        <p:txBody>
          <a:bodyPr/>
          <a:lstStyle/>
          <a:p>
            <a:pPr eaLnBrk="1" hangingPunct="1"/>
            <a:r>
              <a:rPr lang="en-US" sz="2400" dirty="0" smtClean="0"/>
              <a:t>Humans have 23 pairs of chromosomes. One pairs is the sex chromosomes: XX in females and XY in males.</a:t>
            </a:r>
          </a:p>
          <a:p>
            <a:pPr eaLnBrk="1" hangingPunct="1"/>
            <a:r>
              <a:rPr lang="en-US" sz="2400" dirty="0" smtClean="0"/>
              <a:t>Sex determination has genetic, hormonal, anatomical, and behavioral aspects.</a:t>
            </a:r>
          </a:p>
          <a:p>
            <a:pPr eaLnBrk="1" hangingPunct="1"/>
            <a:r>
              <a:rPr lang="en-US" sz="2400" dirty="0" smtClean="0"/>
              <a:t>The Y chromosome can be used to establish paternity.</a:t>
            </a:r>
          </a:p>
          <a:p>
            <a:pPr eaLnBrk="1" hangingPunct="1"/>
            <a:r>
              <a:rPr lang="en-US" sz="2400" dirty="0" smtClean="0"/>
              <a:t>Disorders and other traits inherited on X chromosomes are called X-linked traits, and are more common in males than in females.</a:t>
            </a:r>
          </a:p>
          <a:p>
            <a:pPr eaLnBrk="1" hangingPunct="1"/>
            <a:r>
              <a:rPr lang="en-US" sz="2400" dirty="0" smtClean="0"/>
              <a:t>Incomplete dominance: </a:t>
            </a:r>
            <a:r>
              <a:rPr lang="en-US" sz="2400" dirty="0" err="1" smtClean="0"/>
              <a:t>heterozygotes</a:t>
            </a:r>
            <a:r>
              <a:rPr lang="en-US" sz="2400" dirty="0" smtClean="0"/>
              <a:t> have a phenotype intermediate between homozygous dominant and homozygous recessive.</a:t>
            </a:r>
          </a:p>
          <a:p>
            <a:pPr eaLnBrk="1" hangingPunct="1"/>
            <a:r>
              <a:rPr lang="en-US" sz="2400" dirty="0" err="1" smtClean="0"/>
              <a:t>Codominant</a:t>
            </a:r>
            <a:r>
              <a:rPr lang="en-US" sz="2400" dirty="0" smtClean="0"/>
              <a:t> trait: both maternal and paternal alleles contribute equally and separately to the phenotype.</a:t>
            </a:r>
          </a:p>
          <a:p>
            <a:pPr eaLnBrk="1" hangingPunct="1"/>
            <a:endParaRPr lang="en-US" sz="2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pPr eaLnBrk="1" hangingPunct="1"/>
            <a:r>
              <a:rPr lang="en-US" b="1" dirty="0" smtClean="0"/>
              <a:t>Summary</a:t>
            </a:r>
          </a:p>
        </p:txBody>
      </p:sp>
      <p:sp>
        <p:nvSpPr>
          <p:cNvPr id="47107" name="Content Placeholder 2"/>
          <p:cNvSpPr>
            <a:spLocks noGrp="1"/>
          </p:cNvSpPr>
          <p:nvPr>
            <p:ph idx="1"/>
          </p:nvPr>
        </p:nvSpPr>
        <p:spPr>
          <a:xfrm>
            <a:off x="457200" y="1143000"/>
            <a:ext cx="8229600" cy="5486400"/>
          </a:xfrm>
        </p:spPr>
        <p:txBody>
          <a:bodyPr/>
          <a:lstStyle/>
          <a:p>
            <a:pPr eaLnBrk="1" hangingPunct="1"/>
            <a:r>
              <a:rPr lang="en-US" sz="2400" dirty="0" smtClean="0"/>
              <a:t>Polygenic traits are influenced by the additive effects of multiple genes. Polygenic traits often show a continuous, bell-shaped distribution in the population.</a:t>
            </a:r>
          </a:p>
          <a:p>
            <a:pPr eaLnBrk="1" hangingPunct="1"/>
            <a:r>
              <a:rPr lang="en-US" sz="2400" dirty="0" smtClean="0"/>
              <a:t>Person’s phenotype is determined by both genes and environmental influences; this type of inheritance is described as </a:t>
            </a:r>
            <a:r>
              <a:rPr lang="en-US" sz="2400" dirty="0" err="1" smtClean="0"/>
              <a:t>multifactorial</a:t>
            </a:r>
            <a:r>
              <a:rPr lang="en-US" sz="2400" dirty="0" smtClean="0"/>
              <a:t>.</a:t>
            </a:r>
          </a:p>
          <a:p>
            <a:pPr eaLnBrk="1" hangingPunct="1"/>
            <a:r>
              <a:rPr lang="en-US" sz="2400" dirty="0" smtClean="0"/>
              <a:t>Some genetic disorders result from having a chromosome number that differs from the </a:t>
            </a:r>
            <a:r>
              <a:rPr lang="en-US" sz="2400" smtClean="0"/>
              <a:t>usual 46.</a:t>
            </a:r>
            <a:endParaRPr lang="en-US" sz="2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determines biological sex?</a:t>
            </a:r>
            <a:endParaRPr lang="en-US" b="1" dirty="0"/>
          </a:p>
        </p:txBody>
      </p:sp>
      <p:sp>
        <p:nvSpPr>
          <p:cNvPr id="3" name="Content Placeholder 2"/>
          <p:cNvSpPr>
            <a:spLocks noGrp="1"/>
          </p:cNvSpPr>
          <p:nvPr>
            <p:ph idx="1"/>
          </p:nvPr>
        </p:nvSpPr>
        <p:spPr/>
        <p:txBody>
          <a:bodyPr/>
          <a:lstStyle/>
          <a:p>
            <a:r>
              <a:rPr lang="en-US" dirty="0" smtClean="0"/>
              <a:t>Sex hormones produced by </a:t>
            </a:r>
            <a:r>
              <a:rPr lang="en-US" b="1" dirty="0" smtClean="0"/>
              <a:t>gonads</a:t>
            </a:r>
            <a:r>
              <a:rPr lang="en-US" dirty="0" smtClean="0"/>
              <a:t> </a:t>
            </a:r>
          </a:p>
          <a:p>
            <a:pPr lvl="1"/>
            <a:r>
              <a:rPr lang="en-US" dirty="0" smtClean="0"/>
              <a:t>ovaries in females, testes in males</a:t>
            </a:r>
          </a:p>
          <a:p>
            <a:pPr lvl="1"/>
            <a:endParaRPr lang="en-US" dirty="0" smtClean="0"/>
          </a:p>
          <a:p>
            <a:r>
              <a:rPr lang="en-US" dirty="0" smtClean="0"/>
              <a:t>Androgens: testosterone, estrogen </a:t>
            </a:r>
          </a:p>
          <a:p>
            <a:pPr>
              <a:buNone/>
            </a:pPr>
            <a:endParaRPr lang="en-US" dirty="0" smtClean="0"/>
          </a:p>
          <a:p>
            <a:r>
              <a:rPr lang="en-US" dirty="0" smtClean="0"/>
              <a:t>Males produce higher levels of testosterone</a:t>
            </a:r>
          </a:p>
          <a:p>
            <a:endParaRPr lang="en-US" dirty="0" smtClean="0"/>
          </a:p>
          <a:p>
            <a:r>
              <a:rPr lang="en-US" dirty="0" smtClean="0"/>
              <a:t>Females produce higher levels of estrogen</a:t>
            </a:r>
            <a:endParaRPr lang="en-US" dirty="0"/>
          </a:p>
        </p:txBody>
      </p:sp>
    </p:spTree>
    <p:extLst>
      <p:ext uri="{BB962C8B-B14F-4D97-AF65-F5344CB8AC3E}">
        <p14:creationId xmlns:p14="http://schemas.microsoft.com/office/powerpoint/2010/main" val="26287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determines biological sex?</a:t>
            </a:r>
            <a:endParaRPr lang="en-US" dirty="0"/>
          </a:p>
        </p:txBody>
      </p:sp>
      <p:sp>
        <p:nvSpPr>
          <p:cNvPr id="3" name="Content Placeholder 2"/>
          <p:cNvSpPr>
            <a:spLocks noGrp="1"/>
          </p:cNvSpPr>
          <p:nvPr>
            <p:ph idx="1"/>
          </p:nvPr>
        </p:nvSpPr>
        <p:spPr/>
        <p:txBody>
          <a:bodyPr/>
          <a:lstStyle/>
          <a:p>
            <a:r>
              <a:rPr lang="en-US" dirty="0" smtClean="0"/>
              <a:t>In a fetus, sex hormones shape development of sexual anatomy</a:t>
            </a:r>
          </a:p>
          <a:p>
            <a:endParaRPr lang="en-US" dirty="0" smtClean="0"/>
          </a:p>
          <a:p>
            <a:r>
              <a:rPr lang="en-US" dirty="0" smtClean="0"/>
              <a:t>Depends on the set of chromosomes fetus receives from parents</a:t>
            </a:r>
            <a:endParaRPr lang="en-US" dirty="0"/>
          </a:p>
        </p:txBody>
      </p:sp>
    </p:spTree>
    <p:extLst>
      <p:ext uri="{BB962C8B-B14F-4D97-AF65-F5344CB8AC3E}">
        <p14:creationId xmlns:p14="http://schemas.microsoft.com/office/powerpoint/2010/main" val="120818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pPr eaLnBrk="1" hangingPunct="1"/>
            <a:r>
              <a:rPr lang="en-US" b="1" dirty="0" smtClean="0"/>
              <a:t>What determines biological sex?</a:t>
            </a:r>
            <a:endParaRPr lang="en-US" dirty="0" smtClean="0"/>
          </a:p>
        </p:txBody>
      </p:sp>
      <p:sp>
        <p:nvSpPr>
          <p:cNvPr id="16387" name="Content Placeholder 2"/>
          <p:cNvSpPr>
            <a:spLocks noGrp="1"/>
          </p:cNvSpPr>
          <p:nvPr>
            <p:ph idx="1"/>
          </p:nvPr>
        </p:nvSpPr>
        <p:spPr>
          <a:xfrm>
            <a:off x="457200" y="1189038"/>
            <a:ext cx="8229600" cy="1782762"/>
          </a:xfrm>
        </p:spPr>
        <p:txBody>
          <a:bodyPr/>
          <a:lstStyle/>
          <a:p>
            <a:pPr eaLnBrk="1" hangingPunct="1"/>
            <a:r>
              <a:rPr lang="en-US" dirty="0" smtClean="0"/>
              <a:t>Humans have 23 pairs of chromosomes</a:t>
            </a:r>
          </a:p>
          <a:p>
            <a:pPr lvl="1" eaLnBrk="1" hangingPunct="1"/>
            <a:r>
              <a:rPr lang="en-US" dirty="0" smtClean="0"/>
              <a:t>22 pairs are </a:t>
            </a:r>
            <a:r>
              <a:rPr lang="en-US" b="1" dirty="0" err="1" smtClean="0"/>
              <a:t>autosomes</a:t>
            </a:r>
            <a:endParaRPr lang="en-US" dirty="0" smtClean="0"/>
          </a:p>
          <a:p>
            <a:pPr lvl="1" eaLnBrk="1" hangingPunct="1"/>
            <a:r>
              <a:rPr lang="en-US" dirty="0" smtClean="0"/>
              <a:t>1 pair are </a:t>
            </a:r>
            <a:r>
              <a:rPr lang="en-US" b="1" dirty="0" smtClean="0"/>
              <a:t>sex chromosomes</a:t>
            </a:r>
            <a:endParaRPr lang="en-US" dirty="0" smtClean="0"/>
          </a:p>
          <a:p>
            <a:pPr lvl="1" eaLnBrk="1" hangingPunct="1"/>
            <a:endParaRPr lang="en-US" dirty="0" smtClean="0"/>
          </a:p>
          <a:p>
            <a:pPr lvl="1" eaLnBrk="1" hangingPunct="1">
              <a:buNone/>
            </a:pPr>
            <a:endParaRPr lang="en-US" dirty="0" smtClean="0"/>
          </a:p>
        </p:txBody>
      </p:sp>
      <p:pic>
        <p:nvPicPr>
          <p:cNvPr id="7" name="Picture 6" descr="lect1206.jpg"/>
          <p:cNvPicPr>
            <a:picLocks noChangeAspect="1"/>
          </p:cNvPicPr>
          <p:nvPr/>
        </p:nvPicPr>
        <p:blipFill>
          <a:blip r:embed="rId3"/>
          <a:stretch>
            <a:fillRect/>
          </a:stretch>
        </p:blipFill>
        <p:spPr>
          <a:xfrm>
            <a:off x="2098978" y="2859790"/>
            <a:ext cx="4946045" cy="38819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b="1" dirty="0" smtClean="0"/>
              <a:t>What determines biological sex?</a:t>
            </a:r>
            <a:endParaRPr lang="en-US" dirty="0" smtClean="0"/>
          </a:p>
        </p:txBody>
      </p:sp>
      <p:sp>
        <p:nvSpPr>
          <p:cNvPr id="17411" name="Content Placeholder 2"/>
          <p:cNvSpPr>
            <a:spLocks noGrp="1"/>
          </p:cNvSpPr>
          <p:nvPr>
            <p:ph idx="1"/>
          </p:nvPr>
        </p:nvSpPr>
        <p:spPr>
          <a:xfrm>
            <a:off x="457200" y="1219200"/>
            <a:ext cx="8229600" cy="4525963"/>
          </a:xfrm>
        </p:spPr>
        <p:txBody>
          <a:bodyPr/>
          <a:lstStyle/>
          <a:p>
            <a:pPr eaLnBrk="1" hangingPunct="1"/>
            <a:r>
              <a:rPr lang="en-US" dirty="0" smtClean="0"/>
              <a:t>In the absence of a Y chromosome, a fetus will develop into a female</a:t>
            </a:r>
          </a:p>
          <a:p>
            <a:pPr lvl="1" eaLnBrk="1" hangingPunct="1"/>
            <a:r>
              <a:rPr lang="en-US" dirty="0" smtClean="0"/>
              <a:t>females are XX</a:t>
            </a:r>
          </a:p>
          <a:p>
            <a:pPr lvl="1" eaLnBrk="1" hangingPunct="1"/>
            <a:r>
              <a:rPr lang="en-US" dirty="0" smtClean="0"/>
              <a:t>males are XY</a:t>
            </a:r>
          </a:p>
        </p:txBody>
      </p:sp>
      <p:pic>
        <p:nvPicPr>
          <p:cNvPr id="7" name="Picture 6" descr="lect1206.jpg"/>
          <p:cNvPicPr>
            <a:picLocks noChangeAspect="1"/>
          </p:cNvPicPr>
          <p:nvPr/>
        </p:nvPicPr>
        <p:blipFill>
          <a:blip r:embed="rId3"/>
          <a:stretch>
            <a:fillRect/>
          </a:stretch>
        </p:blipFill>
        <p:spPr>
          <a:xfrm>
            <a:off x="2398611" y="3360100"/>
            <a:ext cx="4346779" cy="33815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dirty="0" smtClean="0"/>
              <a:t>What determines biological sex?</a:t>
            </a:r>
            <a:endParaRPr lang="en-US" dirty="0" smtClean="0"/>
          </a:p>
        </p:txBody>
      </p:sp>
      <p:sp>
        <p:nvSpPr>
          <p:cNvPr id="18435" name="Content Placeholder 2"/>
          <p:cNvSpPr>
            <a:spLocks noGrp="1"/>
          </p:cNvSpPr>
          <p:nvPr>
            <p:ph idx="1"/>
          </p:nvPr>
        </p:nvSpPr>
        <p:spPr>
          <a:xfrm>
            <a:off x="457200" y="1600201"/>
            <a:ext cx="2514600" cy="4419600"/>
          </a:xfrm>
        </p:spPr>
        <p:txBody>
          <a:bodyPr/>
          <a:lstStyle/>
          <a:p>
            <a:pPr eaLnBrk="1" hangingPunct="1">
              <a:spcBef>
                <a:spcPts val="0"/>
              </a:spcBef>
            </a:pPr>
            <a:r>
              <a:rPr lang="en-US" sz="2800" dirty="0" smtClean="0"/>
              <a:t>Sons inherit Y chromosome from father and X chromosome from mother</a:t>
            </a:r>
            <a:r>
              <a:rPr lang="en-US" dirty="0" smtClean="0"/>
              <a:t> </a:t>
            </a:r>
          </a:p>
          <a:p>
            <a:pPr eaLnBrk="1" hangingPunct="1">
              <a:buNone/>
            </a:pPr>
            <a:r>
              <a:rPr lang="en-US" dirty="0" smtClean="0"/>
              <a:t> </a:t>
            </a:r>
          </a:p>
        </p:txBody>
      </p:sp>
      <p:pic>
        <p:nvPicPr>
          <p:cNvPr id="5" name="Picture 4" descr="lect1207.jpg"/>
          <p:cNvPicPr>
            <a:picLocks noChangeAspect="1"/>
          </p:cNvPicPr>
          <p:nvPr/>
        </p:nvPicPr>
        <p:blipFill>
          <a:blip r:embed="rId3"/>
          <a:stretch>
            <a:fillRect/>
          </a:stretch>
        </p:blipFill>
        <p:spPr>
          <a:xfrm>
            <a:off x="3810183" y="1478268"/>
            <a:ext cx="4434606" cy="4919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What determines biological sex?</a:t>
            </a:r>
            <a:endParaRPr lang="en-US" dirty="0" smtClean="0"/>
          </a:p>
        </p:txBody>
      </p:sp>
      <p:sp>
        <p:nvSpPr>
          <p:cNvPr id="19459" name="Content Placeholder 2"/>
          <p:cNvSpPr>
            <a:spLocks noGrp="1"/>
          </p:cNvSpPr>
          <p:nvPr>
            <p:ph idx="1"/>
          </p:nvPr>
        </p:nvSpPr>
        <p:spPr>
          <a:xfrm>
            <a:off x="457200" y="1600200"/>
            <a:ext cx="2667000" cy="4495800"/>
          </a:xfrm>
        </p:spPr>
        <p:txBody>
          <a:bodyPr/>
          <a:lstStyle/>
          <a:p>
            <a:pPr eaLnBrk="1" hangingPunct="1"/>
            <a:r>
              <a:rPr lang="en-US" sz="2800" dirty="0" smtClean="0"/>
              <a:t>Daughters inherit one X chromosome from mother and one X chromosome from father.</a:t>
            </a:r>
          </a:p>
          <a:p>
            <a:pPr eaLnBrk="1" hangingPunct="1"/>
            <a:endParaRPr lang="en-US" sz="2800" dirty="0" smtClean="0"/>
          </a:p>
        </p:txBody>
      </p:sp>
      <p:pic>
        <p:nvPicPr>
          <p:cNvPr id="5" name="Picture 4" descr="lect1207.jpg"/>
          <p:cNvPicPr>
            <a:picLocks noChangeAspect="1"/>
          </p:cNvPicPr>
          <p:nvPr/>
        </p:nvPicPr>
        <p:blipFill>
          <a:blip r:embed="rId3"/>
          <a:stretch>
            <a:fillRect/>
          </a:stretch>
        </p:blipFill>
        <p:spPr>
          <a:xfrm>
            <a:off x="3810183" y="1478268"/>
            <a:ext cx="4434606" cy="49194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1641</Words>
  <Application>Microsoft Office PowerPoint</Application>
  <PresentationFormat>On-screen Show (4:3)</PresentationFormat>
  <Paragraphs>207</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Chapter 12</vt:lpstr>
      <vt:lpstr>What determines biological sex?</vt:lpstr>
      <vt:lpstr>What determines biological sex?</vt:lpstr>
      <vt:lpstr>What determines biological sex?</vt:lpstr>
      <vt:lpstr>What determines biological sex?</vt:lpstr>
      <vt:lpstr>What determines biological sex?</vt:lpstr>
      <vt:lpstr>What determines biological sex?</vt:lpstr>
      <vt:lpstr>What determines biological sex?</vt:lpstr>
      <vt:lpstr>What determines biological sex?</vt:lpstr>
      <vt:lpstr>What determines biological sex?</vt:lpstr>
      <vt:lpstr>Sex-linked inheritance</vt:lpstr>
      <vt:lpstr>Sex-linked inheritance</vt:lpstr>
      <vt:lpstr>Sex-linked inheritance</vt:lpstr>
      <vt:lpstr>Sex-linked inheritance</vt:lpstr>
      <vt:lpstr>Sex-linked inheritance</vt:lpstr>
      <vt:lpstr>Y chromosome</vt:lpstr>
      <vt:lpstr>Y chromosome </vt:lpstr>
      <vt:lpstr>Y chromosome</vt:lpstr>
      <vt:lpstr>Y chromosome</vt:lpstr>
      <vt:lpstr>Incomplete dominance</vt:lpstr>
      <vt:lpstr>Incomplete dominance</vt:lpstr>
      <vt:lpstr>Codominance</vt:lpstr>
      <vt:lpstr>Codominance</vt:lpstr>
      <vt:lpstr>Codominance</vt:lpstr>
      <vt:lpstr>Codominance</vt:lpstr>
      <vt:lpstr>Polygenic trait</vt:lpstr>
      <vt:lpstr>Polygenic trait</vt:lpstr>
      <vt:lpstr>Multifactorial trait</vt:lpstr>
      <vt:lpstr>Multifactorial trait</vt:lpstr>
      <vt:lpstr>Multifactorial trait</vt:lpstr>
      <vt:lpstr>Multifactorial trait</vt:lpstr>
      <vt:lpstr>Errors in meiosis</vt:lpstr>
      <vt:lpstr>Errors in meiosis</vt:lpstr>
      <vt:lpstr>Detecting errors in meiosis</vt:lpstr>
      <vt:lpstr>Detecting errors in meiosis</vt:lpstr>
      <vt:lpstr>Summary</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GVSU-User</dc:creator>
  <cp:lastModifiedBy>hbadmin</cp:lastModifiedBy>
  <cp:revision>51</cp:revision>
  <dcterms:created xsi:type="dcterms:W3CDTF">2014-03-21T01:11:24Z</dcterms:created>
  <dcterms:modified xsi:type="dcterms:W3CDTF">2014-04-06T14:21:55Z</dcterms:modified>
</cp:coreProperties>
</file>