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8" r:id="rId3"/>
    <p:sldId id="257" r:id="rId4"/>
    <p:sldId id="268" r:id="rId5"/>
    <p:sldId id="259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796" autoAdjust="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4F8F222F-8613-4CF9-ABD8-002151B61FA7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6608C105-082C-467C-8C42-DE606528A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19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7E175-3D52-462E-A79E-690D8F6E17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C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 3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B0761BD-2D94-4D38-9339-8B992C5B0001}" type="slidenum">
              <a:rPr lang="en-US">
                <a:latin typeface="Calibri" pitchFamily="34" charset="0"/>
              </a:rPr>
              <a:pPr eaLnBrk="1" hangingPunct="1"/>
              <a:t>10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B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 3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0FFA19C-6522-4234-BDC7-389E12FC0AE5}" type="slidenum">
              <a:rPr lang="en-US">
                <a:latin typeface="Calibri" pitchFamily="34" charset="0"/>
              </a:rPr>
              <a:pPr eaLnBrk="1" hangingPunct="1"/>
              <a:t>11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B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 3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EBFB242-37E3-49B0-AABA-004DB1C67944}" type="slidenum">
              <a:rPr lang="en-US">
                <a:latin typeface="Calibri" pitchFamily="34" charset="0"/>
              </a:rPr>
              <a:pPr eaLnBrk="1" hangingPunct="1"/>
              <a:t>12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A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 1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366CC49-F75D-44DE-80A8-C5FC046C4B3E}" type="slidenum">
              <a:rPr lang="en-US">
                <a:latin typeface="Calibri" pitchFamily="34" charset="0"/>
              </a:rPr>
              <a:pPr eaLnBrk="1" hangingPunct="1"/>
              <a:t>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B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 1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B5C0C46-96AA-4E32-88EC-3BB7E72576B1}" type="slidenum">
              <a:rPr lang="en-US">
                <a:latin typeface="Calibri" pitchFamily="34" charset="0"/>
              </a:rPr>
              <a:pPr eaLnBrk="1" hangingPunct="1"/>
              <a:t>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A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 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977489F-C6A4-4856-BFD2-DF471E8F9A69}" type="slidenum">
              <a:rPr lang="en-US">
                <a:latin typeface="Calibri" pitchFamily="34" charset="0"/>
              </a:rPr>
              <a:pPr eaLnBrk="1" hangingPunct="1"/>
              <a:t>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 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ED5817C-F0DC-485B-9043-B88759723388}" type="slidenum">
              <a:rPr lang="en-US">
                <a:latin typeface="Calibri" pitchFamily="34" charset="0"/>
              </a:rPr>
              <a:pPr eaLnBrk="1" hangingPunct="1"/>
              <a:t>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 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592C5B9-DCAD-4B0B-86FF-91420FED34A1}" type="slidenum">
              <a:rPr lang="en-US">
                <a:latin typeface="Calibri" pitchFamily="34" charset="0"/>
              </a:rPr>
              <a:pPr eaLnBrk="1" hangingPunct="1"/>
              <a:t>6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B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 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D5C45A3-34FE-46D2-9ED7-7A635299AAF8}" type="slidenum">
              <a:rPr lang="en-US">
                <a:latin typeface="Calibri" pitchFamily="34" charset="0"/>
              </a:rPr>
              <a:pPr eaLnBrk="1" hangingPunct="1"/>
              <a:t>7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A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Driving Question: 3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2783AAB-645E-47F5-8370-5CBD383CC3C0}" type="slidenum">
              <a:rPr lang="en-US">
                <a:latin typeface="Calibri" pitchFamily="34" charset="0"/>
              </a:rPr>
              <a:pPr eaLnBrk="1" hangingPunct="1"/>
              <a:t>8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B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Driving Question: 3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A765E64-81B5-4254-8E3B-436C246D0BB2}" type="slidenum">
              <a:rPr lang="en-US">
                <a:latin typeface="Calibri" pitchFamily="34" charset="0"/>
              </a:rPr>
              <a:pPr eaLnBrk="1" hangingPunct="1"/>
              <a:t>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23845-014B-4C6B-8125-3D390894220A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3486F-C776-4467-9D14-D285AF29E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2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DF64F-BE71-41D4-9DCC-EB73B37F496F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BD135-32BB-469B-8F23-A56B409B3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7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1EBB2-6DED-4AD4-9099-2E98CDA0A432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CFBA0-B1D2-4A1B-B8AA-475994C99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952A-F172-468F-A633-C5AE1DB8D831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F31E-6BC4-45AF-8664-260887C9F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4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2EAB2-05B0-4DB3-9876-159A300E4C50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62F1B-C8EE-4180-9BBA-8E9BCDED9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9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908D-CF4B-498D-A145-B9AA2F91DC45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B3585-46A4-4F8A-9CDE-CF42942DB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4F62A-D0C3-4CD1-A146-002DED83C912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63E06-6B7A-4561-8BEA-85B2B5EDA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1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0079D-A743-4320-86BF-B8692028034B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AD7F6-E1D4-4D10-B2BB-05CBE5619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4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5CB35-8B70-42AF-9C65-A847485EDCD0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C619E-4619-47BC-9176-A5EB131A9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7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5FFA1-1D97-4354-BDCB-823A188355CB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35C77-03FE-4E83-807D-7056C035A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0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2658E-65C2-460D-8B45-37C73F4C7D08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1B86A-C235-4EA8-8A6A-C9C3F0DBB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0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59F23E9-BCDA-4678-84AB-F7E21FFB3464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63743A7-F9A1-4866-9BFD-F08389456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 eaLnBrk="1" hangingPunct="1"/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i="1" dirty="0" smtClean="0"/>
              <a:t>Biology for a Changing World, 2e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dirty="0" smtClean="0"/>
              <a:t>Clicker Questions 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Chapter </a:t>
            </a:r>
            <a:r>
              <a:rPr lang="en-US" sz="6000" dirty="0" smtClean="0"/>
              <a:t>13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3230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Which of the following is NOT an example of cloning?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2305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nuclear transfer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embryo splitting 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meiotic division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asexual reproduction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Is the nucleus that is injected into an unfertilized egg for cloning purposes haploid or diploid?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211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haploid.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diploid.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ea typeface="+mj-ea"/>
              </a:rPr>
              <a:t>TRUE or FALSE?</a:t>
            </a:r>
            <a:br>
              <a:rPr lang="en-US" sz="3200" dirty="0" smtClean="0">
                <a:ea typeface="+mj-ea"/>
              </a:rPr>
            </a:br>
            <a:r>
              <a:rPr lang="en-US" sz="3200" dirty="0" smtClean="0">
                <a:ea typeface="+mj-ea"/>
              </a:rPr>
              <a:t>Only embryonic stem cells are being investigated as possible therapies to restore damaged tissue in humans.</a:t>
            </a:r>
            <a:endParaRPr lang="en-US" sz="3200" dirty="0">
              <a:ea typeface="+mj-ea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TRUE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FALSE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Tissues are comprised of ____ cells.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specialized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unspecialized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stem 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embryonic stem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Do most differentiated cells function as stem cells?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Yes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No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01763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Which of the following describes embryonic stem cells?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they are pluripotent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they are multipotent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they are only useful to the developing embryo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A and 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The stem cells located in your bone marrow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ea typeface="+mn-ea"/>
              </a:rPr>
              <a:t>pluripotent stem cells.</a:t>
            </a:r>
            <a:endParaRPr lang="en-US" dirty="0">
              <a:ea typeface="+mn-ea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ea typeface="+mn-ea"/>
              </a:rPr>
              <a:t>adult stem cells.</a:t>
            </a:r>
            <a:endParaRPr lang="en-US" dirty="0">
              <a:ea typeface="+mn-ea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err="1" smtClean="0">
                <a:ea typeface="+mn-ea"/>
              </a:rPr>
              <a:t>multipotent</a:t>
            </a:r>
            <a:r>
              <a:rPr lang="en-US" dirty="0" smtClean="0">
                <a:ea typeface="+mn-ea"/>
              </a:rPr>
              <a:t> cells.</a:t>
            </a:r>
            <a:endParaRPr lang="en-US" dirty="0">
              <a:ea typeface="+mn-ea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B and C</a:t>
            </a:r>
            <a:endParaRPr lang="en-US" dirty="0">
              <a:solidFill>
                <a:srgbClr val="FF0000"/>
              </a:solidFill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FF0000"/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Which of the following describes adult stem cells?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they are pluripotent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they are abundant in the brain, bone marrow, blood vessels, peripheral blood, skeletal muscle, liver, and skin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they are not as elastic as embryonic stem cells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B and 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TRUE or FALSE?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All cells in your body express the same genes.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TRUE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FALSE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How are embryonic stem cells collected?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They are collected from blastocysts, mammalian embryos that are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comprised of </a:t>
            </a:r>
            <a:r>
              <a:rPr lang="en-US" dirty="0">
                <a:solidFill>
                  <a:srgbClr val="FF0000"/>
                </a:solidFill>
                <a:ea typeface="+mn-ea"/>
              </a:rPr>
              <a:t>a hollow ball of cells.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ea typeface="+mn-ea"/>
              </a:rPr>
              <a:t>They </a:t>
            </a:r>
            <a:r>
              <a:rPr lang="en-US" dirty="0">
                <a:ea typeface="+mn-ea"/>
              </a:rPr>
              <a:t>are collected from a fetus, a nine-week old embryo.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ea typeface="+mn-ea"/>
              </a:rPr>
              <a:t>They </a:t>
            </a:r>
            <a:r>
              <a:rPr lang="en-US" dirty="0">
                <a:ea typeface="+mn-ea"/>
              </a:rPr>
              <a:t>are collected from umbilical cord blood.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ea typeface="+mn-ea"/>
              </a:rPr>
              <a:t>They </a:t>
            </a:r>
            <a:r>
              <a:rPr lang="en-US" dirty="0">
                <a:ea typeface="+mn-ea"/>
              </a:rPr>
              <a:t>are collected from blastocysts, which are nine-week old embryos.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Why is it beneficial to create a blastocyst from the patient</a:t>
            </a:r>
            <a:r>
              <a:rPr lang="ja-JP" altLang="en-US" sz="3200" smtClean="0">
                <a:ea typeface="ＭＳ Ｐゴシック" pitchFamily="34" charset="-128"/>
              </a:rPr>
              <a:t>’</a:t>
            </a:r>
            <a:r>
              <a:rPr lang="en-US" altLang="ja-JP" sz="3200" smtClean="0">
                <a:ea typeface="ＭＳ Ｐゴシック" pitchFamily="34" charset="-128"/>
              </a:rPr>
              <a:t>s own somatic cells?</a:t>
            </a:r>
            <a:endParaRPr lang="en-US" sz="3200" smtClean="0">
              <a:ea typeface="ＭＳ Ｐゴシック" pitchFamily="34" charset="-128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lphaUcPeriod"/>
            </a:pPr>
            <a:r>
              <a:rPr lang="en-US" sz="3000" smtClean="0">
                <a:ea typeface="ＭＳ Ｐゴシック" pitchFamily="34" charset="-128"/>
              </a:rPr>
              <a:t>It prevents the stem cells from dividing out of control, thereby preventing cancer.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lphaUcPeriod"/>
            </a:pPr>
            <a:r>
              <a:rPr lang="en-US" sz="3000" smtClean="0">
                <a:solidFill>
                  <a:srgbClr val="FF0000"/>
                </a:solidFill>
                <a:ea typeface="ＭＳ Ｐゴシック" pitchFamily="34" charset="-128"/>
              </a:rPr>
              <a:t>As the blastocyst is essentially a clone of the patient, the stem cells will be recognized by the patient</a:t>
            </a:r>
            <a:r>
              <a:rPr lang="ja-JP" altLang="en-US" sz="3000" smtClean="0">
                <a:solidFill>
                  <a:srgbClr val="FF0000"/>
                </a:solidFill>
                <a:ea typeface="ＭＳ Ｐゴシック" pitchFamily="34" charset="-128"/>
              </a:rPr>
              <a:t>’</a:t>
            </a:r>
            <a:r>
              <a:rPr lang="en-US" altLang="ja-JP" sz="3000" smtClean="0">
                <a:solidFill>
                  <a:srgbClr val="FF0000"/>
                </a:solidFill>
                <a:ea typeface="ＭＳ Ｐゴシック" pitchFamily="34" charset="-128"/>
              </a:rPr>
              <a:t>s body and rejection will not occur.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lphaUcPeriod"/>
            </a:pPr>
            <a:r>
              <a:rPr lang="en-US" sz="3000" smtClean="0">
                <a:ea typeface="ＭＳ Ｐゴシック" pitchFamily="34" charset="-128"/>
              </a:rPr>
              <a:t>It provides adult stem cells collected from the patient which the doctor can then use to replace damaged cells.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lphaUcPeriod"/>
            </a:pPr>
            <a:r>
              <a:rPr lang="en-US" sz="3000" smtClean="0">
                <a:ea typeface="ＭＳ Ｐゴシック" pitchFamily="34" charset="-128"/>
              </a:rPr>
              <a:t>The stem cells will be multipotent and can be manipulated into becoming many different types of cells.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408</Words>
  <Application>Microsoft Office PowerPoint</Application>
  <PresentationFormat>On-screen Show (4:3)</PresentationFormat>
  <Paragraphs>80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Biology for a Changing World, 2e   Clicker Questions   Chapter 13  </vt:lpstr>
      <vt:lpstr>Tissues are comprised of ____ cells.</vt:lpstr>
      <vt:lpstr>Do most differentiated cells function as stem cells?</vt:lpstr>
      <vt:lpstr>Which of the following describes embryonic stem cells?</vt:lpstr>
      <vt:lpstr>The stem cells located in your bone marrow are</vt:lpstr>
      <vt:lpstr>Which of the following describes adult stem cells?</vt:lpstr>
      <vt:lpstr>TRUE or FALSE? All cells in your body express the same genes.</vt:lpstr>
      <vt:lpstr>How are embryonic stem cells collected?</vt:lpstr>
      <vt:lpstr>Why is it beneficial to create a blastocyst from the patient’s own somatic cells?</vt:lpstr>
      <vt:lpstr>Which of the following is NOT an example of cloning?</vt:lpstr>
      <vt:lpstr>Is the nucleus that is injected into an unfertilized egg for cloning purposes haploid or diploid?</vt:lpstr>
      <vt:lpstr>TRUE or FALSE? Only embryonic stem cells are being investigated as possible therapies to restore damaged tissue in humans.</vt:lpstr>
    </vt:vector>
  </TitlesOfParts>
  <Company>Clayton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Process of Science</dc:title>
  <dc:creator>Jere Boudell</dc:creator>
  <cp:lastModifiedBy>hbadmin</cp:lastModifiedBy>
  <cp:revision>121</cp:revision>
  <dcterms:created xsi:type="dcterms:W3CDTF">2014-03-04T16:55:08Z</dcterms:created>
  <dcterms:modified xsi:type="dcterms:W3CDTF">2014-03-19T19:56:12Z</dcterms:modified>
</cp:coreProperties>
</file>