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1" r:id="rId2"/>
    <p:sldId id="256" r:id="rId3"/>
    <p:sldId id="257" r:id="rId4"/>
    <p:sldId id="296" r:id="rId5"/>
    <p:sldId id="295" r:id="rId6"/>
    <p:sldId id="266" r:id="rId7"/>
    <p:sldId id="267" r:id="rId8"/>
    <p:sldId id="268" r:id="rId9"/>
    <p:sldId id="261" r:id="rId10"/>
    <p:sldId id="262" r:id="rId11"/>
    <p:sldId id="263" r:id="rId12"/>
    <p:sldId id="264" r:id="rId13"/>
    <p:sldId id="297" r:id="rId14"/>
    <p:sldId id="272" r:id="rId15"/>
    <p:sldId id="265" r:id="rId16"/>
    <p:sldId id="298" r:id="rId17"/>
    <p:sldId id="274" r:id="rId18"/>
    <p:sldId id="275" r:id="rId19"/>
    <p:sldId id="299" r:id="rId20"/>
    <p:sldId id="300" r:id="rId21"/>
    <p:sldId id="288" r:id="rId22"/>
    <p:sldId id="278" r:id="rId23"/>
    <p:sldId id="292" r:id="rId24"/>
    <p:sldId id="281" r:id="rId25"/>
    <p:sldId id="282" r:id="rId26"/>
    <p:sldId id="286" r:id="rId27"/>
    <p:sldId id="293" r:id="rId28"/>
    <p:sldId id="294"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702" autoAdjust="0"/>
  </p:normalViewPr>
  <p:slideViewPr>
    <p:cSldViewPr>
      <p:cViewPr varScale="1">
        <p:scale>
          <a:sx n="78" d="100"/>
          <a:sy n="78" d="100"/>
        </p:scale>
        <p:origin x="-133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BE2A32A-15CA-4772-B6CA-255303EA7666}" type="datetimeFigureOut">
              <a:rPr lang="en-US"/>
              <a:pPr>
                <a:defRPr/>
              </a:pPr>
              <a:t>4/18/2014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8BCCCA3-2D5C-431C-830D-3D039ED9FBCB}" type="slidenum">
              <a:rPr lang="en-US"/>
              <a:pPr>
                <a:defRPr/>
              </a:pPr>
              <a:t>‹#›</a:t>
            </a:fld>
            <a:endParaRPr lang="en-US"/>
          </a:p>
        </p:txBody>
      </p:sp>
    </p:spTree>
    <p:extLst>
      <p:ext uri="{BB962C8B-B14F-4D97-AF65-F5344CB8AC3E}">
        <p14:creationId xmlns:p14="http://schemas.microsoft.com/office/powerpoint/2010/main" val="32780901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5554D4E-051C-4C63-8D73-05EF68B5928F}" type="slidenum">
              <a:rPr lang="en-US" smtClean="0">
                <a:solidFill>
                  <a:srgbClr val="000000"/>
                </a:solidFill>
              </a:rPr>
              <a:pPr eaLnBrk="1" hangingPunct="1"/>
              <a:t>1</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Replace the </a:t>
            </a:r>
            <a:r>
              <a:rPr lang="en-US" sz="1200" dirty="0" smtClean="0"/>
              <a:t>nucleus of a haploid unfertilized human egg with the diploid nucleus taken from another </a:t>
            </a:r>
            <a:r>
              <a:rPr lang="en-US" sz="1200" smtClean="0"/>
              <a:t>cell</a:t>
            </a:r>
            <a:r>
              <a:rPr lang="en-US" sz="1200" baseline="0" smtClean="0"/>
              <a:t> and </a:t>
            </a:r>
            <a:r>
              <a:rPr lang="en-US" sz="1200" smtClean="0"/>
              <a:t>create </a:t>
            </a:r>
            <a:r>
              <a:rPr lang="en-US" sz="1200" dirty="0" smtClean="0"/>
              <a:t>a new embryo with the same genes as the donor </a:t>
            </a:r>
            <a:r>
              <a:rPr lang="en-US" sz="1200" dirty="0" smtClean="0"/>
              <a:t>cell.</a:t>
            </a:r>
            <a:r>
              <a:rPr lang="en-US" sz="1200" baseline="0" dirty="0" smtClean="0"/>
              <a:t> </a:t>
            </a:r>
            <a:endParaRPr lang="en-US" dirty="0"/>
          </a:p>
        </p:txBody>
      </p:sp>
      <p:sp>
        <p:nvSpPr>
          <p:cNvPr id="4" name="Slide Number Placeholder 3"/>
          <p:cNvSpPr>
            <a:spLocks noGrp="1"/>
          </p:cNvSpPr>
          <p:nvPr>
            <p:ph type="sldNum" sz="quarter" idx="10"/>
          </p:nvPr>
        </p:nvSpPr>
        <p:spPr/>
        <p:txBody>
          <a:bodyPr/>
          <a:lstStyle/>
          <a:p>
            <a:pPr>
              <a:defRPr/>
            </a:pPr>
            <a:fld id="{48BCCCA3-2D5C-431C-830D-3D039ED9FBCB}" type="slidenum">
              <a:rPr lang="en-US" smtClean="0"/>
              <a:pPr>
                <a:defRPr/>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a:t>
            </a:r>
            <a:r>
              <a:rPr lang="en-US" sz="1200" kern="1200" dirty="0" err="1" smtClean="0">
                <a:solidFill>
                  <a:schemeClr val="tx1"/>
                </a:solidFill>
                <a:latin typeface="+mn-lt"/>
                <a:ea typeface="+mn-ea"/>
                <a:cs typeface="+mn-cs"/>
              </a:rPr>
              <a:t>pluripotent</a:t>
            </a:r>
            <a:r>
              <a:rPr lang="en-US" sz="1200" kern="1200" dirty="0" smtClean="0">
                <a:solidFill>
                  <a:schemeClr val="tx1"/>
                </a:solidFill>
                <a:latin typeface="+mn-lt"/>
                <a:ea typeface="+mn-ea"/>
                <a:cs typeface="+mn-cs"/>
              </a:rPr>
              <a:t> stem cell can be generated by the manipulation of a differentiated somatic cell.</a:t>
            </a:r>
            <a:endParaRPr lang="en-US" dirty="0"/>
          </a:p>
        </p:txBody>
      </p:sp>
      <p:sp>
        <p:nvSpPr>
          <p:cNvPr id="4" name="Slide Number Placeholder 3"/>
          <p:cNvSpPr>
            <a:spLocks noGrp="1"/>
          </p:cNvSpPr>
          <p:nvPr>
            <p:ph type="sldNum" sz="quarter" idx="10"/>
          </p:nvPr>
        </p:nvSpPr>
        <p:spPr/>
        <p:txBody>
          <a:bodyPr/>
          <a:lstStyle/>
          <a:p>
            <a:pPr>
              <a:defRPr/>
            </a:pPr>
            <a:fld id="{48BCCCA3-2D5C-431C-830D-3D039ED9FBCB}" type="slidenum">
              <a:rPr lang="en-US" smtClean="0"/>
              <a:pPr>
                <a:defRPr/>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2001, Luke became one of the first patients in the world to receive an experimental treatment for such bladder </a:t>
            </a:r>
            <a:r>
              <a:rPr lang="en-US" sz="1200" kern="1200" dirty="0" smtClean="0">
                <a:solidFill>
                  <a:schemeClr val="tx1"/>
                </a:solidFill>
                <a:latin typeface="+mn-lt"/>
                <a:ea typeface="+mn-ea"/>
                <a:cs typeface="+mn-cs"/>
              </a:rPr>
              <a:t>problems.</a:t>
            </a:r>
            <a:r>
              <a:rPr lang="en-US" sz="1200" kern="1200" baseline="0" dirty="0" smtClean="0">
                <a:solidFill>
                  <a:schemeClr val="tx1"/>
                </a:solidFill>
                <a:latin typeface="+mn-lt"/>
                <a:ea typeface="+mn-ea"/>
                <a:cs typeface="+mn-cs"/>
              </a:rPr>
              <a:t> A</a:t>
            </a:r>
            <a:r>
              <a:rPr lang="en-US" sz="1200" kern="1200" dirty="0" smtClean="0">
                <a:solidFill>
                  <a:schemeClr val="tx1"/>
                </a:solidFill>
                <a:latin typeface="+mn-lt"/>
                <a:ea typeface="+mn-ea"/>
                <a:cs typeface="+mn-cs"/>
              </a:rPr>
              <a:t>n </a:t>
            </a:r>
            <a:r>
              <a:rPr lang="en-US" sz="1200" kern="1200" dirty="0" smtClean="0">
                <a:solidFill>
                  <a:schemeClr val="tx1"/>
                </a:solidFill>
                <a:latin typeface="+mn-lt"/>
                <a:ea typeface="+mn-ea"/>
                <a:cs typeface="+mn-cs"/>
              </a:rPr>
              <a:t>engineered human bladder, one grown from his own cells, was implanted to fix his faulty one.</a:t>
            </a:r>
            <a:endParaRPr lang="en-US" dirty="0"/>
          </a:p>
        </p:txBody>
      </p:sp>
      <p:sp>
        <p:nvSpPr>
          <p:cNvPr id="4" name="Slide Number Placeholder 3"/>
          <p:cNvSpPr>
            <a:spLocks noGrp="1"/>
          </p:cNvSpPr>
          <p:nvPr>
            <p:ph type="sldNum" sz="quarter" idx="10"/>
          </p:nvPr>
        </p:nvSpPr>
        <p:spPr/>
        <p:txBody>
          <a:bodyPr/>
          <a:lstStyle/>
          <a:p>
            <a:pPr>
              <a:defRPr/>
            </a:pPr>
            <a:fld id="{48BCCCA3-2D5C-431C-830D-3D039ED9FBCB}"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Tissues grown from a person’s own cells pose no risk of rejection because the tissue is genetically related to the donor.</a:t>
            </a:r>
          </a:p>
          <a:p>
            <a:endParaRPr lang="en-US" dirty="0"/>
          </a:p>
        </p:txBody>
      </p:sp>
      <p:sp>
        <p:nvSpPr>
          <p:cNvPr id="4" name="Slide Number Placeholder 3"/>
          <p:cNvSpPr>
            <a:spLocks noGrp="1"/>
          </p:cNvSpPr>
          <p:nvPr>
            <p:ph type="sldNum" sz="quarter" idx="10"/>
          </p:nvPr>
        </p:nvSpPr>
        <p:spPr/>
        <p:txBody>
          <a:bodyPr/>
          <a:lstStyle/>
          <a:p>
            <a:pPr>
              <a:defRPr/>
            </a:pPr>
            <a:fld id="{48BCCCA3-2D5C-431C-830D-3D039ED9FBCB}" type="slidenum">
              <a:rPr lang="en-US" smtClean="0"/>
              <a:pPr>
                <a:defRPr/>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Atala</a:t>
            </a:r>
            <a:r>
              <a:rPr lang="en-US" sz="1200" kern="1200" dirty="0" smtClean="0">
                <a:solidFill>
                  <a:schemeClr val="tx1"/>
                </a:solidFill>
                <a:latin typeface="+mn-lt"/>
                <a:ea typeface="+mn-ea"/>
                <a:cs typeface="+mn-cs"/>
              </a:rPr>
              <a:t> is using his organ-growing technique to make other organs for </a:t>
            </a:r>
            <a:r>
              <a:rPr lang="en-US" sz="1200" kern="1200" dirty="0" smtClean="0">
                <a:solidFill>
                  <a:schemeClr val="tx1"/>
                </a:solidFill>
                <a:latin typeface="+mn-lt"/>
                <a:ea typeface="+mn-ea"/>
                <a:cs typeface="+mn-cs"/>
              </a:rPr>
              <a:t>transplant. </a:t>
            </a:r>
            <a:r>
              <a:rPr lang="en-US" sz="1200" kern="1200" dirty="0" smtClean="0">
                <a:solidFill>
                  <a:schemeClr val="tx1"/>
                </a:solidFill>
                <a:latin typeface="+mn-lt"/>
                <a:ea typeface="+mn-ea"/>
                <a:cs typeface="+mn-cs"/>
              </a:rPr>
              <a:t>He has used </a:t>
            </a:r>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texhniquw</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 grow replacement </a:t>
            </a:r>
            <a:r>
              <a:rPr lang="en-US" sz="1200" kern="1200" dirty="0" smtClean="0">
                <a:solidFill>
                  <a:schemeClr val="tx1"/>
                </a:solidFill>
                <a:latin typeface="+mn-lt"/>
                <a:ea typeface="+mn-ea"/>
                <a:cs typeface="+mn-cs"/>
              </a:rPr>
              <a:t>urethras.</a:t>
            </a:r>
            <a:endParaRPr lang="en-US" dirty="0"/>
          </a:p>
        </p:txBody>
      </p:sp>
      <p:sp>
        <p:nvSpPr>
          <p:cNvPr id="4" name="Slide Number Placeholder 3"/>
          <p:cNvSpPr>
            <a:spLocks noGrp="1"/>
          </p:cNvSpPr>
          <p:nvPr>
            <p:ph type="sldNum" sz="quarter" idx="10"/>
          </p:nvPr>
        </p:nvSpPr>
        <p:spPr/>
        <p:txBody>
          <a:bodyPr/>
          <a:lstStyle/>
          <a:p>
            <a:pPr>
              <a:defRPr/>
            </a:pPr>
            <a:fld id="{48BCCCA3-2D5C-431C-830D-3D039ED9FBCB}" type="slidenum">
              <a:rPr lang="en-US" smtClean="0"/>
              <a:pPr>
                <a:defRPr/>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Muscle </a:t>
            </a:r>
            <a:r>
              <a:rPr lang="en-US" sz="1200" kern="1200" dirty="0" smtClean="0">
                <a:solidFill>
                  <a:schemeClr val="tx1"/>
                </a:solidFill>
                <a:latin typeface="+mn-lt"/>
                <a:ea typeface="+mn-ea"/>
                <a:cs typeface="+mn-cs"/>
              </a:rPr>
              <a:t>cells, which are long and slender, allow the body to move by contracting and relaxing. B cells are round, with antibody receptors protruding from their surfaces that detect foreign objects like viruses and bacteria, and help the body fight off infection</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cell’s physical shape and function are determined by the kinds of protein found within it. </a:t>
            </a:r>
            <a:r>
              <a:rPr lang="en-US" sz="1200" kern="1200" dirty="0" smtClean="0">
                <a:solidFill>
                  <a:schemeClr val="tx1"/>
                </a:solidFill>
                <a:latin typeface="+mn-lt"/>
                <a:ea typeface="+mn-ea"/>
                <a:cs typeface="+mn-cs"/>
              </a:rPr>
              <a:t>Muscle </a:t>
            </a:r>
            <a:r>
              <a:rPr lang="en-US" sz="1200" kern="1200" dirty="0" smtClean="0">
                <a:solidFill>
                  <a:schemeClr val="tx1"/>
                </a:solidFill>
                <a:latin typeface="+mn-lt"/>
                <a:ea typeface="+mn-ea"/>
                <a:cs typeface="+mn-cs"/>
              </a:rPr>
              <a:t>cells contain proteins that allow them to contract and cause body movement;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 cells contain proteins that allow them to fight infection. </a:t>
            </a:r>
            <a:r>
              <a:rPr lang="en-US" sz="1200" kern="1200" dirty="0" smtClean="0">
                <a:solidFill>
                  <a:schemeClr val="tx1"/>
                </a:solidFill>
                <a:latin typeface="+mn-lt"/>
                <a:ea typeface="+mn-ea"/>
                <a:cs typeface="+mn-cs"/>
              </a:rPr>
              <a:t>Both </a:t>
            </a:r>
            <a:r>
              <a:rPr lang="en-US" sz="1200" kern="1200" dirty="0" smtClean="0">
                <a:solidFill>
                  <a:schemeClr val="tx1"/>
                </a:solidFill>
                <a:latin typeface="+mn-lt"/>
                <a:ea typeface="+mn-ea"/>
                <a:cs typeface="+mn-cs"/>
              </a:rPr>
              <a:t>muscle cells and B cells contain exactly the same DNA, and therefore contain the same </a:t>
            </a:r>
            <a:r>
              <a:rPr lang="en-US" sz="1200" kern="1200" dirty="0" smtClean="0">
                <a:solidFill>
                  <a:schemeClr val="tx1"/>
                </a:solidFill>
                <a:latin typeface="+mn-lt"/>
                <a:ea typeface="+mn-ea"/>
                <a:cs typeface="+mn-cs"/>
              </a:rPr>
              <a:t>genes.</a:t>
            </a:r>
            <a:r>
              <a:rPr lang="en-US" sz="1200" kern="1200" baseline="0" dirty="0" smtClean="0">
                <a:solidFill>
                  <a:schemeClr val="tx1"/>
                </a:solidFill>
                <a:latin typeface="+mn-lt"/>
                <a:ea typeface="+mn-ea"/>
                <a:cs typeface="+mn-cs"/>
              </a:rPr>
              <a:t> O</a:t>
            </a:r>
            <a:r>
              <a:rPr lang="en-US" sz="1200" kern="1200" dirty="0" smtClean="0">
                <a:solidFill>
                  <a:schemeClr val="tx1"/>
                </a:solidFill>
                <a:latin typeface="+mn-lt"/>
                <a:ea typeface="+mn-ea"/>
                <a:cs typeface="+mn-cs"/>
              </a:rPr>
              <a:t>nly </a:t>
            </a:r>
            <a:r>
              <a:rPr lang="en-US" sz="1200" kern="1200" dirty="0" smtClean="0">
                <a:solidFill>
                  <a:schemeClr val="tx1"/>
                </a:solidFill>
                <a:latin typeface="+mn-lt"/>
                <a:ea typeface="+mn-ea"/>
                <a:cs typeface="+mn-cs"/>
              </a:rPr>
              <a:t>a subset of those genes is turned on in each cell type. </a:t>
            </a:r>
            <a:endParaRPr lang="en-US" dirty="0"/>
          </a:p>
        </p:txBody>
      </p:sp>
      <p:sp>
        <p:nvSpPr>
          <p:cNvPr id="4" name="Slide Number Placeholder 3"/>
          <p:cNvSpPr>
            <a:spLocks noGrp="1"/>
          </p:cNvSpPr>
          <p:nvPr>
            <p:ph type="sldNum" sz="quarter" idx="10"/>
          </p:nvPr>
        </p:nvSpPr>
        <p:spPr/>
        <p:txBody>
          <a:bodyPr/>
          <a:lstStyle/>
          <a:p>
            <a:pPr>
              <a:defRPr/>
            </a:pPr>
            <a:fld id="{48BCCCA3-2D5C-431C-830D-3D039ED9FBCB}" type="slidenum">
              <a:rPr lang="en-US" smtClean="0"/>
              <a:pPr>
                <a:defRPr/>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Cells with restricted ability to differentiate are described as </a:t>
            </a:r>
            <a:r>
              <a:rPr lang="en-US" sz="1200" kern="1200" dirty="0" err="1" smtClean="0">
                <a:solidFill>
                  <a:schemeClr val="tx1"/>
                </a:solidFill>
                <a:latin typeface="+mn-lt"/>
                <a:ea typeface="+mn-ea"/>
                <a:cs typeface="+mn-cs"/>
              </a:rPr>
              <a:t>multipotent</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48BCCCA3-2D5C-431C-830D-3D039ED9FBCB}" type="slidenum">
              <a:rPr lang="en-US" smtClean="0"/>
              <a:pPr>
                <a:defRPr/>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Stem cells </a:t>
            </a:r>
            <a:r>
              <a:rPr lang="en-US" sz="1200" kern="1200" dirty="0" smtClean="0">
                <a:solidFill>
                  <a:schemeClr val="tx1"/>
                </a:solidFill>
                <a:latin typeface="+mn-lt"/>
                <a:ea typeface="+mn-ea"/>
                <a:cs typeface="+mn-cs"/>
              </a:rPr>
              <a:t>are found in early embryos at what’s known as the blastocyst stage, when the embryo is mostly a hollow ball of cells</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dirty="0" smtClean="0"/>
              <a:t>Some scientists argue that embryonic stem cells hold greater potential in treating disease because they are not as specialized as adult stem cells and can therefore differentiate into many more cell types.</a:t>
            </a: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48BCCCA3-2D5C-431C-830D-3D039ED9FBCB}" type="slidenum">
              <a:rPr lang="en-US" smtClean="0"/>
              <a:pPr>
                <a:defRPr/>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err="1" smtClean="0">
                <a:solidFill>
                  <a:schemeClr val="tx1"/>
                </a:solidFill>
                <a:latin typeface="+mn-lt"/>
                <a:ea typeface="+mn-ea"/>
                <a:cs typeface="+mn-cs"/>
              </a:rPr>
              <a:t>Totipotent</a:t>
            </a:r>
            <a:r>
              <a:rPr lang="en-US" sz="1200" kern="1200" dirty="0" smtClean="0">
                <a:solidFill>
                  <a:schemeClr val="tx1"/>
                </a:solidFill>
                <a:latin typeface="+mn-lt"/>
                <a:ea typeface="+mn-ea"/>
                <a:cs typeface="+mn-cs"/>
              </a:rPr>
              <a:t> describes a cell with the ability to differentiate into any cell type in the body.</a:t>
            </a:r>
            <a:endParaRPr lang="en-US" dirty="0"/>
          </a:p>
        </p:txBody>
      </p:sp>
      <p:sp>
        <p:nvSpPr>
          <p:cNvPr id="4" name="Slide Number Placeholder 3"/>
          <p:cNvSpPr>
            <a:spLocks noGrp="1"/>
          </p:cNvSpPr>
          <p:nvPr>
            <p:ph type="sldNum" sz="quarter" idx="10"/>
          </p:nvPr>
        </p:nvSpPr>
        <p:spPr/>
        <p:txBody>
          <a:bodyPr/>
          <a:lstStyle/>
          <a:p>
            <a:pPr>
              <a:defRPr/>
            </a:pPr>
            <a:fld id="{48BCCCA3-2D5C-431C-830D-3D039ED9FBCB}" type="slidenum">
              <a:rPr lang="en-US" smtClean="0"/>
              <a:pPr>
                <a:defRPr/>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Scientists can extract cells from an embryo and place them in media that stimulates them to divide. These cells are then stored, used in research, and could potentially be used in </a:t>
            </a:r>
            <a:r>
              <a:rPr lang="en-US" sz="1200" kern="1200" dirty="0" smtClean="0">
                <a:solidFill>
                  <a:schemeClr val="tx1"/>
                </a:solidFill>
                <a:latin typeface="+mn-lt"/>
                <a:ea typeface="+mn-ea"/>
                <a:cs typeface="+mn-cs"/>
              </a:rPr>
              <a:t>treatment.</a:t>
            </a:r>
            <a:r>
              <a:rPr lang="en-US" sz="1200"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48BCCCA3-2D5C-431C-830D-3D039ED9FBCB}" type="slidenum">
              <a:rPr lang="en-US" smtClean="0"/>
              <a:pPr>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C5EDB46-E52A-46F3-9B1A-744A3C7B3690}" type="datetimeFigureOut">
              <a:rPr lang="en-US"/>
              <a:pPr>
                <a:defRPr/>
              </a:pPr>
              <a:t>4/18/2014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5A0F77-9E9E-4387-9933-775FC452E43A}" type="slidenum">
              <a:rPr lang="en-US"/>
              <a:pPr>
                <a:defRPr/>
              </a:pPr>
              <a:t>‹#›</a:t>
            </a:fld>
            <a:endParaRPr lang="en-US"/>
          </a:p>
        </p:txBody>
      </p:sp>
    </p:spTree>
    <p:extLst>
      <p:ext uri="{BB962C8B-B14F-4D97-AF65-F5344CB8AC3E}">
        <p14:creationId xmlns:p14="http://schemas.microsoft.com/office/powerpoint/2010/main" val="3046308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E10481-ECD0-476F-B259-ECAC3043C296}" type="datetimeFigureOut">
              <a:rPr lang="en-US"/>
              <a:pPr>
                <a:defRPr/>
              </a:pPr>
              <a:t>4/18/2014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C2AF0F-A825-423B-901B-2AE972A6880C}" type="slidenum">
              <a:rPr lang="en-US"/>
              <a:pPr>
                <a:defRPr/>
              </a:pPr>
              <a:t>‹#›</a:t>
            </a:fld>
            <a:endParaRPr lang="en-US"/>
          </a:p>
        </p:txBody>
      </p:sp>
    </p:spTree>
    <p:extLst>
      <p:ext uri="{BB962C8B-B14F-4D97-AF65-F5344CB8AC3E}">
        <p14:creationId xmlns:p14="http://schemas.microsoft.com/office/powerpoint/2010/main" val="250308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218EF5-C129-4A03-BD99-B87714C89AD8}" type="datetimeFigureOut">
              <a:rPr lang="en-US"/>
              <a:pPr>
                <a:defRPr/>
              </a:pPr>
              <a:t>4/18/2014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4CC9AE-7E78-442B-B675-F22AFEE8A369}" type="slidenum">
              <a:rPr lang="en-US"/>
              <a:pPr>
                <a:defRPr/>
              </a:pPr>
              <a:t>‹#›</a:t>
            </a:fld>
            <a:endParaRPr lang="en-US"/>
          </a:p>
        </p:txBody>
      </p:sp>
    </p:spTree>
    <p:extLst>
      <p:ext uri="{BB962C8B-B14F-4D97-AF65-F5344CB8AC3E}">
        <p14:creationId xmlns:p14="http://schemas.microsoft.com/office/powerpoint/2010/main" val="359724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0702FB-ECCD-44D9-8725-0D62ADEB3760}" type="datetimeFigureOut">
              <a:rPr lang="en-US"/>
              <a:pPr>
                <a:defRPr/>
              </a:pPr>
              <a:t>4/18/2014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0BA33D-8A8A-4CDD-B8C0-BBFC94CCB5EE}" type="slidenum">
              <a:rPr lang="en-US"/>
              <a:pPr>
                <a:defRPr/>
              </a:pPr>
              <a:t>‹#›</a:t>
            </a:fld>
            <a:endParaRPr lang="en-US"/>
          </a:p>
        </p:txBody>
      </p:sp>
    </p:spTree>
    <p:extLst>
      <p:ext uri="{BB962C8B-B14F-4D97-AF65-F5344CB8AC3E}">
        <p14:creationId xmlns:p14="http://schemas.microsoft.com/office/powerpoint/2010/main" val="349966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062D35-BA19-46A5-8A01-50B1B7A65449}" type="datetimeFigureOut">
              <a:rPr lang="en-US"/>
              <a:pPr>
                <a:defRPr/>
              </a:pPr>
              <a:t>4/18/2014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132A8B-FE9D-48CF-AD9D-16D367BC4B95}" type="slidenum">
              <a:rPr lang="en-US"/>
              <a:pPr>
                <a:defRPr/>
              </a:pPr>
              <a:t>‹#›</a:t>
            </a:fld>
            <a:endParaRPr lang="en-US"/>
          </a:p>
        </p:txBody>
      </p:sp>
    </p:spTree>
    <p:extLst>
      <p:ext uri="{BB962C8B-B14F-4D97-AF65-F5344CB8AC3E}">
        <p14:creationId xmlns:p14="http://schemas.microsoft.com/office/powerpoint/2010/main" val="2731098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DD272A5-6CBB-4E1A-903D-083ED41C8347}" type="datetimeFigureOut">
              <a:rPr lang="en-US"/>
              <a:pPr>
                <a:defRPr/>
              </a:pPr>
              <a:t>4/18/2014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8066C4-A93B-4700-B8C6-49CC4B2A16BC}" type="slidenum">
              <a:rPr lang="en-US"/>
              <a:pPr>
                <a:defRPr/>
              </a:pPr>
              <a:t>‹#›</a:t>
            </a:fld>
            <a:endParaRPr lang="en-US"/>
          </a:p>
        </p:txBody>
      </p:sp>
    </p:spTree>
    <p:extLst>
      <p:ext uri="{BB962C8B-B14F-4D97-AF65-F5344CB8AC3E}">
        <p14:creationId xmlns:p14="http://schemas.microsoft.com/office/powerpoint/2010/main" val="136238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CD1BEEE-C369-41CB-95E2-32534F1575D8}" type="datetimeFigureOut">
              <a:rPr lang="en-US"/>
              <a:pPr>
                <a:defRPr/>
              </a:pPr>
              <a:t>4/18/2014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EA56D46-3EE4-4605-869E-B1DD6188D387}" type="slidenum">
              <a:rPr lang="en-US"/>
              <a:pPr>
                <a:defRPr/>
              </a:pPr>
              <a:t>‹#›</a:t>
            </a:fld>
            <a:endParaRPr lang="en-US"/>
          </a:p>
        </p:txBody>
      </p:sp>
    </p:spTree>
    <p:extLst>
      <p:ext uri="{BB962C8B-B14F-4D97-AF65-F5344CB8AC3E}">
        <p14:creationId xmlns:p14="http://schemas.microsoft.com/office/powerpoint/2010/main" val="1112758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017AB41-ACF2-4A54-9ED3-5FBBAA4E94D4}" type="datetimeFigureOut">
              <a:rPr lang="en-US"/>
              <a:pPr>
                <a:defRPr/>
              </a:pPr>
              <a:t>4/18/2014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05AC823-4618-4A11-BAD0-87B77FC60823}" type="slidenum">
              <a:rPr lang="en-US"/>
              <a:pPr>
                <a:defRPr/>
              </a:pPr>
              <a:t>‹#›</a:t>
            </a:fld>
            <a:endParaRPr lang="en-US"/>
          </a:p>
        </p:txBody>
      </p:sp>
    </p:spTree>
    <p:extLst>
      <p:ext uri="{BB962C8B-B14F-4D97-AF65-F5344CB8AC3E}">
        <p14:creationId xmlns:p14="http://schemas.microsoft.com/office/powerpoint/2010/main" val="13306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008FBF-2FDF-4B63-BEBC-92AE22359064}" type="datetimeFigureOut">
              <a:rPr lang="en-US"/>
              <a:pPr>
                <a:defRPr/>
              </a:pPr>
              <a:t>4/18/2014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B643FC3-0B10-4AD5-AAFF-7E9FD04AA5E6}" type="slidenum">
              <a:rPr lang="en-US"/>
              <a:pPr>
                <a:defRPr/>
              </a:pPr>
              <a:t>‹#›</a:t>
            </a:fld>
            <a:endParaRPr lang="en-US"/>
          </a:p>
        </p:txBody>
      </p:sp>
    </p:spTree>
    <p:extLst>
      <p:ext uri="{BB962C8B-B14F-4D97-AF65-F5344CB8AC3E}">
        <p14:creationId xmlns:p14="http://schemas.microsoft.com/office/powerpoint/2010/main" val="4062324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EF15F5-98D6-4380-A72B-23B9E7D9770E}" type="datetimeFigureOut">
              <a:rPr lang="en-US"/>
              <a:pPr>
                <a:defRPr/>
              </a:pPr>
              <a:t>4/18/2014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B15446-67D5-411C-B5CA-B643D3B35582}" type="slidenum">
              <a:rPr lang="en-US"/>
              <a:pPr>
                <a:defRPr/>
              </a:pPr>
              <a:t>‹#›</a:t>
            </a:fld>
            <a:endParaRPr lang="en-US"/>
          </a:p>
        </p:txBody>
      </p:sp>
    </p:spTree>
    <p:extLst>
      <p:ext uri="{BB962C8B-B14F-4D97-AF65-F5344CB8AC3E}">
        <p14:creationId xmlns:p14="http://schemas.microsoft.com/office/powerpoint/2010/main" val="2945587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17AD3E-05BF-4992-9584-1FA9FAF73817}" type="datetimeFigureOut">
              <a:rPr lang="en-US"/>
              <a:pPr>
                <a:defRPr/>
              </a:pPr>
              <a:t>4/18/2014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BFC4B7-2165-44BF-938F-41471A553202}" type="slidenum">
              <a:rPr lang="en-US"/>
              <a:pPr>
                <a:defRPr/>
              </a:pPr>
              <a:t>‹#›</a:t>
            </a:fld>
            <a:endParaRPr lang="en-US"/>
          </a:p>
        </p:txBody>
      </p:sp>
    </p:spTree>
    <p:extLst>
      <p:ext uri="{BB962C8B-B14F-4D97-AF65-F5344CB8AC3E}">
        <p14:creationId xmlns:p14="http://schemas.microsoft.com/office/powerpoint/2010/main" val="3535294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97191E0-101D-478C-9B97-25B5C5BA5E6F}" type="datetimeFigureOut">
              <a:rPr lang="en-US"/>
              <a:pPr>
                <a:defRPr/>
              </a:pPr>
              <a:t>4/18/2014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19FAC4C-A76B-42CB-A7CA-67DD424935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95300" y="1447800"/>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lang="en-US" sz="4400" b="1">
                <a:solidFill>
                  <a:srgbClr val="FFFFFE"/>
                </a:solidFill>
                <a:latin typeface="Verdana" pitchFamily="34" charset="0"/>
              </a:rPr>
              <a:t>Biology for a</a:t>
            </a:r>
          </a:p>
          <a:p>
            <a:pPr algn="ctr" eaLnBrk="0" hangingPunct="0">
              <a:lnSpc>
                <a:spcPct val="120000"/>
              </a:lnSpc>
            </a:pPr>
            <a:r>
              <a:rPr lang="en-US" sz="4400" b="1">
                <a:solidFill>
                  <a:srgbClr val="FFFFFE"/>
                </a:solidFill>
                <a:latin typeface="Verdana" pitchFamily="34" charset="0"/>
              </a:rPr>
              <a:t>Changing World</a:t>
            </a:r>
            <a:endParaRPr lang="en-US" sz="3400" b="1">
              <a:solidFill>
                <a:srgbClr val="FFFFFE"/>
              </a:solidFill>
              <a:latin typeface="Verdana" pitchFamily="34" charset="0"/>
            </a:endParaRPr>
          </a:p>
          <a:p>
            <a:pPr algn="ctr" eaLnBrk="0" hangingPunct="0">
              <a:lnSpc>
                <a:spcPct val="120000"/>
              </a:lnSpc>
            </a:pPr>
            <a:r>
              <a:rPr lang="en-US" sz="2400" b="1">
                <a:solidFill>
                  <a:srgbClr val="FFFFFE"/>
                </a:solidFill>
                <a:latin typeface="Verdana" pitchFamily="34" charset="0"/>
              </a:rPr>
              <a:t>SECOND EDITION</a:t>
            </a:r>
            <a:endParaRPr lang="en-US" sz="4400">
              <a:solidFill>
                <a:srgbClr val="FFFFFE"/>
              </a:solidFill>
              <a:latin typeface="Times" charset="0"/>
            </a:endParaRPr>
          </a:p>
        </p:txBody>
      </p:sp>
      <p:sp>
        <p:nvSpPr>
          <p:cNvPr id="14339" name="Rectangle 5"/>
          <p:cNvSpPr>
            <a:spLocks noGrp="1" noChangeArrowheads="1"/>
          </p:cNvSpPr>
          <p:nvPr/>
        </p:nvSpPr>
        <p:spPr bwMode="auto">
          <a:xfrm>
            <a:off x="1371600" y="3962400"/>
            <a:ext cx="640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800" b="1" dirty="0">
                <a:solidFill>
                  <a:srgbClr val="FFFFFE"/>
                </a:solidFill>
                <a:latin typeface="Verdana" pitchFamily="34" charset="0"/>
              </a:rPr>
              <a:t>Lecture PowerPoint</a:t>
            </a:r>
          </a:p>
          <a:p>
            <a:pPr algn="ctr" eaLnBrk="0" hangingPunct="0"/>
            <a:r>
              <a:rPr lang="en-US" sz="2800" b="1" dirty="0">
                <a:solidFill>
                  <a:srgbClr val="FFFFFE"/>
                </a:solidFill>
                <a:latin typeface="Verdana" pitchFamily="34" charset="0"/>
              </a:rPr>
              <a:t>CHAPTER </a:t>
            </a:r>
            <a:r>
              <a:rPr lang="en-US" sz="2800" b="1" dirty="0" smtClean="0">
                <a:solidFill>
                  <a:srgbClr val="FFFFFE"/>
                </a:solidFill>
                <a:latin typeface="Verdana" pitchFamily="34" charset="0"/>
              </a:rPr>
              <a:t>13</a:t>
            </a:r>
            <a:endParaRPr lang="en-US" sz="2800" b="1" dirty="0">
              <a:solidFill>
                <a:srgbClr val="FFFFFE"/>
              </a:solidFill>
              <a:latin typeface="Verdana" pitchFamily="34" charset="0"/>
            </a:endParaRPr>
          </a:p>
          <a:p>
            <a:pPr algn="ctr" eaLnBrk="0" hangingPunct="0">
              <a:lnSpc>
                <a:spcPct val="120000"/>
              </a:lnSpc>
            </a:pPr>
            <a:r>
              <a:rPr lang="en-US" sz="2800" dirty="0">
                <a:solidFill>
                  <a:srgbClr val="FFFFFE"/>
                </a:solidFill>
                <a:latin typeface="Verdana" pitchFamily="34" charset="0"/>
              </a:rPr>
              <a:t>Stem Cells and Cell Differentiation</a:t>
            </a:r>
            <a:endParaRPr lang="en-US" sz="2800" dirty="0">
              <a:solidFill>
                <a:srgbClr val="FFFFFE"/>
              </a:solidFill>
              <a:latin typeface="Verdana" pitchFamily="34" charset="0"/>
            </a:endParaRPr>
          </a:p>
        </p:txBody>
      </p:sp>
      <p:sp>
        <p:nvSpPr>
          <p:cNvPr id="14340" name="Text Box 6"/>
          <p:cNvSpPr txBox="1">
            <a:spLocks noChangeArrowheads="1"/>
          </p:cNvSpPr>
          <p:nvPr/>
        </p:nvSpPr>
        <p:spPr bwMode="auto">
          <a:xfrm>
            <a:off x="3886200" y="6248400"/>
            <a:ext cx="502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1200" b="1">
                <a:solidFill>
                  <a:srgbClr val="FFFFFE"/>
                </a:solidFill>
                <a:latin typeface="Verdana" pitchFamily="34" charset="0"/>
              </a:rPr>
              <a:t>Copyright © 2014 by W. H. Freeman and Company</a:t>
            </a:r>
          </a:p>
        </p:txBody>
      </p:sp>
      <p:sp>
        <p:nvSpPr>
          <p:cNvPr id="14341" name="Text Box 7"/>
          <p:cNvSpPr txBox="1">
            <a:spLocks noChangeArrowheads="1"/>
          </p:cNvSpPr>
          <p:nvPr/>
        </p:nvSpPr>
        <p:spPr bwMode="auto">
          <a:xfrm>
            <a:off x="762000" y="1447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solidFill>
                  <a:srgbClr val="FFFFFE"/>
                </a:solidFill>
                <a:latin typeface="Verdana" pitchFamily="34" charset="0"/>
              </a:rPr>
              <a:t> </a:t>
            </a:r>
            <a:endParaRPr lang="en-US">
              <a:solidFill>
                <a:srgbClr val="FFFFFE"/>
              </a:solidFill>
              <a:latin typeface="Verdana" pitchFamily="34" charset="0"/>
            </a:endParaRPr>
          </a:p>
          <a:p>
            <a:pPr algn="ctr"/>
            <a:endParaRPr lang="en-US" sz="1600">
              <a:solidFill>
                <a:srgbClr val="FFFFFE"/>
              </a:solidFill>
              <a:latin typeface="Times" charset="0"/>
            </a:endParaRPr>
          </a:p>
        </p:txBody>
      </p:sp>
      <p:sp>
        <p:nvSpPr>
          <p:cNvPr id="14342" name="Rectangle 11"/>
          <p:cNvSpPr>
            <a:spLocks noGrp="1" noChangeArrowheads="1"/>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200">
                <a:solidFill>
                  <a:srgbClr val="FFFFFE"/>
                </a:solidFill>
              </a:rPr>
              <a:t>Michèle Shuster • Janet Vigna • Matthew Tontonoz • Gunjan Sinha   </a:t>
            </a:r>
          </a:p>
        </p:txBody>
      </p:sp>
    </p:spTree>
    <p:extLst>
      <p:ext uri="{BB962C8B-B14F-4D97-AF65-F5344CB8AC3E}">
        <p14:creationId xmlns:p14="http://schemas.microsoft.com/office/powerpoint/2010/main" val="198326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t>Grow your own organs</a:t>
            </a:r>
            <a:endParaRPr lang="en-US" dirty="0"/>
          </a:p>
        </p:txBody>
      </p:sp>
      <p:sp>
        <p:nvSpPr>
          <p:cNvPr id="23555" name="Content Placeholder 2"/>
          <p:cNvSpPr>
            <a:spLocks noGrp="1"/>
          </p:cNvSpPr>
          <p:nvPr>
            <p:ph idx="1"/>
          </p:nvPr>
        </p:nvSpPr>
        <p:spPr>
          <a:xfrm>
            <a:off x="381000" y="1600200"/>
            <a:ext cx="3505200" cy="4953000"/>
          </a:xfrm>
        </p:spPr>
        <p:txBody>
          <a:bodyPr/>
          <a:lstStyle/>
          <a:p>
            <a:pPr eaLnBrk="1" hangingPunct="1"/>
            <a:r>
              <a:rPr lang="en-US" dirty="0" smtClean="0"/>
              <a:t>Stem cells from the tissues are grown </a:t>
            </a:r>
          </a:p>
          <a:p>
            <a:pPr eaLnBrk="1" hangingPunct="1"/>
            <a:r>
              <a:rPr lang="en-US" dirty="0" smtClean="0"/>
              <a:t>Cells  divide </a:t>
            </a:r>
          </a:p>
        </p:txBody>
      </p:sp>
      <p:pic>
        <p:nvPicPr>
          <p:cNvPr id="6" name="Picture 3" descr="infographic 13"/>
          <p:cNvPicPr>
            <a:picLocks noChangeAspect="1" noChangeArrowheads="1"/>
          </p:cNvPicPr>
          <p:nvPr/>
        </p:nvPicPr>
        <p:blipFill rotWithShape="1">
          <a:blip r:embed="rId2">
            <a:extLst>
              <a:ext uri="{28A0092B-C50C-407E-A947-70E740481C1C}">
                <a14:useLocalDpi xmlns:a14="http://schemas.microsoft.com/office/drawing/2010/main" val="0"/>
              </a:ext>
            </a:extLst>
          </a:blip>
          <a:srcRect l="38754" r="43130" b="32539"/>
          <a:stretch/>
        </p:blipFill>
        <p:spPr bwMode="auto">
          <a:xfrm>
            <a:off x="4343400" y="1600200"/>
            <a:ext cx="3200400" cy="4315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t>Grow your own organs</a:t>
            </a:r>
            <a:endParaRPr lang="en-US" dirty="0"/>
          </a:p>
        </p:txBody>
      </p:sp>
      <p:sp>
        <p:nvSpPr>
          <p:cNvPr id="24579" name="Content Placeholder 2"/>
          <p:cNvSpPr>
            <a:spLocks noGrp="1"/>
          </p:cNvSpPr>
          <p:nvPr>
            <p:ph idx="1"/>
          </p:nvPr>
        </p:nvSpPr>
        <p:spPr>
          <a:xfrm>
            <a:off x="457200" y="1447801"/>
            <a:ext cx="2743200" cy="4648200"/>
          </a:xfrm>
        </p:spPr>
        <p:txBody>
          <a:bodyPr/>
          <a:lstStyle/>
          <a:p>
            <a:pPr eaLnBrk="1" hangingPunct="1"/>
            <a:r>
              <a:rPr lang="en-US" dirty="0" smtClean="0"/>
              <a:t>Cells are placed onto a scaffold in the shape of the organ and grown </a:t>
            </a:r>
          </a:p>
          <a:p>
            <a:pPr eaLnBrk="1" hangingPunct="1">
              <a:buNone/>
            </a:pPr>
            <a:endParaRPr lang="en-US" sz="2400" dirty="0" smtClean="0"/>
          </a:p>
        </p:txBody>
      </p:sp>
      <p:pic>
        <p:nvPicPr>
          <p:cNvPr id="6" name="Picture 3" descr="infographic 13"/>
          <p:cNvPicPr>
            <a:picLocks noChangeAspect="1" noChangeArrowheads="1"/>
          </p:cNvPicPr>
          <p:nvPr/>
        </p:nvPicPr>
        <p:blipFill rotWithShape="1">
          <a:blip r:embed="rId2">
            <a:extLst>
              <a:ext uri="{28A0092B-C50C-407E-A947-70E740481C1C}">
                <a14:useLocalDpi xmlns:a14="http://schemas.microsoft.com/office/drawing/2010/main" val="0"/>
              </a:ext>
            </a:extLst>
          </a:blip>
          <a:srcRect l="59967" r="23436" b="30912"/>
          <a:stretch/>
        </p:blipFill>
        <p:spPr bwMode="auto">
          <a:xfrm>
            <a:off x="4572000" y="1295400"/>
            <a:ext cx="3340994" cy="5036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t>Grow your own organs</a:t>
            </a:r>
            <a:endParaRPr lang="en-US" dirty="0"/>
          </a:p>
        </p:txBody>
      </p:sp>
      <p:sp>
        <p:nvSpPr>
          <p:cNvPr id="25603" name="Content Placeholder 2"/>
          <p:cNvSpPr>
            <a:spLocks noGrp="1"/>
          </p:cNvSpPr>
          <p:nvPr>
            <p:ph idx="1"/>
          </p:nvPr>
        </p:nvSpPr>
        <p:spPr>
          <a:xfrm>
            <a:off x="79375" y="1917700"/>
            <a:ext cx="3200400" cy="4449763"/>
          </a:xfrm>
        </p:spPr>
        <p:txBody>
          <a:bodyPr/>
          <a:lstStyle/>
          <a:p>
            <a:pPr eaLnBrk="1" hangingPunct="1"/>
            <a:r>
              <a:rPr lang="en-US" dirty="0" smtClean="0"/>
              <a:t>Surgeons  implant the newly grown organ into the patient’s body</a:t>
            </a:r>
          </a:p>
          <a:p>
            <a:pPr eaLnBrk="1" hangingPunct="1"/>
            <a:endParaRPr lang="en-US" sz="2000" dirty="0" smtClean="0"/>
          </a:p>
        </p:txBody>
      </p:sp>
      <p:pic>
        <p:nvPicPr>
          <p:cNvPr id="6" name="Picture 3" descr="infographic 13"/>
          <p:cNvPicPr>
            <a:picLocks noChangeAspect="1" noChangeArrowheads="1"/>
          </p:cNvPicPr>
          <p:nvPr/>
        </p:nvPicPr>
        <p:blipFill rotWithShape="1">
          <a:blip r:embed="rId3">
            <a:extLst>
              <a:ext uri="{28A0092B-C50C-407E-A947-70E740481C1C}">
                <a14:useLocalDpi xmlns:a14="http://schemas.microsoft.com/office/drawing/2010/main" val="0"/>
              </a:ext>
            </a:extLst>
          </a:blip>
          <a:srcRect r="86503" b="17161"/>
          <a:stretch/>
        </p:blipFill>
        <p:spPr bwMode="auto">
          <a:xfrm>
            <a:off x="4788794" y="1447800"/>
            <a:ext cx="2133600" cy="47417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b="1" dirty="0" smtClean="0"/>
              <a:t>Grow your own organs</a:t>
            </a:r>
            <a:endParaRPr lang="en-US" dirty="0" smtClean="0"/>
          </a:p>
        </p:txBody>
      </p:sp>
      <p:pic>
        <p:nvPicPr>
          <p:cNvPr id="5" name="Picture 2" descr="unnumbered_13_p288"/>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905001"/>
            <a:ext cx="4250709"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unnumbered_13_p28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1905000"/>
            <a:ext cx="447811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b="1" dirty="0" smtClean="0"/>
              <a:t>Adult stem cells</a:t>
            </a:r>
          </a:p>
        </p:txBody>
      </p:sp>
      <p:sp>
        <p:nvSpPr>
          <p:cNvPr id="26627" name="Content Placeholder 2"/>
          <p:cNvSpPr>
            <a:spLocks noGrp="1"/>
          </p:cNvSpPr>
          <p:nvPr>
            <p:ph idx="1"/>
          </p:nvPr>
        </p:nvSpPr>
        <p:spPr>
          <a:xfrm>
            <a:off x="228600" y="1524000"/>
            <a:ext cx="2895600" cy="4876799"/>
          </a:xfrm>
        </p:spPr>
        <p:txBody>
          <a:bodyPr/>
          <a:lstStyle/>
          <a:p>
            <a:pPr eaLnBrk="1" hangingPunct="1"/>
            <a:r>
              <a:rPr lang="en-US" sz="2800" dirty="0" smtClean="0"/>
              <a:t>The human body is constantly regenerating</a:t>
            </a:r>
          </a:p>
          <a:p>
            <a:pPr eaLnBrk="1" hangingPunct="1"/>
            <a:endParaRPr lang="en-US" sz="2800" dirty="0" smtClean="0"/>
          </a:p>
          <a:p>
            <a:pPr eaLnBrk="1" hangingPunct="1"/>
            <a:r>
              <a:rPr lang="en-US" sz="2800" b="1" dirty="0" smtClean="0"/>
              <a:t>Somatic (adult) stem cells</a:t>
            </a:r>
            <a:r>
              <a:rPr lang="en-US" sz="2800" dirty="0" smtClean="0"/>
              <a:t> are found in mature tissues</a:t>
            </a:r>
          </a:p>
        </p:txBody>
      </p:sp>
      <p:pic>
        <p:nvPicPr>
          <p:cNvPr id="5" name="Picture 2" descr="table_13_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752600"/>
            <a:ext cx="5638800" cy="409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274638"/>
            <a:ext cx="8382000" cy="1143000"/>
          </a:xfrm>
        </p:spPr>
        <p:txBody>
          <a:bodyPr/>
          <a:lstStyle/>
          <a:p>
            <a:pPr eaLnBrk="1" hangingPunct="1"/>
            <a:r>
              <a:rPr lang="en-US" sz="4000" b="1" dirty="0" smtClean="0"/>
              <a:t>Somatic stem cells</a:t>
            </a:r>
          </a:p>
        </p:txBody>
      </p:sp>
      <p:sp>
        <p:nvSpPr>
          <p:cNvPr id="27651" name="Content Placeholder 2"/>
          <p:cNvSpPr>
            <a:spLocks noGrp="1"/>
          </p:cNvSpPr>
          <p:nvPr>
            <p:ph idx="1"/>
          </p:nvPr>
        </p:nvSpPr>
        <p:spPr>
          <a:xfrm>
            <a:off x="609600" y="1295400"/>
            <a:ext cx="6096000" cy="5334000"/>
          </a:xfrm>
        </p:spPr>
        <p:txBody>
          <a:bodyPr/>
          <a:lstStyle/>
          <a:p>
            <a:pPr eaLnBrk="1" hangingPunct="1"/>
            <a:r>
              <a:rPr lang="en-US" sz="2800" dirty="0" smtClean="0"/>
              <a:t>Somatic stem cells help heal tissue damage</a:t>
            </a:r>
          </a:p>
          <a:p>
            <a:pPr eaLnBrk="1" hangingPunct="1"/>
            <a:r>
              <a:rPr lang="en-US" sz="2800" dirty="0" smtClean="0"/>
              <a:t>Cells must go through a process of specialization to replace  specific cell types</a:t>
            </a:r>
          </a:p>
          <a:p>
            <a:pPr eaLnBrk="1" hangingPunct="1"/>
            <a:endParaRPr lang="en-US" sz="2800" dirty="0" smtClean="0"/>
          </a:p>
          <a:p>
            <a:pPr eaLnBrk="1" hangingPunct="1"/>
            <a:r>
              <a:rPr lang="en-US" sz="2800" b="1" dirty="0" smtClean="0"/>
              <a:t>Cellular differentiation</a:t>
            </a:r>
          </a:p>
          <a:p>
            <a:pPr lvl="1" eaLnBrk="1" hangingPunct="1"/>
            <a:r>
              <a:rPr lang="en-US" sz="2000" dirty="0" smtClean="0"/>
              <a:t>Cell specializes to carry out a specific function</a:t>
            </a:r>
          </a:p>
          <a:p>
            <a:pPr lvl="2" eaLnBrk="1" hangingPunct="1">
              <a:buFont typeface="Arial" pitchFamily="34" charset="0"/>
              <a:buChar char="•"/>
            </a:pPr>
            <a:r>
              <a:rPr lang="en-US" sz="2000" dirty="0" smtClean="0"/>
              <a:t>turn some genes on and others off to achieve this</a:t>
            </a:r>
          </a:p>
          <a:p>
            <a:pPr lvl="2" eaLnBrk="1" hangingPunct="1">
              <a:buFont typeface="Arial" pitchFamily="34" charset="0"/>
              <a:buChar char="•"/>
            </a:pPr>
            <a:r>
              <a:rPr lang="en-US" sz="2000" b="1" dirty="0" smtClean="0"/>
              <a:t>differential gene expression</a:t>
            </a:r>
          </a:p>
          <a:p>
            <a:pPr lvl="1" eaLnBrk="1" hangingPunct="1">
              <a:buNone/>
            </a:pPr>
            <a:endParaRPr lang="en-US" sz="20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274638"/>
            <a:ext cx="8382000" cy="1143000"/>
          </a:xfrm>
        </p:spPr>
        <p:txBody>
          <a:bodyPr/>
          <a:lstStyle/>
          <a:p>
            <a:pPr eaLnBrk="1" hangingPunct="1"/>
            <a:r>
              <a:rPr lang="en-US" sz="4000" b="1" dirty="0" smtClean="0"/>
              <a:t>Somatic stem cells</a:t>
            </a:r>
          </a:p>
        </p:txBody>
      </p:sp>
      <p:sp>
        <p:nvSpPr>
          <p:cNvPr id="27651" name="Content Placeholder 2"/>
          <p:cNvSpPr>
            <a:spLocks noGrp="1"/>
          </p:cNvSpPr>
          <p:nvPr>
            <p:ph idx="1"/>
          </p:nvPr>
        </p:nvSpPr>
        <p:spPr>
          <a:xfrm>
            <a:off x="609600" y="1676400"/>
            <a:ext cx="6096000" cy="4343400"/>
          </a:xfrm>
        </p:spPr>
        <p:txBody>
          <a:bodyPr/>
          <a:lstStyle/>
          <a:p>
            <a:pPr marL="457200" lvl="1" indent="0" eaLnBrk="1" hangingPunct="1">
              <a:buNone/>
            </a:pPr>
            <a:r>
              <a:rPr lang="en-US" sz="2000" dirty="0" smtClean="0"/>
              <a:t>Look at two different  cell types: muscle cells and B cells of the immune system</a:t>
            </a:r>
          </a:p>
          <a:p>
            <a:pPr lvl="1" eaLnBrk="1" hangingPunct="1"/>
            <a:endParaRPr lang="en-US" sz="2000" dirty="0" smtClean="0"/>
          </a:p>
          <a:p>
            <a:pPr lvl="1" eaLnBrk="1" hangingPunct="1"/>
            <a:endParaRPr lang="en-US" sz="2000" dirty="0" smtClean="0"/>
          </a:p>
        </p:txBody>
      </p:sp>
      <p:pic>
        <p:nvPicPr>
          <p:cNvPr id="4" name="Picture 2" descr="infographic_13_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438400"/>
            <a:ext cx="5741276" cy="4324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b="1" dirty="0" smtClean="0"/>
              <a:t>Regenerative medicine</a:t>
            </a:r>
          </a:p>
        </p:txBody>
      </p:sp>
      <p:sp>
        <p:nvSpPr>
          <p:cNvPr id="31747" name="Content Placeholder 2"/>
          <p:cNvSpPr>
            <a:spLocks noGrp="1"/>
          </p:cNvSpPr>
          <p:nvPr>
            <p:ph idx="1"/>
          </p:nvPr>
        </p:nvSpPr>
        <p:spPr>
          <a:xfrm>
            <a:off x="609600" y="1219200"/>
            <a:ext cx="7543800" cy="990600"/>
          </a:xfrm>
        </p:spPr>
        <p:txBody>
          <a:bodyPr/>
          <a:lstStyle/>
          <a:p>
            <a:pPr marL="0" indent="0" eaLnBrk="1" hangingPunct="1">
              <a:buNone/>
            </a:pPr>
            <a:r>
              <a:rPr lang="en-US" sz="2800" dirty="0" smtClean="0"/>
              <a:t>Using stem cells to regenerate damaged or diseased tissues</a:t>
            </a:r>
          </a:p>
          <a:p>
            <a:pPr eaLnBrk="1" hangingPunct="1">
              <a:buNone/>
            </a:pPr>
            <a:endParaRPr lang="en-US" sz="2800" dirty="0" smtClean="0"/>
          </a:p>
        </p:txBody>
      </p:sp>
      <p:pic>
        <p:nvPicPr>
          <p:cNvPr id="6" name="Picture 3" descr="infographic 13"/>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b="60076"/>
          <a:stretch/>
        </p:blipFill>
        <p:spPr bwMode="auto">
          <a:xfrm>
            <a:off x="685799" y="2621186"/>
            <a:ext cx="7876691" cy="25604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b="1" dirty="0" smtClean="0"/>
              <a:t>Regenerative medicine</a:t>
            </a:r>
          </a:p>
        </p:txBody>
      </p:sp>
      <p:pic>
        <p:nvPicPr>
          <p:cNvPr id="4" name="Content Placeholder 3" descr="infographic 1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78" t="42551" r="49382" b="19011"/>
          <a:stretch/>
        </p:blipFill>
        <p:spPr bwMode="auto">
          <a:xfrm>
            <a:off x="481584" y="2313432"/>
            <a:ext cx="8212612" cy="2615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b="1" dirty="0" smtClean="0"/>
              <a:t>Regenerative medicine</a:t>
            </a:r>
          </a:p>
        </p:txBody>
      </p:sp>
      <p:pic>
        <p:nvPicPr>
          <p:cNvPr id="4" name="Content Placeholder 3" descr="infographic 1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9522" b="59371"/>
          <a:stretch/>
        </p:blipFill>
        <p:spPr bwMode="auto">
          <a:xfrm>
            <a:off x="609600" y="2438400"/>
            <a:ext cx="8001000" cy="2621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457200"/>
            <a:ext cx="7772400" cy="1470025"/>
          </a:xfrm>
        </p:spPr>
        <p:txBody>
          <a:bodyPr/>
          <a:lstStyle/>
          <a:p>
            <a:pPr eaLnBrk="1" hangingPunct="1"/>
            <a:r>
              <a:rPr lang="en-US" smtClean="0"/>
              <a:t>Chapter </a:t>
            </a:r>
            <a:r>
              <a:rPr lang="en-US" dirty="0" smtClean="0"/>
              <a:t>13</a:t>
            </a:r>
          </a:p>
        </p:txBody>
      </p:sp>
      <p:sp>
        <p:nvSpPr>
          <p:cNvPr id="15363" name="Subtitle 2"/>
          <p:cNvSpPr>
            <a:spLocks noGrp="1"/>
          </p:cNvSpPr>
          <p:nvPr>
            <p:ph type="subTitle" idx="1"/>
          </p:nvPr>
        </p:nvSpPr>
        <p:spPr>
          <a:xfrm>
            <a:off x="1371600" y="1600200"/>
            <a:ext cx="6400800" cy="1752600"/>
          </a:xfrm>
        </p:spPr>
        <p:txBody>
          <a:bodyPr/>
          <a:lstStyle/>
          <a:p>
            <a:pPr eaLnBrk="1" hangingPunct="1"/>
            <a:r>
              <a:rPr lang="en-US" dirty="0" smtClean="0">
                <a:solidFill>
                  <a:srgbClr val="898989"/>
                </a:solidFill>
              </a:rPr>
              <a:t>Stem Cells and Cell Differentiation</a:t>
            </a:r>
          </a:p>
        </p:txBody>
      </p:sp>
      <p:pic>
        <p:nvPicPr>
          <p:cNvPr id="6" name="Picture 2" descr="chapter_13_ope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362200"/>
            <a:ext cx="5334000" cy="439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b="1" dirty="0" smtClean="0"/>
              <a:t>Regenerative medicine</a:t>
            </a:r>
          </a:p>
        </p:txBody>
      </p:sp>
      <p:pic>
        <p:nvPicPr>
          <p:cNvPr id="4" name="Content Placeholder 3" descr="infographic 1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0461" t="42935" r="3060" b="19396"/>
          <a:stretch/>
        </p:blipFill>
        <p:spPr bwMode="auto">
          <a:xfrm>
            <a:off x="381000" y="2362200"/>
            <a:ext cx="8313574"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b="1" dirty="0" smtClean="0"/>
              <a:t>All stems cells are not equal</a:t>
            </a:r>
          </a:p>
        </p:txBody>
      </p:sp>
      <p:sp>
        <p:nvSpPr>
          <p:cNvPr id="26627" name="Content Placeholder 2"/>
          <p:cNvSpPr>
            <a:spLocks noGrp="1"/>
          </p:cNvSpPr>
          <p:nvPr>
            <p:ph idx="1"/>
          </p:nvPr>
        </p:nvSpPr>
        <p:spPr>
          <a:xfrm>
            <a:off x="228600" y="1371600"/>
            <a:ext cx="8229600" cy="2133599"/>
          </a:xfrm>
        </p:spPr>
        <p:txBody>
          <a:bodyPr/>
          <a:lstStyle/>
          <a:p>
            <a:pPr eaLnBrk="1" hangingPunct="1"/>
            <a:r>
              <a:rPr lang="en-US" dirty="0" smtClean="0"/>
              <a:t>Adult stem cells are limited</a:t>
            </a:r>
          </a:p>
          <a:p>
            <a:pPr eaLnBrk="1" hangingPunct="1"/>
            <a:r>
              <a:rPr lang="en-US" dirty="0" smtClean="0"/>
              <a:t>Can only differentiate into a few cell types</a:t>
            </a:r>
          </a:p>
          <a:p>
            <a:pPr eaLnBrk="1" hangingPunct="1"/>
            <a:r>
              <a:rPr lang="en-US" b="1" dirty="0" err="1" smtClean="0"/>
              <a:t>Multipotent</a:t>
            </a:r>
            <a:endParaRPr lang="en-US" b="1" dirty="0" smtClean="0"/>
          </a:p>
          <a:p>
            <a:pPr eaLnBrk="1" hangingPunct="1"/>
            <a:endParaRPr lang="en-US" dirty="0" smtClean="0"/>
          </a:p>
          <a:p>
            <a:pPr eaLnBrk="1" hangingPunct="1"/>
            <a:endParaRPr lang="en-US" dirty="0" smtClean="0"/>
          </a:p>
        </p:txBody>
      </p:sp>
      <p:pic>
        <p:nvPicPr>
          <p:cNvPr id="5" name="Picture 2" descr="infographic_13_06"/>
          <p:cNvPicPr>
            <a:picLocks noChangeAspect="1" noChangeArrowheads="1"/>
          </p:cNvPicPr>
          <p:nvPr/>
        </p:nvPicPr>
        <p:blipFill rotWithShape="1">
          <a:blip r:embed="rId3">
            <a:extLst>
              <a:ext uri="{28A0092B-C50C-407E-A947-70E740481C1C}">
                <a14:useLocalDpi xmlns:a14="http://schemas.microsoft.com/office/drawing/2010/main" val="0"/>
              </a:ext>
            </a:extLst>
          </a:blip>
          <a:srcRect l="21544" t="57235" b="7846"/>
          <a:stretch/>
        </p:blipFill>
        <p:spPr bwMode="auto">
          <a:xfrm>
            <a:off x="1143000" y="3505200"/>
            <a:ext cx="6858000" cy="269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449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b="1" dirty="0" smtClean="0"/>
              <a:t>All stems cells are not equal</a:t>
            </a:r>
            <a:endParaRPr lang="en-US" dirty="0" smtClean="0"/>
          </a:p>
        </p:txBody>
      </p:sp>
      <p:sp>
        <p:nvSpPr>
          <p:cNvPr id="35843" name="Content Placeholder 2"/>
          <p:cNvSpPr>
            <a:spLocks noGrp="1"/>
          </p:cNvSpPr>
          <p:nvPr>
            <p:ph idx="1"/>
          </p:nvPr>
        </p:nvSpPr>
        <p:spPr/>
        <p:txBody>
          <a:bodyPr/>
          <a:lstStyle/>
          <a:p>
            <a:pPr eaLnBrk="1" hangingPunct="1"/>
            <a:r>
              <a:rPr lang="en-US" dirty="0" smtClean="0"/>
              <a:t>Some stem cells are </a:t>
            </a:r>
            <a:r>
              <a:rPr lang="en-US" b="1" dirty="0" smtClean="0"/>
              <a:t>pluripotent</a:t>
            </a:r>
            <a:r>
              <a:rPr lang="en-US" dirty="0" smtClean="0"/>
              <a:t> – they can differentiate into nearly any cell type </a:t>
            </a:r>
          </a:p>
          <a:p>
            <a:pPr eaLnBrk="1" hangingPunct="1"/>
            <a:r>
              <a:rPr lang="en-US" b="1" dirty="0" smtClean="0"/>
              <a:t>Embryonic stem cells</a:t>
            </a:r>
          </a:p>
          <a:p>
            <a:pPr eaLnBrk="1" hangingPunct="1"/>
            <a:endParaRPr lang="en-US" dirty="0" smtClean="0"/>
          </a:p>
        </p:txBody>
      </p:sp>
      <p:pic>
        <p:nvPicPr>
          <p:cNvPr id="6" name="Picture 2" descr="infographic_13_06"/>
          <p:cNvPicPr>
            <a:picLocks noChangeAspect="1" noChangeArrowheads="1"/>
          </p:cNvPicPr>
          <p:nvPr/>
        </p:nvPicPr>
        <p:blipFill rotWithShape="1">
          <a:blip r:embed="rId3">
            <a:extLst>
              <a:ext uri="{28A0092B-C50C-407E-A947-70E740481C1C}">
                <a14:useLocalDpi xmlns:a14="http://schemas.microsoft.com/office/drawing/2010/main" val="0"/>
              </a:ext>
            </a:extLst>
          </a:blip>
          <a:srcRect t="-2528" b="48312"/>
          <a:stretch/>
        </p:blipFill>
        <p:spPr bwMode="auto">
          <a:xfrm>
            <a:off x="1066800" y="3352800"/>
            <a:ext cx="7086600" cy="3397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b="1" dirty="0" smtClean="0"/>
              <a:t>All stems cells are not equal</a:t>
            </a:r>
            <a:endParaRPr lang="en-US" dirty="0" smtClean="0"/>
          </a:p>
        </p:txBody>
      </p:sp>
      <p:sp>
        <p:nvSpPr>
          <p:cNvPr id="35843" name="Content Placeholder 2"/>
          <p:cNvSpPr>
            <a:spLocks noGrp="1"/>
          </p:cNvSpPr>
          <p:nvPr>
            <p:ph idx="1"/>
          </p:nvPr>
        </p:nvSpPr>
        <p:spPr/>
        <p:txBody>
          <a:bodyPr/>
          <a:lstStyle/>
          <a:p>
            <a:pPr eaLnBrk="1" hangingPunct="1"/>
            <a:r>
              <a:rPr lang="en-US" sz="2600" dirty="0" smtClean="0"/>
              <a:t>Some stem cells are </a:t>
            </a:r>
            <a:r>
              <a:rPr lang="en-US" sz="2600" b="1" dirty="0" smtClean="0"/>
              <a:t>totipotent </a:t>
            </a:r>
            <a:r>
              <a:rPr lang="en-US" sz="2600" dirty="0" smtClean="0"/>
              <a:t>– they can differentiate into </a:t>
            </a:r>
            <a:r>
              <a:rPr lang="en-US" sz="2600" i="1" dirty="0" smtClean="0"/>
              <a:t>any</a:t>
            </a:r>
            <a:r>
              <a:rPr lang="en-US" sz="2600" dirty="0" smtClean="0"/>
              <a:t> of the body’s cell types</a:t>
            </a:r>
          </a:p>
        </p:txBody>
      </p:sp>
      <p:pic>
        <p:nvPicPr>
          <p:cNvPr id="5" name="Picture 2" descr="infographic_13_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1315" y="2514600"/>
            <a:ext cx="4911261"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17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b="1" dirty="0" smtClean="0"/>
              <a:t>Obtaining embryonic stem cells</a:t>
            </a:r>
          </a:p>
        </p:txBody>
      </p:sp>
      <p:sp>
        <p:nvSpPr>
          <p:cNvPr id="38915" name="Content Placeholder 2"/>
          <p:cNvSpPr>
            <a:spLocks noGrp="1"/>
          </p:cNvSpPr>
          <p:nvPr>
            <p:ph idx="1"/>
          </p:nvPr>
        </p:nvSpPr>
        <p:spPr>
          <a:xfrm>
            <a:off x="457200" y="1600201"/>
            <a:ext cx="8229600" cy="1600200"/>
          </a:xfrm>
        </p:spPr>
        <p:txBody>
          <a:bodyPr/>
          <a:lstStyle/>
          <a:p>
            <a:pPr marL="514350" indent="-514350" eaLnBrk="1" hangingPunct="1"/>
            <a:r>
              <a:rPr lang="en-US" dirty="0" smtClean="0"/>
              <a:t>Discarded human embryos from fertility clinics</a:t>
            </a:r>
          </a:p>
        </p:txBody>
      </p:sp>
      <p:pic>
        <p:nvPicPr>
          <p:cNvPr id="5" name="Picture 2" descr="unnumbered_13_p2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0" y="2211168"/>
            <a:ext cx="1803400" cy="464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b="1" dirty="0" smtClean="0"/>
              <a:t>Obtaining embryonic stem cells</a:t>
            </a:r>
            <a:endParaRPr lang="en-US" dirty="0" smtClean="0"/>
          </a:p>
        </p:txBody>
      </p:sp>
      <p:sp>
        <p:nvSpPr>
          <p:cNvPr id="39939" name="Content Placeholder 2"/>
          <p:cNvSpPr>
            <a:spLocks noGrp="1"/>
          </p:cNvSpPr>
          <p:nvPr>
            <p:ph idx="1"/>
          </p:nvPr>
        </p:nvSpPr>
        <p:spPr>
          <a:xfrm>
            <a:off x="152400" y="1524000"/>
            <a:ext cx="8153400" cy="1066799"/>
          </a:xfrm>
        </p:spPr>
        <p:txBody>
          <a:bodyPr/>
          <a:lstStyle/>
          <a:p>
            <a:pPr eaLnBrk="1" hangingPunct="1"/>
            <a:r>
              <a:rPr lang="en-US" dirty="0" smtClean="0"/>
              <a:t>Through </a:t>
            </a:r>
            <a:r>
              <a:rPr lang="en-US" b="1" dirty="0" smtClean="0"/>
              <a:t>cloning </a:t>
            </a:r>
            <a:r>
              <a:rPr lang="en-US" dirty="0" smtClean="0"/>
              <a:t>or </a:t>
            </a:r>
            <a:r>
              <a:rPr lang="en-US" b="1" dirty="0" smtClean="0"/>
              <a:t>somatic cell nuclear transfer</a:t>
            </a:r>
            <a:r>
              <a:rPr lang="en-US" dirty="0" smtClean="0"/>
              <a:t> </a:t>
            </a:r>
          </a:p>
          <a:p>
            <a:pPr eaLnBrk="1" hangingPunct="1"/>
            <a:endParaRPr lang="en-US" sz="2200" dirty="0" smtClean="0"/>
          </a:p>
          <a:p>
            <a:pPr eaLnBrk="1" hangingPunct="1"/>
            <a:endParaRPr lang="en-US" sz="2200" dirty="0" smtClean="0"/>
          </a:p>
        </p:txBody>
      </p:sp>
      <p:pic>
        <p:nvPicPr>
          <p:cNvPr id="6" name="Picture 2" descr="infographic_13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451" y="2276341"/>
            <a:ext cx="5689724"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b="1" dirty="0" smtClean="0"/>
              <a:t>Obtaining embryonic stem cells</a:t>
            </a:r>
            <a:endParaRPr lang="en-US" dirty="0" smtClean="0"/>
          </a:p>
        </p:txBody>
      </p:sp>
      <p:sp>
        <p:nvSpPr>
          <p:cNvPr id="44035" name="Content Placeholder 2"/>
          <p:cNvSpPr>
            <a:spLocks noGrp="1"/>
          </p:cNvSpPr>
          <p:nvPr>
            <p:ph idx="1"/>
          </p:nvPr>
        </p:nvSpPr>
        <p:spPr>
          <a:xfrm>
            <a:off x="152400" y="1371601"/>
            <a:ext cx="8153400" cy="2057400"/>
          </a:xfrm>
        </p:spPr>
        <p:txBody>
          <a:bodyPr/>
          <a:lstStyle/>
          <a:p>
            <a:pPr eaLnBrk="1" hangingPunct="1"/>
            <a:r>
              <a:rPr lang="en-US" sz="2800" dirty="0" smtClean="0"/>
              <a:t>Create </a:t>
            </a:r>
            <a:r>
              <a:rPr lang="en-US" sz="2800" i="1" dirty="0" smtClean="0"/>
              <a:t>embryonic-like </a:t>
            </a:r>
            <a:r>
              <a:rPr lang="en-US" sz="2800" dirty="0" smtClean="0"/>
              <a:t>stem cells</a:t>
            </a:r>
          </a:p>
          <a:p>
            <a:pPr eaLnBrk="1" hangingPunct="1"/>
            <a:r>
              <a:rPr lang="en-US" sz="2800" dirty="0" smtClean="0"/>
              <a:t>Adding a few genes to differentiated human cell. </a:t>
            </a:r>
          </a:p>
          <a:p>
            <a:pPr eaLnBrk="1" hangingPunct="1"/>
            <a:r>
              <a:rPr lang="en-US" sz="2800" b="1" dirty="0" smtClean="0"/>
              <a:t>Induced </a:t>
            </a:r>
            <a:r>
              <a:rPr lang="en-US" sz="2800" b="1" dirty="0" err="1" smtClean="0"/>
              <a:t>pluripotent</a:t>
            </a:r>
            <a:r>
              <a:rPr lang="en-US" sz="2800" b="1" dirty="0" smtClean="0"/>
              <a:t> stem cells</a:t>
            </a:r>
            <a:endParaRPr lang="en-US" sz="2800" dirty="0" smtClean="0"/>
          </a:p>
        </p:txBody>
      </p:sp>
      <p:pic>
        <p:nvPicPr>
          <p:cNvPr id="5" name="Picture 2" descr="infographic_13_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864084"/>
            <a:ext cx="4559299" cy="39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organs</a:t>
            </a:r>
            <a:endParaRPr lang="en-US" b="1" dirty="0"/>
          </a:p>
        </p:txBody>
      </p:sp>
      <p:sp>
        <p:nvSpPr>
          <p:cNvPr id="3" name="Content Placeholder 2"/>
          <p:cNvSpPr>
            <a:spLocks noGrp="1"/>
          </p:cNvSpPr>
          <p:nvPr>
            <p:ph idx="1"/>
          </p:nvPr>
        </p:nvSpPr>
        <p:spPr>
          <a:xfrm>
            <a:off x="457200" y="1600201"/>
            <a:ext cx="8229600" cy="1600200"/>
          </a:xfrm>
        </p:spPr>
        <p:txBody>
          <a:bodyPr/>
          <a:lstStyle/>
          <a:p>
            <a:r>
              <a:rPr lang="en-US" sz="2000" dirty="0" smtClean="0"/>
              <a:t>Using </a:t>
            </a:r>
            <a:r>
              <a:rPr lang="en-US" sz="2000" dirty="0" err="1" smtClean="0"/>
              <a:t>bioprinters</a:t>
            </a:r>
            <a:endParaRPr lang="en-US" sz="2000" dirty="0"/>
          </a:p>
        </p:txBody>
      </p:sp>
      <p:pic>
        <p:nvPicPr>
          <p:cNvPr id="5" name="Picture 2" descr="unnumbered_13_p29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06911"/>
            <a:ext cx="3733800" cy="400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unnumbered_13_p297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4254712"/>
            <a:ext cx="2676041" cy="260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unnumbered_13_p297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0034" y="1143000"/>
            <a:ext cx="3999954" cy="306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966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Summary</a:t>
            </a:r>
            <a:endParaRPr lang="en-US" b="1" dirty="0"/>
          </a:p>
        </p:txBody>
      </p:sp>
      <p:sp>
        <p:nvSpPr>
          <p:cNvPr id="3" name="Content Placeholder 2"/>
          <p:cNvSpPr>
            <a:spLocks noGrp="1"/>
          </p:cNvSpPr>
          <p:nvPr>
            <p:ph idx="1"/>
          </p:nvPr>
        </p:nvSpPr>
        <p:spPr>
          <a:xfrm>
            <a:off x="457200" y="914400"/>
            <a:ext cx="8229600" cy="5486400"/>
          </a:xfrm>
        </p:spPr>
        <p:txBody>
          <a:bodyPr/>
          <a:lstStyle/>
          <a:p>
            <a:r>
              <a:rPr lang="en-US" sz="2400" dirty="0" smtClean="0"/>
              <a:t>Tissues are integrated groups of specialized cells that perform specific functions.</a:t>
            </a:r>
          </a:p>
          <a:p>
            <a:r>
              <a:rPr lang="en-US" sz="2400" dirty="0" smtClean="0"/>
              <a:t>Stem cells are unspecialized cells that can divide and differentiate into different cell types.</a:t>
            </a:r>
          </a:p>
          <a:p>
            <a:r>
              <a:rPr lang="en-US" sz="2400" dirty="0" smtClean="0"/>
              <a:t>Adult stem cells, also known as somatic stem cells, are found in mature tissues; embryonic stem cells make up early embryos.</a:t>
            </a:r>
          </a:p>
          <a:p>
            <a:r>
              <a:rPr lang="en-US" sz="2400" dirty="0" smtClean="0"/>
              <a:t>Adult stem cells are </a:t>
            </a:r>
            <a:r>
              <a:rPr lang="en-US" sz="2400" dirty="0" err="1" smtClean="0"/>
              <a:t>multipotent</a:t>
            </a:r>
            <a:r>
              <a:rPr lang="en-US" sz="2400" dirty="0" smtClean="0"/>
              <a:t>; embryonic stem cells are </a:t>
            </a:r>
            <a:r>
              <a:rPr lang="en-US" sz="2400" dirty="0" err="1" smtClean="0"/>
              <a:t>pluripotent</a:t>
            </a:r>
            <a:r>
              <a:rPr lang="en-US" sz="2400" dirty="0" smtClean="0"/>
              <a:t>.</a:t>
            </a:r>
          </a:p>
          <a:p>
            <a:r>
              <a:rPr lang="en-US" sz="2400" dirty="0" smtClean="0"/>
              <a:t>Cell differentiation is the process by which an unspecialized cell becomes a specialized cell with a unique function.</a:t>
            </a:r>
          </a:p>
          <a:p>
            <a:r>
              <a:rPr lang="en-US" sz="2400" dirty="0" smtClean="0"/>
              <a:t>All cells in the body have the same genome but express different genes. Such differential gene </a:t>
            </a:r>
            <a:r>
              <a:rPr lang="en-US" sz="2400" smtClean="0"/>
              <a:t>expression produces </a:t>
            </a:r>
            <a:r>
              <a:rPr lang="en-US" sz="2400" dirty="0" smtClean="0"/>
              <a:t>different proteins and different functions.</a:t>
            </a:r>
          </a:p>
          <a:p>
            <a:endParaRPr lang="en-US" sz="2400" dirty="0"/>
          </a:p>
        </p:txBody>
      </p:sp>
    </p:spTree>
    <p:extLst>
      <p:ext uri="{BB962C8B-B14F-4D97-AF65-F5344CB8AC3E}">
        <p14:creationId xmlns:p14="http://schemas.microsoft.com/office/powerpoint/2010/main" val="277344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dirty="0" smtClean="0"/>
              <a:t>Driving Questions</a:t>
            </a:r>
          </a:p>
        </p:txBody>
      </p:sp>
      <p:sp>
        <p:nvSpPr>
          <p:cNvPr id="19459" name="Content Placeholder 2"/>
          <p:cNvSpPr>
            <a:spLocks noGrp="1"/>
          </p:cNvSpPr>
          <p:nvPr>
            <p:ph idx="1"/>
          </p:nvPr>
        </p:nvSpPr>
        <p:spPr>
          <a:xfrm>
            <a:off x="0" y="1325603"/>
            <a:ext cx="4495800" cy="5401235"/>
          </a:xfrm>
        </p:spPr>
        <p:txBody>
          <a:bodyPr/>
          <a:lstStyle/>
          <a:p>
            <a:pPr marL="0" indent="0">
              <a:buNone/>
            </a:pPr>
            <a:r>
              <a:rPr lang="en-US" sz="2500" dirty="0" smtClean="0"/>
              <a:t>1. What </a:t>
            </a:r>
            <a:r>
              <a:rPr lang="en-US" sz="2500" dirty="0"/>
              <a:t>is the structure of tissues and organs, and </a:t>
            </a:r>
            <a:r>
              <a:rPr lang="en-US" sz="2500" dirty="0" smtClean="0"/>
              <a:t>how can organs </a:t>
            </a:r>
            <a:r>
              <a:rPr lang="en-US" sz="2500" dirty="0"/>
              <a:t>be repaired or replaced?</a:t>
            </a:r>
          </a:p>
          <a:p>
            <a:pPr marL="0" indent="0">
              <a:buNone/>
            </a:pPr>
            <a:r>
              <a:rPr lang="en-US" sz="2500" dirty="0"/>
              <a:t>2. What are the properties of specialized cells in </a:t>
            </a:r>
            <a:r>
              <a:rPr lang="en-US" sz="2500" dirty="0" smtClean="0"/>
              <a:t>tissues</a:t>
            </a:r>
            <a:r>
              <a:rPr lang="en-US" sz="2500" dirty="0"/>
              <a:t>, and </a:t>
            </a:r>
            <a:r>
              <a:rPr lang="en-US" sz="2500" dirty="0" smtClean="0"/>
              <a:t>how do </a:t>
            </a:r>
            <a:r>
              <a:rPr lang="en-US" sz="2500" dirty="0"/>
              <a:t>stem cells differentiate into </a:t>
            </a:r>
            <a:r>
              <a:rPr lang="en-US" sz="2500" dirty="0" smtClean="0"/>
              <a:t>these </a:t>
            </a:r>
            <a:r>
              <a:rPr lang="en-US" sz="2500" dirty="0"/>
              <a:t>specialized cells?</a:t>
            </a:r>
          </a:p>
          <a:p>
            <a:pPr marL="0" indent="0">
              <a:buNone/>
            </a:pPr>
            <a:r>
              <a:rPr lang="en-US" sz="2500" dirty="0"/>
              <a:t>3. How do stem cells contribute to regenerative </a:t>
            </a:r>
            <a:r>
              <a:rPr lang="en-US" sz="2500" dirty="0" smtClean="0"/>
              <a:t>medicine</a:t>
            </a:r>
            <a:r>
              <a:rPr lang="en-US" sz="2500" dirty="0"/>
              <a:t>, </a:t>
            </a:r>
            <a:r>
              <a:rPr lang="en-US" sz="2500" dirty="0" smtClean="0"/>
              <a:t>and </a:t>
            </a:r>
            <a:r>
              <a:rPr lang="en-US" sz="2500" dirty="0"/>
              <a:t>how can we obtain or </a:t>
            </a:r>
            <a:r>
              <a:rPr lang="en-US" sz="2500" dirty="0" smtClean="0"/>
              <a:t>produce stem </a:t>
            </a:r>
            <a:r>
              <a:rPr lang="en-US" sz="2500" dirty="0"/>
              <a:t>cells for this purpose?</a:t>
            </a:r>
            <a:endParaRPr lang="en-US" sz="2500" dirty="0" smtClean="0"/>
          </a:p>
        </p:txBody>
      </p:sp>
      <p:pic>
        <p:nvPicPr>
          <p:cNvPr id="5" name="Picture 2" descr="infographic_13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1" y="1297699"/>
            <a:ext cx="3988822" cy="5560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dirty="0" smtClean="0"/>
              <a:t>Grow your own organs?</a:t>
            </a:r>
          </a:p>
        </p:txBody>
      </p:sp>
      <p:sp>
        <p:nvSpPr>
          <p:cNvPr id="19459" name="Content Placeholder 2"/>
          <p:cNvSpPr>
            <a:spLocks noGrp="1"/>
          </p:cNvSpPr>
          <p:nvPr>
            <p:ph idx="1"/>
          </p:nvPr>
        </p:nvSpPr>
        <p:spPr>
          <a:xfrm>
            <a:off x="457200" y="1447801"/>
            <a:ext cx="7620000" cy="4572000"/>
          </a:xfrm>
        </p:spPr>
        <p:txBody>
          <a:bodyPr/>
          <a:lstStyle/>
          <a:p>
            <a:pPr eaLnBrk="1" hangingPunct="1"/>
            <a:r>
              <a:rPr lang="en-US" dirty="0" smtClean="0"/>
              <a:t>Stem cells may be the key</a:t>
            </a:r>
          </a:p>
          <a:p>
            <a:pPr eaLnBrk="1" hangingPunct="1"/>
            <a:r>
              <a:rPr lang="en-US" dirty="0" smtClean="0"/>
              <a:t>2001,  first engineered bladder</a:t>
            </a:r>
          </a:p>
          <a:p>
            <a:pPr eaLnBrk="1" hangingPunct="1"/>
            <a:endParaRPr lang="en-US" dirty="0" smtClean="0"/>
          </a:p>
          <a:p>
            <a:pPr eaLnBrk="1" hangingPunct="1">
              <a:buNone/>
            </a:pPr>
            <a:r>
              <a:rPr lang="en-US" i="1" dirty="0" smtClean="0"/>
              <a:t>“They take a piece of your bladder out. They grow it in a lab for 2 months into a new bladder that’s your own. And they put it back in.”</a:t>
            </a:r>
          </a:p>
          <a:p>
            <a:pPr algn="r" eaLnBrk="1" hangingPunct="1">
              <a:buNone/>
            </a:pPr>
            <a:r>
              <a:rPr lang="en-US" dirty="0" smtClean="0"/>
              <a:t>		—Luke </a:t>
            </a:r>
            <a:r>
              <a:rPr lang="en-US" dirty="0" err="1" smtClean="0"/>
              <a:t>Masella</a:t>
            </a: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dirty="0" smtClean="0"/>
              <a:t>What are stem cells?</a:t>
            </a:r>
          </a:p>
        </p:txBody>
      </p:sp>
      <p:sp>
        <p:nvSpPr>
          <p:cNvPr id="19459" name="Content Placeholder 2"/>
          <p:cNvSpPr>
            <a:spLocks noGrp="1"/>
          </p:cNvSpPr>
          <p:nvPr>
            <p:ph idx="1"/>
          </p:nvPr>
        </p:nvSpPr>
        <p:spPr>
          <a:xfrm>
            <a:off x="457200" y="1447800"/>
            <a:ext cx="3962400" cy="4678363"/>
          </a:xfrm>
        </p:spPr>
        <p:txBody>
          <a:bodyPr/>
          <a:lstStyle/>
          <a:p>
            <a:pPr eaLnBrk="1" hangingPunct="1"/>
            <a:r>
              <a:rPr lang="en-US" dirty="0" smtClean="0"/>
              <a:t>Immature cells that can divide repeatedly  and give rise to more specialized cell types</a:t>
            </a:r>
          </a:p>
          <a:p>
            <a:pPr eaLnBrk="1" hangingPunct="1"/>
            <a:r>
              <a:rPr lang="en-US" dirty="0" smtClean="0"/>
              <a:t>Help regenerate tissues</a:t>
            </a:r>
          </a:p>
        </p:txBody>
      </p:sp>
      <p:pic>
        <p:nvPicPr>
          <p:cNvPr id="5" name="Picture 2" descr="infographic_13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283836"/>
            <a:ext cx="3998769" cy="557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t>Tissues, organs, and systems</a:t>
            </a:r>
            <a:endParaRPr lang="en-US" b="1" dirty="0"/>
          </a:p>
        </p:txBody>
      </p:sp>
      <p:sp>
        <p:nvSpPr>
          <p:cNvPr id="16387" name="Content Placeholder 2"/>
          <p:cNvSpPr>
            <a:spLocks noGrp="1"/>
          </p:cNvSpPr>
          <p:nvPr>
            <p:ph idx="1"/>
          </p:nvPr>
        </p:nvSpPr>
        <p:spPr>
          <a:xfrm>
            <a:off x="152400" y="1919288"/>
            <a:ext cx="3505200" cy="4754562"/>
          </a:xfrm>
        </p:spPr>
        <p:txBody>
          <a:bodyPr/>
          <a:lstStyle/>
          <a:p>
            <a:pPr eaLnBrk="1" hangingPunct="1"/>
            <a:r>
              <a:rPr lang="en-US" b="1" dirty="0" smtClean="0"/>
              <a:t>Tissues</a:t>
            </a:r>
            <a:r>
              <a:rPr lang="en-US" dirty="0" smtClean="0"/>
              <a:t> are an organized of group of cells that work together to carry out a function</a:t>
            </a:r>
          </a:p>
        </p:txBody>
      </p:sp>
      <p:pic>
        <p:nvPicPr>
          <p:cNvPr id="6" name="Picture 2" descr="infographic_13_02"/>
          <p:cNvPicPr>
            <a:picLocks noChangeAspect="1" noChangeArrowheads="1"/>
          </p:cNvPicPr>
          <p:nvPr/>
        </p:nvPicPr>
        <p:blipFill rotWithShape="1">
          <a:blip r:embed="rId2">
            <a:extLst>
              <a:ext uri="{28A0092B-C50C-407E-A947-70E740481C1C}">
                <a14:useLocalDpi xmlns:a14="http://schemas.microsoft.com/office/drawing/2010/main" val="0"/>
              </a:ext>
            </a:extLst>
          </a:blip>
          <a:srcRect l="1980" t="11688" r="55942" b="13243"/>
          <a:stretch/>
        </p:blipFill>
        <p:spPr bwMode="auto">
          <a:xfrm>
            <a:off x="4191000" y="1600200"/>
            <a:ext cx="3782884"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t>Tissues, organs, and systems</a:t>
            </a:r>
            <a:endParaRPr lang="en-US" dirty="0"/>
          </a:p>
        </p:txBody>
      </p:sp>
      <p:sp>
        <p:nvSpPr>
          <p:cNvPr id="17411" name="Content Placeholder 2"/>
          <p:cNvSpPr>
            <a:spLocks noGrp="1"/>
          </p:cNvSpPr>
          <p:nvPr>
            <p:ph idx="1"/>
          </p:nvPr>
        </p:nvSpPr>
        <p:spPr>
          <a:xfrm>
            <a:off x="457200" y="1600200"/>
            <a:ext cx="3581400" cy="4724400"/>
          </a:xfrm>
        </p:spPr>
        <p:txBody>
          <a:bodyPr/>
          <a:lstStyle/>
          <a:p>
            <a:pPr eaLnBrk="1" hangingPunct="1"/>
            <a:r>
              <a:rPr lang="en-US" b="1" dirty="0" smtClean="0"/>
              <a:t>Organs</a:t>
            </a:r>
            <a:r>
              <a:rPr lang="en-US" dirty="0" smtClean="0"/>
              <a:t> are composed of groups of tissues</a:t>
            </a:r>
          </a:p>
          <a:p>
            <a:pPr eaLnBrk="1" hangingPunct="1"/>
            <a:r>
              <a:rPr lang="en-US" dirty="0" smtClean="0"/>
              <a:t>Often made of multiple cell types</a:t>
            </a:r>
          </a:p>
          <a:p>
            <a:pPr eaLnBrk="1" hangingPunct="1"/>
            <a:r>
              <a:rPr lang="en-US" dirty="0" smtClean="0"/>
              <a:t>Layers of tissues</a:t>
            </a:r>
          </a:p>
        </p:txBody>
      </p:sp>
      <p:pic>
        <p:nvPicPr>
          <p:cNvPr id="7" name="Picture 2" descr="infographic_13_02"/>
          <p:cNvPicPr>
            <a:picLocks noChangeAspect="1" noChangeArrowheads="1"/>
          </p:cNvPicPr>
          <p:nvPr/>
        </p:nvPicPr>
        <p:blipFill rotWithShape="1">
          <a:blip r:embed="rId2">
            <a:extLst>
              <a:ext uri="{28A0092B-C50C-407E-A947-70E740481C1C}">
                <a14:useLocalDpi xmlns:a14="http://schemas.microsoft.com/office/drawing/2010/main" val="0"/>
              </a:ext>
            </a:extLst>
          </a:blip>
          <a:srcRect l="2013" t="11535" r="36395" b="14282"/>
          <a:stretch/>
        </p:blipFill>
        <p:spPr bwMode="auto">
          <a:xfrm>
            <a:off x="4038600" y="1752600"/>
            <a:ext cx="4648200" cy="3919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t>Tissues, organs, and systems</a:t>
            </a:r>
            <a:endParaRPr lang="en-US" dirty="0"/>
          </a:p>
        </p:txBody>
      </p:sp>
      <p:sp>
        <p:nvSpPr>
          <p:cNvPr id="18435" name="Content Placeholder 2"/>
          <p:cNvSpPr>
            <a:spLocks noGrp="1"/>
          </p:cNvSpPr>
          <p:nvPr>
            <p:ph idx="1"/>
          </p:nvPr>
        </p:nvSpPr>
        <p:spPr>
          <a:xfrm>
            <a:off x="457200" y="1600200"/>
            <a:ext cx="3505200" cy="4572000"/>
          </a:xfrm>
        </p:spPr>
        <p:txBody>
          <a:bodyPr/>
          <a:lstStyle/>
          <a:p>
            <a:pPr eaLnBrk="1" hangingPunct="1"/>
            <a:r>
              <a:rPr lang="en-US" dirty="0" smtClean="0"/>
              <a:t>Organs work together to form the </a:t>
            </a:r>
            <a:r>
              <a:rPr lang="en-US" b="1" dirty="0" smtClean="0"/>
              <a:t>body’s systems</a:t>
            </a:r>
          </a:p>
        </p:txBody>
      </p:sp>
      <p:pic>
        <p:nvPicPr>
          <p:cNvPr id="6" name="Picture 2" descr="infographic_13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590800"/>
            <a:ext cx="587797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t>Grow your own organs</a:t>
            </a:r>
            <a:endParaRPr lang="en-US" dirty="0"/>
          </a:p>
        </p:txBody>
      </p:sp>
      <p:sp>
        <p:nvSpPr>
          <p:cNvPr id="6" name="TextBox 5"/>
          <p:cNvSpPr txBox="1"/>
          <p:nvPr/>
        </p:nvSpPr>
        <p:spPr>
          <a:xfrm>
            <a:off x="685800" y="1524000"/>
            <a:ext cx="4622291" cy="461665"/>
          </a:xfrm>
          <a:prstGeom prst="rect">
            <a:avLst/>
          </a:prstGeom>
          <a:noFill/>
        </p:spPr>
        <p:txBody>
          <a:bodyPr wrap="none" rtlCol="0">
            <a:spAutoFit/>
          </a:bodyPr>
          <a:lstStyle/>
          <a:p>
            <a:pPr>
              <a:buFont typeface="Arial"/>
              <a:buChar char="•"/>
            </a:pPr>
            <a:r>
              <a:rPr lang="en-US" sz="2400" dirty="0" smtClean="0"/>
              <a:t> </a:t>
            </a:r>
            <a:r>
              <a:rPr lang="en-US" sz="2400" dirty="0" smtClean="0">
                <a:latin typeface="+mn-lt"/>
              </a:rPr>
              <a:t>First, take a biopsy from the organ</a:t>
            </a:r>
            <a:endParaRPr lang="en-US" sz="2400" dirty="0">
              <a:latin typeface="+mn-lt"/>
            </a:endParaRPr>
          </a:p>
        </p:txBody>
      </p:sp>
      <p:pic>
        <p:nvPicPr>
          <p:cNvPr id="7" name="Picture 3" descr="infographic 13"/>
          <p:cNvPicPr>
            <a:picLocks noChangeAspect="1" noChangeArrowheads="1"/>
          </p:cNvPicPr>
          <p:nvPr/>
        </p:nvPicPr>
        <p:blipFill rotWithShape="1">
          <a:blip r:embed="rId2">
            <a:extLst>
              <a:ext uri="{28A0092B-C50C-407E-A947-70E740481C1C}">
                <a14:useLocalDpi xmlns:a14="http://schemas.microsoft.com/office/drawing/2010/main" val="0"/>
              </a:ext>
            </a:extLst>
          </a:blip>
          <a:srcRect r="70208" b="17578"/>
          <a:stretch/>
        </p:blipFill>
        <p:spPr bwMode="auto">
          <a:xfrm>
            <a:off x="4343400" y="2133600"/>
            <a:ext cx="4485561" cy="4493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1021</Words>
  <Application>Microsoft Office PowerPoint</Application>
  <PresentationFormat>On-screen Show (4:3)</PresentationFormat>
  <Paragraphs>112</Paragraphs>
  <Slides>28</Slides>
  <Notes>11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Chapter 13</vt:lpstr>
      <vt:lpstr>Driving Questions</vt:lpstr>
      <vt:lpstr>Grow your own organs?</vt:lpstr>
      <vt:lpstr>What are stem cells?</vt:lpstr>
      <vt:lpstr>Tissues, organs, and systems</vt:lpstr>
      <vt:lpstr>Tissues, organs, and systems</vt:lpstr>
      <vt:lpstr>Tissues, organs, and systems</vt:lpstr>
      <vt:lpstr>Grow your own organs</vt:lpstr>
      <vt:lpstr>Grow your own organs</vt:lpstr>
      <vt:lpstr>Grow your own organs</vt:lpstr>
      <vt:lpstr>Grow your own organs</vt:lpstr>
      <vt:lpstr>Grow your own organs</vt:lpstr>
      <vt:lpstr>Adult stem cells</vt:lpstr>
      <vt:lpstr>Somatic stem cells</vt:lpstr>
      <vt:lpstr>Somatic stem cells</vt:lpstr>
      <vt:lpstr>Regenerative medicine</vt:lpstr>
      <vt:lpstr>Regenerative medicine</vt:lpstr>
      <vt:lpstr>Regenerative medicine</vt:lpstr>
      <vt:lpstr>Regenerative medicine</vt:lpstr>
      <vt:lpstr>All stems cells are not equal</vt:lpstr>
      <vt:lpstr>All stems cells are not equal</vt:lpstr>
      <vt:lpstr>All stems cells are not equal</vt:lpstr>
      <vt:lpstr>Obtaining embryonic stem cells</vt:lpstr>
      <vt:lpstr>Obtaining embryonic stem cells</vt:lpstr>
      <vt:lpstr>Obtaining embryonic stem cells</vt:lpstr>
      <vt:lpstr>Building organs</vt:lpstr>
      <vt:lpstr>Summary</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dc:title>
  <dc:creator>cymbolje</dc:creator>
  <cp:lastModifiedBy>hbadmin</cp:lastModifiedBy>
  <cp:revision>42</cp:revision>
  <dcterms:created xsi:type="dcterms:W3CDTF">2014-03-12T20:05:18Z</dcterms:created>
  <dcterms:modified xsi:type="dcterms:W3CDTF">2014-04-18T16:29:14Z</dcterms:modified>
</cp:coreProperties>
</file>