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6" r:id="rId2"/>
    <p:sldId id="290" r:id="rId3"/>
    <p:sldId id="292" r:id="rId4"/>
    <p:sldId id="293" r:id="rId5"/>
    <p:sldId id="294" r:id="rId6"/>
    <p:sldId id="295" r:id="rId7"/>
    <p:sldId id="299" r:id="rId8"/>
    <p:sldId id="298" r:id="rId9"/>
    <p:sldId id="297" r:id="rId10"/>
    <p:sldId id="296" r:id="rId11"/>
    <p:sldId id="302" r:id="rId12"/>
    <p:sldId id="278" r:id="rId13"/>
    <p:sldId id="288" r:id="rId14"/>
    <p:sldId id="301" r:id="rId15"/>
    <p:sldId id="289" r:id="rId16"/>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9D9D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7333" autoAdjust="0"/>
  </p:normalViewPr>
  <p:slideViewPr>
    <p:cSldViewPr>
      <p:cViewPr>
        <p:scale>
          <a:sx n="60" d="100"/>
          <a:sy n="60" d="100"/>
        </p:scale>
        <p:origin x="-1842" y="-402"/>
      </p:cViewPr>
      <p:guideLst>
        <p:guide orient="horz" pos="2160"/>
        <p:guide pos="3840"/>
      </p:guideLst>
    </p:cSldViewPr>
  </p:slideViewPr>
  <p:notesTextViewPr>
    <p:cViewPr>
      <p:scale>
        <a:sx n="100" d="100"/>
        <a:sy n="100" d="100"/>
      </p:scale>
      <p:origin x="0" y="0"/>
    </p:cViewPr>
  </p:notesTextViewPr>
  <p:notesViewPr>
    <p:cSldViewPr>
      <p:cViewPr varScale="1">
        <p:scale>
          <a:sx n="60" d="100"/>
          <a:sy n="60" d="100"/>
        </p:scale>
        <p:origin x="-2478" y="-7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0114CAB1-129D-4497-B7D2-2BA88162BCF2}" type="datetimeFigureOut">
              <a:rPr lang="en-US"/>
              <a:pPr>
                <a:defRPr/>
              </a:pPr>
              <a:t>3/10/2014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05426B55-B85C-4367-9AB0-5CFC678B7334}" type="slidenum">
              <a:rPr lang="en-US"/>
              <a:pPr>
                <a:defRPr/>
              </a:pPr>
              <a:t>‹#›</a:t>
            </a:fld>
            <a:endParaRPr lang="en-US"/>
          </a:p>
        </p:txBody>
      </p:sp>
    </p:spTree>
    <p:extLst>
      <p:ext uri="{BB962C8B-B14F-4D97-AF65-F5344CB8AC3E}">
        <p14:creationId xmlns:p14="http://schemas.microsoft.com/office/powerpoint/2010/main" val="274553133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dirty="0" smtClean="0"/>
          </a:p>
        </p:txBody>
      </p:sp>
      <p:sp>
        <p:nvSpPr>
          <p:cNvPr id="1843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EA7E175-3D52-462E-A79E-690D8F6E1738}" type="slidenum">
              <a:rPr lang="en-US" smtClean="0"/>
              <a:pPr fontAlgn="base">
                <a:spcBef>
                  <a:spcPct val="0"/>
                </a:spcBef>
                <a:spcAft>
                  <a:spcPct val="0"/>
                </a:spcAft>
                <a:defRPr/>
              </a:pPr>
              <a:t>1</a:t>
            </a:fld>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dirty="0" smtClean="0"/>
              <a:t>Answer: B </a:t>
            </a:r>
            <a:endParaRPr lang="en-US" baseline="0" dirty="0" smtClean="0"/>
          </a:p>
          <a:p>
            <a:pPr eaLnBrk="1" hangingPunct="1">
              <a:spcBef>
                <a:spcPct val="0"/>
              </a:spcBef>
            </a:pPr>
            <a:r>
              <a:rPr lang="en-US" baseline="0" dirty="0" smtClean="0"/>
              <a:t>Answer Notes: </a:t>
            </a:r>
            <a:r>
              <a:rPr lang="en-US" dirty="0" smtClean="0"/>
              <a:t>Both </a:t>
            </a:r>
            <a:r>
              <a:rPr lang="en-US" dirty="0" smtClean="0"/>
              <a:t>humans and fish are part of this group and both evolved from a Chordate (backboned) ancestor</a:t>
            </a:r>
            <a:r>
              <a:rPr lang="en-US" dirty="0" smtClean="0"/>
              <a:t>.</a:t>
            </a:r>
            <a:endParaRPr lang="en-US" dirty="0" smtClean="0"/>
          </a:p>
          <a:p>
            <a:pPr eaLnBrk="1" hangingPunct="1">
              <a:spcBef>
                <a:spcPct val="0"/>
              </a:spcBef>
            </a:pPr>
            <a:r>
              <a:rPr lang="en-US" dirty="0" smtClean="0"/>
              <a:t>Driving Question:</a:t>
            </a:r>
            <a:r>
              <a:rPr lang="en-US" baseline="0" dirty="0" smtClean="0"/>
              <a:t> 3</a:t>
            </a:r>
          </a:p>
          <a:p>
            <a:pPr eaLnBrk="1" hangingPunct="1">
              <a:spcBef>
                <a:spcPct val="0"/>
              </a:spcBef>
            </a:pPr>
            <a:endParaRPr lang="en-US" dirty="0" smtClean="0"/>
          </a:p>
          <a:p>
            <a:pPr eaLnBrk="1" hangingPunct="1">
              <a:spcBef>
                <a:spcPct val="0"/>
              </a:spcBef>
            </a:pPr>
            <a:r>
              <a:rPr lang="en-US" dirty="0" smtClean="0"/>
              <a:t>Wrong Answer Notes: </a:t>
            </a:r>
            <a:endParaRPr lang="en-US" baseline="0" dirty="0" smtClean="0"/>
          </a:p>
          <a:p>
            <a:pPr eaLnBrk="1" hangingPunct="1">
              <a:spcBef>
                <a:spcPct val="0"/>
              </a:spcBef>
            </a:pPr>
            <a:r>
              <a:rPr lang="en-US" baseline="0" dirty="0" smtClean="0"/>
              <a:t>Option A </a:t>
            </a:r>
            <a:r>
              <a:rPr lang="en-US" dirty="0" smtClean="0"/>
              <a:t>is incorrect because Kingdom </a:t>
            </a:r>
            <a:r>
              <a:rPr lang="en-US" dirty="0" err="1" smtClean="0"/>
              <a:t>Animalia</a:t>
            </a:r>
            <a:r>
              <a:rPr lang="en-US" dirty="0" smtClean="0"/>
              <a:t> is not the narrowest choice (it would hold a common ancestor, but not the last common ancestor).</a:t>
            </a:r>
          </a:p>
          <a:p>
            <a:pPr eaLnBrk="1" hangingPunct="1">
              <a:spcBef>
                <a:spcPct val="0"/>
              </a:spcBef>
            </a:pPr>
            <a:r>
              <a:rPr lang="en-US" dirty="0" smtClean="0"/>
              <a:t>Option C is incorrect because the common ancestor of fish and humans was not a mammal (this category is too narrow and excludes fish ancestors).</a:t>
            </a:r>
            <a:r>
              <a:rPr lang="en-US" baseline="0" dirty="0" smtClean="0"/>
              <a:t> </a:t>
            </a:r>
          </a:p>
          <a:p>
            <a:pPr eaLnBrk="1" hangingPunct="1">
              <a:spcBef>
                <a:spcPct val="0"/>
              </a:spcBef>
            </a:pPr>
            <a:r>
              <a:rPr lang="en-US" dirty="0" smtClean="0"/>
              <a:t>Option D is incorrect because humans and fish do share a common ancestor, even though it is a very distant ancestor.</a:t>
            </a:r>
          </a:p>
        </p:txBody>
      </p:sp>
      <p:sp>
        <p:nvSpPr>
          <p:cNvPr id="2765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DD9EA05-650C-48A0-A37A-CC12E9E11757}" type="slidenum">
              <a:rPr lang="en-US" smtClean="0"/>
              <a:pPr fontAlgn="base">
                <a:spcBef>
                  <a:spcPct val="0"/>
                </a:spcBef>
                <a:spcAft>
                  <a:spcPct val="0"/>
                </a:spcAft>
                <a:defRPr/>
              </a:pPr>
              <a:t>10</a:t>
            </a:fld>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dirty="0" smtClean="0"/>
              <a:t>Answer: B </a:t>
            </a:r>
            <a:endParaRPr lang="en-US" dirty="0" smtClean="0"/>
          </a:p>
          <a:p>
            <a:pPr eaLnBrk="1" hangingPunct="1">
              <a:spcBef>
                <a:spcPct val="0"/>
              </a:spcBef>
            </a:pPr>
            <a:r>
              <a:rPr lang="en-US" dirty="0" smtClean="0"/>
              <a:t>Answer</a:t>
            </a:r>
            <a:r>
              <a:rPr lang="en-US" baseline="0" dirty="0" smtClean="0"/>
              <a:t> Notes: </a:t>
            </a:r>
            <a:r>
              <a:rPr lang="en-US" dirty="0" smtClean="0"/>
              <a:t>NOT </a:t>
            </a:r>
            <a:r>
              <a:rPr lang="en-US" dirty="0" smtClean="0"/>
              <a:t>all the species can be classified as </a:t>
            </a:r>
            <a:r>
              <a:rPr lang="en-US" dirty="0" err="1" smtClean="0"/>
              <a:t>Reptilia</a:t>
            </a:r>
            <a:r>
              <a:rPr lang="en-US" dirty="0" smtClean="0"/>
              <a:t> but all the species can be classified in the same Domain, Kingdom, and Phylum</a:t>
            </a:r>
            <a:r>
              <a:rPr lang="en-US" dirty="0" smtClean="0"/>
              <a:t>.</a:t>
            </a:r>
            <a:endParaRPr lang="en-US" dirty="0" smtClean="0"/>
          </a:p>
          <a:p>
            <a:pPr marL="0" marR="0" indent="0" algn="l" defTabSz="914400" rtl="0" eaLnBrk="1" fontAlgn="base" latinLnBrk="0" hangingPunct="1">
              <a:lnSpc>
                <a:spcPct val="100000"/>
              </a:lnSpc>
              <a:spcBef>
                <a:spcPct val="0"/>
              </a:spcBef>
              <a:spcAft>
                <a:spcPct val="0"/>
              </a:spcAft>
              <a:buClrTx/>
              <a:buSzTx/>
              <a:buFontTx/>
              <a:buNone/>
              <a:tabLst/>
              <a:defRPr/>
            </a:pPr>
            <a:r>
              <a:rPr lang="en-US" dirty="0" smtClean="0"/>
              <a:t>Driving Question:</a:t>
            </a:r>
            <a:r>
              <a:rPr lang="en-US" baseline="0" dirty="0" smtClean="0"/>
              <a:t> 3</a:t>
            </a:r>
            <a:endParaRPr lang="en-US" dirty="0" smtClean="0"/>
          </a:p>
          <a:p>
            <a:pPr eaLnBrk="1" hangingPunct="1">
              <a:spcBef>
                <a:spcPct val="0"/>
              </a:spcBef>
            </a:pPr>
            <a:endParaRPr lang="en-US" dirty="0" smtClean="0"/>
          </a:p>
        </p:txBody>
      </p:sp>
      <p:sp>
        <p:nvSpPr>
          <p:cNvPr id="2867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DA224D7-0CD0-493A-B6E7-DC41CBCEAF13}" type="slidenum">
              <a:rPr lang="en-US" smtClean="0"/>
              <a:pPr fontAlgn="base">
                <a:spcBef>
                  <a:spcPct val="0"/>
                </a:spcBef>
                <a:spcAft>
                  <a:spcPct val="0"/>
                </a:spcAft>
                <a:defRPr/>
              </a:pPr>
              <a:t>11</a:t>
            </a:fld>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dirty="0" smtClean="0"/>
              <a:t>Answer: B </a:t>
            </a:r>
            <a:endParaRPr lang="en-US" dirty="0" smtClean="0"/>
          </a:p>
          <a:p>
            <a:pPr eaLnBrk="1" hangingPunct="1">
              <a:spcBef>
                <a:spcPct val="0"/>
              </a:spcBef>
            </a:pPr>
            <a:r>
              <a:rPr lang="en-US" dirty="0" smtClean="0"/>
              <a:t>Answer</a:t>
            </a:r>
            <a:r>
              <a:rPr lang="en-US" baseline="0" dirty="0" smtClean="0"/>
              <a:t> Notes: </a:t>
            </a:r>
            <a:r>
              <a:rPr lang="en-US" dirty="0" smtClean="0"/>
              <a:t>The </a:t>
            </a:r>
            <a:r>
              <a:rPr lang="en-US" dirty="0" smtClean="0"/>
              <a:t>tree is rooted with the common ancestor of all of the species included in the tree, and all of the species are descended from this shared ancestor.</a:t>
            </a:r>
          </a:p>
          <a:p>
            <a:pPr eaLnBrk="1" hangingPunct="1">
              <a:spcBef>
                <a:spcPct val="0"/>
              </a:spcBef>
            </a:pPr>
            <a:r>
              <a:rPr lang="en-US" dirty="0" smtClean="0"/>
              <a:t>Driving Question:</a:t>
            </a:r>
            <a:r>
              <a:rPr lang="en-US" baseline="0" dirty="0" smtClean="0"/>
              <a:t> 3</a:t>
            </a:r>
            <a:endParaRPr lang="en-US" dirty="0" smtClean="0"/>
          </a:p>
          <a:p>
            <a:pPr eaLnBrk="1" hangingPunct="1">
              <a:spcBef>
                <a:spcPct val="0"/>
              </a:spcBef>
            </a:pPr>
            <a:endParaRPr lang="en-US" dirty="0" smtClean="0"/>
          </a:p>
        </p:txBody>
      </p:sp>
      <p:sp>
        <p:nvSpPr>
          <p:cNvPr id="2970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5A1329B-09D4-43CD-8087-831C22232234}" type="slidenum">
              <a:rPr lang="en-US" smtClean="0"/>
              <a:pPr fontAlgn="base">
                <a:spcBef>
                  <a:spcPct val="0"/>
                </a:spcBef>
                <a:spcAft>
                  <a:spcPct val="0"/>
                </a:spcAft>
                <a:defRPr/>
              </a:pPr>
              <a:t>12</a:t>
            </a:fld>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dirty="0" smtClean="0"/>
              <a:t>Answer: C </a:t>
            </a:r>
            <a:r>
              <a:rPr lang="en-US" baseline="0" dirty="0" smtClean="0"/>
              <a:t> </a:t>
            </a:r>
            <a:endParaRPr lang="en-US" baseline="0" dirty="0" smtClean="0"/>
          </a:p>
          <a:p>
            <a:pPr eaLnBrk="1" hangingPunct="1">
              <a:spcBef>
                <a:spcPct val="0"/>
              </a:spcBef>
            </a:pPr>
            <a:r>
              <a:rPr lang="en-US" baseline="0" dirty="0" smtClean="0"/>
              <a:t>Answer Notes: C</a:t>
            </a:r>
            <a:r>
              <a:rPr lang="en-US" dirty="0" smtClean="0"/>
              <a:t>onvergent </a:t>
            </a:r>
            <a:r>
              <a:rPr lang="en-US" dirty="0" smtClean="0"/>
              <a:t>evolution can cause two unrelated species to have similar characteristics.</a:t>
            </a:r>
          </a:p>
          <a:p>
            <a:pPr eaLnBrk="1" hangingPunct="1">
              <a:spcBef>
                <a:spcPct val="0"/>
              </a:spcBef>
            </a:pPr>
            <a:r>
              <a:rPr lang="en-US" dirty="0" smtClean="0"/>
              <a:t>Driving Question:</a:t>
            </a:r>
            <a:r>
              <a:rPr lang="en-US" baseline="0" dirty="0" smtClean="0"/>
              <a:t> 3 </a:t>
            </a:r>
            <a:endParaRPr lang="en-US" dirty="0" smtClean="0"/>
          </a:p>
        </p:txBody>
      </p:sp>
      <p:sp>
        <p:nvSpPr>
          <p:cNvPr id="3072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E1AB4CD-E8E8-4EE2-8552-50E8B6D1F7CD}" type="slidenum">
              <a:rPr lang="en-US" smtClean="0"/>
              <a:pPr fontAlgn="base">
                <a:spcBef>
                  <a:spcPct val="0"/>
                </a:spcBef>
                <a:spcAft>
                  <a:spcPct val="0"/>
                </a:spcAft>
                <a:defRPr/>
              </a:pPr>
              <a:t>13</a:t>
            </a:fld>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dirty="0" smtClean="0"/>
              <a:t>Answer: B </a:t>
            </a:r>
            <a:endParaRPr lang="en-US" dirty="0" smtClean="0"/>
          </a:p>
          <a:p>
            <a:pPr eaLnBrk="1" hangingPunct="1">
              <a:spcBef>
                <a:spcPct val="0"/>
              </a:spcBef>
            </a:pPr>
            <a:r>
              <a:rPr lang="en-US" dirty="0" smtClean="0"/>
              <a:t>Answer</a:t>
            </a:r>
            <a:r>
              <a:rPr lang="en-US" baseline="0" dirty="0" smtClean="0"/>
              <a:t> Notes: </a:t>
            </a:r>
            <a:r>
              <a:rPr lang="en-US" dirty="0" smtClean="0"/>
              <a:t>Similar </a:t>
            </a:r>
            <a:r>
              <a:rPr lang="en-US" dirty="0" smtClean="0"/>
              <a:t>characteristics can evolved independently in unrelated groups due to convergent evolution.</a:t>
            </a:r>
          </a:p>
          <a:p>
            <a:pPr eaLnBrk="1" hangingPunct="1">
              <a:spcBef>
                <a:spcPct val="0"/>
              </a:spcBef>
            </a:pPr>
            <a:r>
              <a:rPr lang="en-US" dirty="0" smtClean="0"/>
              <a:t>Driving Question:</a:t>
            </a:r>
            <a:r>
              <a:rPr lang="en-US" baseline="0" dirty="0" smtClean="0"/>
              <a:t> 3</a:t>
            </a:r>
            <a:endParaRPr lang="en-US" dirty="0" smtClean="0"/>
          </a:p>
        </p:txBody>
      </p:sp>
      <p:sp>
        <p:nvSpPr>
          <p:cNvPr id="3174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4A5B773-71E0-43B2-A31C-D284F4E493BF}" type="slidenum">
              <a:rPr lang="en-US" smtClean="0"/>
              <a:pPr fontAlgn="base">
                <a:spcBef>
                  <a:spcPct val="0"/>
                </a:spcBef>
                <a:spcAft>
                  <a:spcPct val="0"/>
                </a:spcAft>
                <a:defRPr/>
              </a:pPr>
              <a:t>14</a:t>
            </a:fld>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dirty="0" smtClean="0"/>
              <a:t>Answer: A  </a:t>
            </a:r>
            <a:endParaRPr lang="en-US" dirty="0" smtClean="0"/>
          </a:p>
          <a:p>
            <a:pPr eaLnBrk="1" hangingPunct="1">
              <a:spcBef>
                <a:spcPct val="0"/>
              </a:spcBef>
            </a:pPr>
            <a:r>
              <a:rPr lang="en-US" dirty="0" smtClean="0"/>
              <a:t>Answer</a:t>
            </a:r>
            <a:r>
              <a:rPr lang="en-US" baseline="0" dirty="0" smtClean="0"/>
              <a:t> Notes: </a:t>
            </a:r>
            <a:r>
              <a:rPr lang="en-US" dirty="0" smtClean="0"/>
              <a:t>In </a:t>
            </a:r>
            <a:r>
              <a:rPr lang="en-US" dirty="0" smtClean="0"/>
              <a:t>a phylogeny (i.e. the tree of life), species are categorized by relatedness rather than just relying of morphology (which can be misleading in some cases because of convergent evolution that can cause two unrelated species to have similar characteristics).</a:t>
            </a:r>
          </a:p>
          <a:p>
            <a:pPr eaLnBrk="1" hangingPunct="1">
              <a:spcBef>
                <a:spcPct val="0"/>
              </a:spcBef>
            </a:pPr>
            <a:endParaRPr lang="en-US" dirty="0" smtClean="0"/>
          </a:p>
          <a:p>
            <a:pPr eaLnBrk="1" hangingPunct="1">
              <a:spcBef>
                <a:spcPct val="0"/>
              </a:spcBef>
            </a:pPr>
            <a:r>
              <a:rPr lang="en-US" dirty="0" smtClean="0"/>
              <a:t>Driving Question:</a:t>
            </a:r>
            <a:r>
              <a:rPr lang="en-US" baseline="0" dirty="0" smtClean="0"/>
              <a:t> 3</a:t>
            </a:r>
            <a:endParaRPr lang="en-US" dirty="0" smtClean="0"/>
          </a:p>
        </p:txBody>
      </p:sp>
      <p:sp>
        <p:nvSpPr>
          <p:cNvPr id="3277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7E8C0C4-4889-4B72-A1BA-83E28D2F135C}" type="slidenum">
              <a:rPr lang="en-US" smtClean="0"/>
              <a:pPr fontAlgn="base">
                <a:spcBef>
                  <a:spcPct val="0"/>
                </a:spcBef>
                <a:spcAft>
                  <a:spcPct val="0"/>
                </a:spcAft>
                <a:defRPr/>
              </a:pPr>
              <a:t>15</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dirty="0" smtClean="0"/>
              <a:t>Answer: C </a:t>
            </a:r>
            <a:endParaRPr lang="en-US" dirty="0" smtClean="0"/>
          </a:p>
          <a:p>
            <a:pPr eaLnBrk="1" hangingPunct="1">
              <a:spcBef>
                <a:spcPct val="0"/>
              </a:spcBef>
            </a:pPr>
            <a:r>
              <a:rPr lang="en-US" dirty="0" smtClean="0"/>
              <a:t>Answer</a:t>
            </a:r>
            <a:r>
              <a:rPr lang="en-US" baseline="0" dirty="0" smtClean="0"/>
              <a:t> Notes: </a:t>
            </a:r>
            <a:r>
              <a:rPr lang="en-US" dirty="0" smtClean="0"/>
              <a:t>Earth </a:t>
            </a:r>
            <a:r>
              <a:rPr lang="en-US" dirty="0" smtClean="0"/>
              <a:t>is very active geologically, most of the original rocks have been “recycled” through the perpetual movement, churning, and re-melting of the crust. In contrast, the moon is not geologically active, and its surface is mostly intact with the original rocks, which allow then to be dated.</a:t>
            </a:r>
          </a:p>
          <a:p>
            <a:pPr eaLnBrk="1" hangingPunct="1">
              <a:spcBef>
                <a:spcPct val="0"/>
              </a:spcBef>
            </a:pPr>
            <a:endParaRPr lang="en-US" dirty="0" smtClean="0"/>
          </a:p>
          <a:p>
            <a:pPr eaLnBrk="1" hangingPunct="1">
              <a:spcBef>
                <a:spcPct val="0"/>
              </a:spcBef>
            </a:pPr>
            <a:r>
              <a:rPr lang="en-US" dirty="0" smtClean="0"/>
              <a:t>Driving Question:</a:t>
            </a:r>
            <a:r>
              <a:rPr lang="en-US" baseline="0" dirty="0" smtClean="0"/>
              <a:t> 1 </a:t>
            </a:r>
            <a:endParaRPr lang="en-US" dirty="0" smtClean="0"/>
          </a:p>
        </p:txBody>
      </p:sp>
      <p:sp>
        <p:nvSpPr>
          <p:cNvPr id="1946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D53316D-D1EF-425A-9036-D5F282A3E6FB}" type="slidenum">
              <a:rPr lang="en-US" smtClean="0"/>
              <a:pPr fontAlgn="base">
                <a:spcBef>
                  <a:spcPct val="0"/>
                </a:spcBef>
                <a:spcAft>
                  <a:spcPct val="0"/>
                </a:spcAft>
                <a:defRPr/>
              </a:pPr>
              <a:t>2</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dirty="0" smtClean="0"/>
              <a:t>Answer: A </a:t>
            </a:r>
            <a:endParaRPr lang="en-US" dirty="0" smtClean="0"/>
          </a:p>
          <a:p>
            <a:pPr eaLnBrk="1" hangingPunct="1">
              <a:spcBef>
                <a:spcPct val="0"/>
              </a:spcBef>
            </a:pPr>
            <a:r>
              <a:rPr lang="en-US" dirty="0" smtClean="0"/>
              <a:t>Answer</a:t>
            </a:r>
            <a:r>
              <a:rPr lang="en-US" baseline="0" dirty="0" smtClean="0"/>
              <a:t> Notes: T</a:t>
            </a:r>
            <a:r>
              <a:rPr lang="en-US" dirty="0" smtClean="0"/>
              <a:t>his </a:t>
            </a:r>
            <a:r>
              <a:rPr lang="en-US" dirty="0" smtClean="0"/>
              <a:t>is the only option that is an igneous rock. The rest are sedimentary rocks, and because sedimentary rocks are made of particles of other rocks and may be comprised of rocks of different ages, they cannot be dated with radiometric methods. </a:t>
            </a:r>
          </a:p>
          <a:p>
            <a:pPr eaLnBrk="1" hangingPunct="1">
              <a:spcBef>
                <a:spcPct val="0"/>
              </a:spcBef>
            </a:pPr>
            <a:endParaRPr lang="en-US" dirty="0" smtClean="0"/>
          </a:p>
          <a:p>
            <a:pPr eaLnBrk="1" hangingPunct="1">
              <a:spcBef>
                <a:spcPct val="0"/>
              </a:spcBef>
            </a:pPr>
            <a:r>
              <a:rPr lang="en-US" dirty="0" smtClean="0"/>
              <a:t>Driving Question:</a:t>
            </a:r>
            <a:r>
              <a:rPr lang="en-US" baseline="0" dirty="0" smtClean="0"/>
              <a:t> 1 </a:t>
            </a:r>
            <a:endParaRPr lang="en-US" dirty="0" smtClean="0"/>
          </a:p>
        </p:txBody>
      </p:sp>
      <p:sp>
        <p:nvSpPr>
          <p:cNvPr id="2048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DCDC203-0704-4504-801A-6F64F4ECB05A}" type="slidenum">
              <a:rPr lang="en-US" smtClean="0"/>
              <a:pPr fontAlgn="base">
                <a:spcBef>
                  <a:spcPct val="0"/>
                </a:spcBef>
                <a:spcAft>
                  <a:spcPct val="0"/>
                </a:spcAft>
                <a:defRPr/>
              </a:pPr>
              <a:t>3</a:t>
            </a:fld>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dirty="0" smtClean="0"/>
              <a:t>Answer: C </a:t>
            </a:r>
            <a:endParaRPr lang="en-US" dirty="0" smtClean="0"/>
          </a:p>
          <a:p>
            <a:pPr eaLnBrk="1" hangingPunct="1">
              <a:spcBef>
                <a:spcPct val="0"/>
              </a:spcBef>
            </a:pPr>
            <a:r>
              <a:rPr lang="en-US" dirty="0" smtClean="0"/>
              <a:t>Answer</a:t>
            </a:r>
            <a:r>
              <a:rPr lang="en-US" baseline="0" dirty="0" smtClean="0"/>
              <a:t> Notes: </a:t>
            </a:r>
            <a:r>
              <a:rPr lang="en-US" dirty="0" smtClean="0"/>
              <a:t>Experiments </a:t>
            </a:r>
            <a:r>
              <a:rPr lang="en-US" dirty="0" smtClean="0"/>
              <a:t>with conditions that were similar to the chemical and physical environment on Earth</a:t>
            </a:r>
            <a:r>
              <a:rPr lang="en-US" dirty="0" smtClean="0"/>
              <a:t>.</a:t>
            </a:r>
            <a:endParaRPr lang="en-US" dirty="0" smtClean="0"/>
          </a:p>
          <a:p>
            <a:pPr eaLnBrk="1" hangingPunct="1">
              <a:spcBef>
                <a:spcPct val="0"/>
              </a:spcBef>
            </a:pPr>
            <a:endParaRPr lang="en-US" dirty="0" smtClean="0"/>
          </a:p>
          <a:p>
            <a:pPr eaLnBrk="1" hangingPunct="1">
              <a:spcBef>
                <a:spcPct val="0"/>
              </a:spcBef>
            </a:pPr>
            <a:r>
              <a:rPr lang="en-US" dirty="0" smtClean="0"/>
              <a:t>Driving Question:</a:t>
            </a:r>
            <a:r>
              <a:rPr lang="en-US" baseline="0" dirty="0" smtClean="0"/>
              <a:t> 1 </a:t>
            </a:r>
            <a:endParaRPr lang="en-US" dirty="0" smtClean="0"/>
          </a:p>
          <a:p>
            <a:pPr eaLnBrk="1" hangingPunct="1">
              <a:spcBef>
                <a:spcPct val="0"/>
              </a:spcBef>
            </a:pPr>
            <a:endParaRPr lang="en-US" dirty="0" smtClean="0"/>
          </a:p>
          <a:p>
            <a:pPr eaLnBrk="1" hangingPunct="1">
              <a:spcBef>
                <a:spcPct val="0"/>
              </a:spcBef>
            </a:pPr>
            <a:r>
              <a:rPr lang="en-US" dirty="0" smtClean="0"/>
              <a:t>Wrong Answer Notes</a:t>
            </a:r>
            <a:r>
              <a:rPr lang="en-US" dirty="0" smtClean="0"/>
              <a:t>: </a:t>
            </a:r>
          </a:p>
          <a:p>
            <a:pPr eaLnBrk="1" hangingPunct="1">
              <a:spcBef>
                <a:spcPct val="0"/>
              </a:spcBef>
            </a:pPr>
            <a:r>
              <a:rPr lang="en-US" dirty="0" smtClean="0"/>
              <a:t>Option A </a:t>
            </a:r>
            <a:r>
              <a:rPr lang="en-US" dirty="0" smtClean="0"/>
              <a:t>is incorrect because signs of life have not been found on the moon.</a:t>
            </a:r>
          </a:p>
          <a:p>
            <a:pPr eaLnBrk="1" hangingPunct="1">
              <a:spcBef>
                <a:spcPct val="0"/>
              </a:spcBef>
            </a:pPr>
            <a:r>
              <a:rPr lang="en-US" baseline="0" dirty="0" smtClean="0"/>
              <a:t>Option B </a:t>
            </a:r>
            <a:r>
              <a:rPr lang="en-US" dirty="0" smtClean="0"/>
              <a:t>is incorrect because the earliest cells were soft structures that did not fossilize, so we have no evidence of their structure.</a:t>
            </a:r>
          </a:p>
          <a:p>
            <a:pPr eaLnBrk="1" hangingPunct="1">
              <a:spcBef>
                <a:spcPct val="0"/>
              </a:spcBef>
            </a:pPr>
            <a:endParaRPr lang="en-US" dirty="0" smtClean="0"/>
          </a:p>
        </p:txBody>
      </p:sp>
      <p:sp>
        <p:nvSpPr>
          <p:cNvPr id="2150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F51D8BF-D539-4ED1-9D1D-D14C55C04BDC}" type="slidenum">
              <a:rPr lang="en-US" smtClean="0"/>
              <a:pPr fontAlgn="base">
                <a:spcBef>
                  <a:spcPct val="0"/>
                </a:spcBef>
                <a:spcAft>
                  <a:spcPct val="0"/>
                </a:spcAft>
                <a:defRPr/>
              </a:pPr>
              <a:t>4</a:t>
            </a:fld>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dirty="0" smtClean="0"/>
              <a:t>Answer: B </a:t>
            </a:r>
            <a:endParaRPr lang="en-US" dirty="0" smtClean="0"/>
          </a:p>
          <a:p>
            <a:pPr eaLnBrk="1" hangingPunct="1">
              <a:spcBef>
                <a:spcPct val="0"/>
              </a:spcBef>
            </a:pPr>
            <a:r>
              <a:rPr lang="en-US" dirty="0" smtClean="0"/>
              <a:t>Answer Notes: The </a:t>
            </a:r>
            <a:r>
              <a:rPr lang="en-US" dirty="0" smtClean="0"/>
              <a:t>Earth has undergone a great deal of change in geography (ex: the supercontinent </a:t>
            </a:r>
            <a:r>
              <a:rPr lang="en-US" dirty="0" err="1" smtClean="0"/>
              <a:t>Pangea</a:t>
            </a:r>
            <a:r>
              <a:rPr lang="en-US" dirty="0" smtClean="0"/>
              <a:t> broke up into several smaller and more isolated continents) and climate (ex: the very early climate was extremely hot and it has cooled dramatically; some of the extreme extinction events are also likely due to dramatic changes in climate).</a:t>
            </a:r>
          </a:p>
          <a:p>
            <a:pPr eaLnBrk="1" hangingPunct="1">
              <a:spcBef>
                <a:spcPct val="0"/>
              </a:spcBef>
            </a:pPr>
            <a:endParaRPr lang="en-US" dirty="0" smtClean="0"/>
          </a:p>
          <a:p>
            <a:pPr eaLnBrk="1" hangingPunct="1">
              <a:spcBef>
                <a:spcPct val="0"/>
              </a:spcBef>
            </a:pPr>
            <a:r>
              <a:rPr lang="en-US" dirty="0" smtClean="0"/>
              <a:t>Driving Question:</a:t>
            </a:r>
            <a:r>
              <a:rPr lang="en-US" baseline="0" dirty="0" smtClean="0"/>
              <a:t> 1 </a:t>
            </a:r>
            <a:endParaRPr lang="en-US" dirty="0" smtClean="0"/>
          </a:p>
        </p:txBody>
      </p:sp>
      <p:sp>
        <p:nvSpPr>
          <p:cNvPr id="2253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ADD1339-1CA5-4DFA-97B9-467DB2599722}" type="slidenum">
              <a:rPr lang="en-US" smtClean="0"/>
              <a:pPr fontAlgn="base">
                <a:spcBef>
                  <a:spcPct val="0"/>
                </a:spcBef>
                <a:spcAft>
                  <a:spcPct val="0"/>
                </a:spcAft>
                <a:defRPr/>
              </a:pPr>
              <a:t>5</a:t>
            </a:fld>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dirty="0" smtClean="0"/>
              <a:t>Answer: A </a:t>
            </a:r>
            <a:endParaRPr lang="en-US" baseline="0" dirty="0" smtClean="0"/>
          </a:p>
          <a:p>
            <a:pPr eaLnBrk="1" hangingPunct="1">
              <a:spcBef>
                <a:spcPct val="0"/>
              </a:spcBef>
            </a:pPr>
            <a:r>
              <a:rPr lang="en-US" baseline="0" dirty="0" smtClean="0"/>
              <a:t>Answer Notes: </a:t>
            </a:r>
            <a:r>
              <a:rPr lang="en-US" dirty="0" smtClean="0"/>
              <a:t>Earth </a:t>
            </a:r>
            <a:r>
              <a:rPr lang="en-US" dirty="0" smtClean="0"/>
              <a:t>is still geologically active and through plate tectonics, the overlying landmasses (i.e. the current continents) continue to move. GPS measurements estimate the movement of plates to be between 2.5 and 15 cm / year</a:t>
            </a:r>
            <a:r>
              <a:rPr lang="en-US" dirty="0" smtClean="0"/>
              <a:t>.</a:t>
            </a:r>
            <a:endParaRPr lang="en-US" dirty="0" smtClean="0"/>
          </a:p>
          <a:p>
            <a:pPr marL="0" marR="0" indent="0" algn="l" defTabSz="914400" rtl="0" eaLnBrk="1" fontAlgn="base" latinLnBrk="0" hangingPunct="1">
              <a:lnSpc>
                <a:spcPct val="100000"/>
              </a:lnSpc>
              <a:spcBef>
                <a:spcPct val="0"/>
              </a:spcBef>
              <a:spcAft>
                <a:spcPct val="0"/>
              </a:spcAft>
              <a:buClrTx/>
              <a:buSzTx/>
              <a:buFontTx/>
              <a:buNone/>
              <a:tabLst/>
              <a:defRPr/>
            </a:pPr>
            <a:endParaRPr lang="en-US" dirty="0" smtClean="0"/>
          </a:p>
          <a:p>
            <a:pPr marL="0" marR="0" indent="0" algn="l" defTabSz="914400" rtl="0" eaLnBrk="1" fontAlgn="base" latinLnBrk="0" hangingPunct="1">
              <a:lnSpc>
                <a:spcPct val="100000"/>
              </a:lnSpc>
              <a:spcBef>
                <a:spcPct val="0"/>
              </a:spcBef>
              <a:spcAft>
                <a:spcPct val="0"/>
              </a:spcAft>
              <a:buClrTx/>
              <a:buSzTx/>
              <a:buFontTx/>
              <a:buNone/>
              <a:tabLst/>
              <a:defRPr/>
            </a:pPr>
            <a:r>
              <a:rPr lang="en-US" dirty="0" smtClean="0"/>
              <a:t>Driving Question:</a:t>
            </a:r>
            <a:r>
              <a:rPr lang="en-US" baseline="0" dirty="0" smtClean="0"/>
              <a:t> 2</a:t>
            </a:r>
            <a:endParaRPr lang="en-US" dirty="0" smtClean="0"/>
          </a:p>
          <a:p>
            <a:pPr eaLnBrk="1" hangingPunct="1">
              <a:spcBef>
                <a:spcPct val="0"/>
              </a:spcBef>
            </a:pPr>
            <a:endParaRPr lang="en-US" dirty="0" smtClean="0"/>
          </a:p>
        </p:txBody>
      </p:sp>
      <p:sp>
        <p:nvSpPr>
          <p:cNvPr id="2355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3E9C106-0066-4F8C-8FE2-CD04F217A27C}" type="slidenum">
              <a:rPr lang="en-US" smtClean="0"/>
              <a:pPr fontAlgn="base">
                <a:spcBef>
                  <a:spcPct val="0"/>
                </a:spcBef>
                <a:spcAft>
                  <a:spcPct val="0"/>
                </a:spcAft>
                <a:defRPr/>
              </a:pPr>
              <a:t>6</a:t>
            </a:fld>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dirty="0" smtClean="0"/>
              <a:t>Answer: </a:t>
            </a:r>
            <a:r>
              <a:rPr lang="en-US" dirty="0" smtClean="0"/>
              <a:t>C</a:t>
            </a:r>
          </a:p>
          <a:p>
            <a:pPr eaLnBrk="1" hangingPunct="1">
              <a:spcBef>
                <a:spcPct val="0"/>
              </a:spcBef>
            </a:pPr>
            <a:r>
              <a:rPr lang="en-US" dirty="0" smtClean="0"/>
              <a:t>Answer</a:t>
            </a:r>
            <a:r>
              <a:rPr lang="en-US" baseline="0" dirty="0" smtClean="0"/>
              <a:t> Notes: C</a:t>
            </a:r>
            <a:r>
              <a:rPr lang="en-US" dirty="0" smtClean="0"/>
              <a:t>onvergent </a:t>
            </a:r>
            <a:r>
              <a:rPr lang="en-US" dirty="0" smtClean="0"/>
              <a:t>evolution is when unrelated species develop similar characteristics, and is not a primary driver influencing the distribution of related species. </a:t>
            </a:r>
          </a:p>
          <a:p>
            <a:pPr eaLnBrk="1" hangingPunct="1">
              <a:spcBef>
                <a:spcPct val="0"/>
              </a:spcBef>
            </a:pPr>
            <a:endParaRPr lang="en-US" dirty="0" smtClean="0"/>
          </a:p>
          <a:p>
            <a:pPr marL="0" marR="0" indent="0" algn="l" defTabSz="914400" rtl="0" eaLnBrk="1" fontAlgn="base" latinLnBrk="0" hangingPunct="1">
              <a:lnSpc>
                <a:spcPct val="100000"/>
              </a:lnSpc>
              <a:spcBef>
                <a:spcPct val="0"/>
              </a:spcBef>
              <a:spcAft>
                <a:spcPct val="0"/>
              </a:spcAft>
              <a:buClrTx/>
              <a:buSzTx/>
              <a:buFontTx/>
              <a:buNone/>
              <a:tabLst/>
              <a:defRPr/>
            </a:pPr>
            <a:r>
              <a:rPr lang="en-US" dirty="0" smtClean="0"/>
              <a:t>Driving Question:</a:t>
            </a:r>
            <a:r>
              <a:rPr lang="en-US" baseline="0" dirty="0" smtClean="0"/>
              <a:t> 2</a:t>
            </a:r>
            <a:endParaRPr lang="en-US" dirty="0" smtClean="0"/>
          </a:p>
          <a:p>
            <a:pPr eaLnBrk="1" hangingPunct="1">
              <a:spcBef>
                <a:spcPct val="0"/>
              </a:spcBef>
            </a:pPr>
            <a:endParaRPr lang="en-US" dirty="0" smtClean="0"/>
          </a:p>
          <a:p>
            <a:pPr marL="0" marR="0" indent="0" algn="l" defTabSz="914400" rtl="0" eaLnBrk="1" fontAlgn="base" latinLnBrk="0" hangingPunct="1">
              <a:lnSpc>
                <a:spcPct val="100000"/>
              </a:lnSpc>
              <a:spcBef>
                <a:spcPct val="0"/>
              </a:spcBef>
              <a:spcAft>
                <a:spcPct val="0"/>
              </a:spcAft>
              <a:buClrTx/>
              <a:buSzTx/>
              <a:buFontTx/>
              <a:buNone/>
              <a:tabLst/>
              <a:defRPr/>
            </a:pPr>
            <a:r>
              <a:rPr lang="en-US" dirty="0" smtClean="0"/>
              <a:t>Wrong Answer Notes:</a:t>
            </a:r>
            <a:r>
              <a:rPr lang="en-US" baseline="0" dirty="0" smtClean="0"/>
              <a:t> </a:t>
            </a:r>
            <a:endParaRPr lang="en-US" baseline="0" dirty="0" smtClean="0"/>
          </a:p>
          <a:p>
            <a:pPr eaLnBrk="1" hangingPunct="1">
              <a:spcBef>
                <a:spcPct val="0"/>
              </a:spcBef>
            </a:pPr>
            <a:r>
              <a:rPr lang="en-US" dirty="0" smtClean="0"/>
              <a:t>Option A </a:t>
            </a:r>
            <a:r>
              <a:rPr lang="en-US" dirty="0" smtClean="0"/>
              <a:t>IS important because the distribution of organisms reflects with evolutionary history.</a:t>
            </a:r>
            <a:r>
              <a:rPr lang="en-US" baseline="0" dirty="0" smtClean="0"/>
              <a:t> </a:t>
            </a:r>
            <a:endParaRPr lang="en-US" dirty="0" smtClean="0"/>
          </a:p>
          <a:p>
            <a:pPr eaLnBrk="1" hangingPunct="1">
              <a:spcBef>
                <a:spcPct val="0"/>
              </a:spcBef>
            </a:pPr>
            <a:r>
              <a:rPr lang="en-US" dirty="0" smtClean="0"/>
              <a:t>Option B</a:t>
            </a:r>
            <a:r>
              <a:rPr lang="en-US" baseline="0" dirty="0" smtClean="0"/>
              <a:t> </a:t>
            </a:r>
            <a:r>
              <a:rPr lang="en-US" dirty="0" smtClean="0"/>
              <a:t>IS correct because biogeography can explain why some species are found in some areas and not </a:t>
            </a:r>
            <a:r>
              <a:rPr lang="en-US" dirty="0" smtClean="0"/>
              <a:t>others.</a:t>
            </a:r>
            <a:endParaRPr lang="en-US" dirty="0" smtClean="0"/>
          </a:p>
          <a:p>
            <a:pPr eaLnBrk="1" hangingPunct="1">
              <a:spcBef>
                <a:spcPct val="0"/>
              </a:spcBef>
            </a:pPr>
            <a:r>
              <a:rPr lang="en-US" dirty="0" smtClean="0"/>
              <a:t>Option D </a:t>
            </a:r>
            <a:r>
              <a:rPr lang="en-US" dirty="0" smtClean="0"/>
              <a:t>IS correct because species could have evolved when landmasses were close together, and could still be found on these landmasses now, even though they have moved quite far apart through the actions of plate tectonics (ex: current distribution of penguins).</a:t>
            </a:r>
          </a:p>
        </p:txBody>
      </p:sp>
      <p:sp>
        <p:nvSpPr>
          <p:cNvPr id="2458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590D5A6-1B58-4280-AA60-7F00057BC6F8}" type="slidenum">
              <a:rPr lang="en-US" smtClean="0"/>
              <a:pPr fontAlgn="base">
                <a:spcBef>
                  <a:spcPct val="0"/>
                </a:spcBef>
                <a:spcAft>
                  <a:spcPct val="0"/>
                </a:spcAft>
                <a:defRPr/>
              </a:pPr>
              <a:t>7</a:t>
            </a:fld>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dirty="0" smtClean="0"/>
              <a:t>Answer: C </a:t>
            </a:r>
          </a:p>
          <a:p>
            <a:pPr eaLnBrk="1" hangingPunct="1">
              <a:spcBef>
                <a:spcPct val="0"/>
              </a:spcBef>
            </a:pPr>
            <a:endParaRPr lang="en-US" dirty="0" smtClean="0"/>
          </a:p>
          <a:p>
            <a:pPr eaLnBrk="1" hangingPunct="1">
              <a:spcBef>
                <a:spcPct val="0"/>
              </a:spcBef>
            </a:pPr>
            <a:r>
              <a:rPr lang="en-US" dirty="0" smtClean="0"/>
              <a:t>Driving Question:</a:t>
            </a:r>
            <a:r>
              <a:rPr lang="en-US" baseline="0" dirty="0" smtClean="0"/>
              <a:t> 3</a:t>
            </a:r>
          </a:p>
          <a:p>
            <a:pPr eaLnBrk="1" hangingPunct="1">
              <a:spcBef>
                <a:spcPct val="0"/>
              </a:spcBef>
            </a:pPr>
            <a:endParaRPr lang="en-US" dirty="0" smtClean="0"/>
          </a:p>
          <a:p>
            <a:pPr eaLnBrk="1" hangingPunct="1">
              <a:spcBef>
                <a:spcPct val="0"/>
              </a:spcBef>
            </a:pPr>
            <a:r>
              <a:rPr lang="en-US" dirty="0" smtClean="0"/>
              <a:t>Wrong Answer Notes: </a:t>
            </a:r>
            <a:endParaRPr lang="en-US" baseline="0" dirty="0" smtClean="0"/>
          </a:p>
          <a:p>
            <a:pPr eaLnBrk="1" hangingPunct="1">
              <a:spcBef>
                <a:spcPct val="0"/>
              </a:spcBef>
            </a:pPr>
            <a:r>
              <a:rPr lang="en-US" baseline="0" dirty="0" smtClean="0"/>
              <a:t>Option A </a:t>
            </a:r>
            <a:r>
              <a:rPr lang="en-US" dirty="0" smtClean="0"/>
              <a:t>was the method before the 18</a:t>
            </a:r>
            <a:r>
              <a:rPr lang="en-US" baseline="30000" dirty="0" smtClean="0"/>
              <a:t>th</a:t>
            </a:r>
            <a:r>
              <a:rPr lang="en-US" dirty="0" smtClean="0"/>
              <a:t> century.</a:t>
            </a:r>
          </a:p>
          <a:p>
            <a:pPr eaLnBrk="1" hangingPunct="1">
              <a:spcBef>
                <a:spcPct val="0"/>
              </a:spcBef>
            </a:pPr>
            <a:r>
              <a:rPr lang="en-US" dirty="0" smtClean="0"/>
              <a:t>Option</a:t>
            </a:r>
            <a:r>
              <a:rPr lang="en-US" baseline="0" dirty="0" smtClean="0"/>
              <a:t> B</a:t>
            </a:r>
            <a:r>
              <a:rPr lang="en-US" dirty="0" smtClean="0"/>
              <a:t>: </a:t>
            </a:r>
            <a:r>
              <a:rPr lang="en-US" dirty="0" err="1" smtClean="0"/>
              <a:t>Protists</a:t>
            </a:r>
            <a:r>
              <a:rPr lang="en-US" dirty="0" smtClean="0"/>
              <a:t> </a:t>
            </a:r>
            <a:r>
              <a:rPr lang="en-US" dirty="0" smtClean="0"/>
              <a:t>were added to the original classification scheme in the late </a:t>
            </a:r>
            <a:r>
              <a:rPr lang="en-US" dirty="0" smtClean="0"/>
              <a:t>1800’s.</a:t>
            </a:r>
            <a:endParaRPr lang="en-US" dirty="0" smtClean="0"/>
          </a:p>
          <a:p>
            <a:pPr eaLnBrk="1" hangingPunct="1">
              <a:spcBef>
                <a:spcPct val="0"/>
              </a:spcBef>
            </a:pPr>
            <a:r>
              <a:rPr lang="en-US" dirty="0" smtClean="0"/>
              <a:t>Option</a:t>
            </a:r>
            <a:r>
              <a:rPr lang="en-US" baseline="0" dirty="0" smtClean="0"/>
              <a:t> D: </a:t>
            </a:r>
            <a:r>
              <a:rPr lang="en-US" dirty="0" smtClean="0"/>
              <a:t>This </a:t>
            </a:r>
            <a:r>
              <a:rPr lang="en-US" dirty="0" smtClean="0"/>
              <a:t>scheme was proposed in the 1960’s to help classify difficult organisms like fungi which didn’t fit well in the older classification method, and classified organisms on how they get their food and the types of cells they have. This system was changed due to genetic studies in the 1970’s, and choice (c) reflects our current best understanding of the fundamental branches of the evolutionary tree.</a:t>
            </a:r>
          </a:p>
        </p:txBody>
      </p:sp>
      <p:sp>
        <p:nvSpPr>
          <p:cNvPr id="2560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6ECB448-1410-4215-B8C4-9ED374A94D0B}" type="slidenum">
              <a:rPr lang="en-US" smtClean="0"/>
              <a:pPr fontAlgn="base">
                <a:spcBef>
                  <a:spcPct val="0"/>
                </a:spcBef>
                <a:spcAft>
                  <a:spcPct val="0"/>
                </a:spcAft>
                <a:defRPr/>
              </a:pPr>
              <a:t>8</a:t>
            </a:fld>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dirty="0" smtClean="0"/>
              <a:t>Answer: A</a:t>
            </a:r>
          </a:p>
          <a:p>
            <a:pPr eaLnBrk="1" hangingPunct="1">
              <a:spcBef>
                <a:spcPct val="0"/>
              </a:spcBef>
            </a:pPr>
            <a:r>
              <a:rPr lang="en-US" dirty="0" smtClean="0"/>
              <a:t>Driving Question:</a:t>
            </a:r>
            <a:r>
              <a:rPr lang="en-US" baseline="0" dirty="0" smtClean="0"/>
              <a:t> 3</a:t>
            </a:r>
            <a:endParaRPr lang="en-US" dirty="0" smtClean="0"/>
          </a:p>
        </p:txBody>
      </p:sp>
      <p:sp>
        <p:nvSpPr>
          <p:cNvPr id="2662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9974577-B6BC-4A77-87FB-DEC4720BAAFA}" type="slidenum">
              <a:rPr lang="en-US" smtClean="0"/>
              <a:pPr fontAlgn="base">
                <a:spcBef>
                  <a:spcPct val="0"/>
                </a:spcBef>
                <a:spcAft>
                  <a:spcPct val="0"/>
                </a:spcAft>
                <a:defRPr/>
              </a:pPr>
              <a:t>9</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DC59204E-17CF-4146-BB96-852D085FDA08}" type="datetimeFigureOut">
              <a:rPr lang="en-US"/>
              <a:pPr>
                <a:defRPr/>
              </a:pPr>
              <a:t>3/10/2014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8E2C5F0-33B6-41C2-AA2F-D178FE8610E5}" type="slidenum">
              <a:rPr lang="en-US"/>
              <a:pPr>
                <a:defRPr/>
              </a:pPr>
              <a:t>‹#›</a:t>
            </a:fld>
            <a:endParaRPr lang="en-US"/>
          </a:p>
        </p:txBody>
      </p:sp>
    </p:spTree>
    <p:extLst>
      <p:ext uri="{BB962C8B-B14F-4D97-AF65-F5344CB8AC3E}">
        <p14:creationId xmlns:p14="http://schemas.microsoft.com/office/powerpoint/2010/main" val="10111512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5BDEC5FE-6CFB-4540-B1B0-FBA287A66CCF}" type="datetimeFigureOut">
              <a:rPr lang="en-US"/>
              <a:pPr>
                <a:defRPr/>
              </a:pPr>
              <a:t>3/10/2014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C14E6F76-E0C2-4175-A528-AE149DA3A644}" type="slidenum">
              <a:rPr lang="en-US"/>
              <a:pPr>
                <a:defRPr/>
              </a:pPr>
              <a:t>‹#›</a:t>
            </a:fld>
            <a:endParaRPr lang="en-US"/>
          </a:p>
        </p:txBody>
      </p:sp>
    </p:spTree>
    <p:extLst>
      <p:ext uri="{BB962C8B-B14F-4D97-AF65-F5344CB8AC3E}">
        <p14:creationId xmlns:p14="http://schemas.microsoft.com/office/powerpoint/2010/main" val="41398342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6C4059F0-7E8B-4066-A04A-92E9A6F124C8}" type="datetimeFigureOut">
              <a:rPr lang="en-US"/>
              <a:pPr>
                <a:defRPr/>
              </a:pPr>
              <a:t>3/10/2014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80B743F-A0D9-44A9-8FFA-AB06D35FDB56}" type="slidenum">
              <a:rPr lang="en-US"/>
              <a:pPr>
                <a:defRPr/>
              </a:pPr>
              <a:t>‹#›</a:t>
            </a:fld>
            <a:endParaRPr lang="en-US"/>
          </a:p>
        </p:txBody>
      </p:sp>
    </p:spTree>
    <p:extLst>
      <p:ext uri="{BB962C8B-B14F-4D97-AF65-F5344CB8AC3E}">
        <p14:creationId xmlns:p14="http://schemas.microsoft.com/office/powerpoint/2010/main" val="77743652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4FCD8704-B158-45E2-AD8C-0E68F5A75A3E}" type="datetimeFigureOut">
              <a:rPr lang="en-US"/>
              <a:pPr>
                <a:defRPr/>
              </a:pPr>
              <a:t>3/10/2014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8088D59-66E8-4F38-A335-99227F4D06A5}" type="slidenum">
              <a:rPr lang="en-US"/>
              <a:pPr>
                <a:defRPr/>
              </a:pPr>
              <a:t>‹#›</a:t>
            </a:fld>
            <a:endParaRPr lang="en-US"/>
          </a:p>
        </p:txBody>
      </p:sp>
    </p:spTree>
    <p:extLst>
      <p:ext uri="{BB962C8B-B14F-4D97-AF65-F5344CB8AC3E}">
        <p14:creationId xmlns:p14="http://schemas.microsoft.com/office/powerpoint/2010/main" val="364655405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E335FC6B-74D7-4505-A4E5-588899FAA3EA}" type="datetimeFigureOut">
              <a:rPr lang="en-US"/>
              <a:pPr>
                <a:defRPr/>
              </a:pPr>
              <a:t>3/10/2014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FC00530-48CE-4822-AFAB-5448D4B9C99F}" type="slidenum">
              <a:rPr lang="en-US"/>
              <a:pPr>
                <a:defRPr/>
              </a:pPr>
              <a:t>‹#›</a:t>
            </a:fld>
            <a:endParaRPr lang="en-US"/>
          </a:p>
        </p:txBody>
      </p:sp>
    </p:spTree>
    <p:extLst>
      <p:ext uri="{BB962C8B-B14F-4D97-AF65-F5344CB8AC3E}">
        <p14:creationId xmlns:p14="http://schemas.microsoft.com/office/powerpoint/2010/main" val="26564603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46936C0A-7B10-4199-9E9A-4D0D67B919E5}" type="datetimeFigureOut">
              <a:rPr lang="en-US"/>
              <a:pPr>
                <a:defRPr/>
              </a:pPr>
              <a:t>3/10/2014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6E767C4-9799-41B8-8D1D-040324D32A3D}" type="slidenum">
              <a:rPr lang="en-US"/>
              <a:pPr>
                <a:defRPr/>
              </a:pPr>
              <a:t>‹#›</a:t>
            </a:fld>
            <a:endParaRPr lang="en-US"/>
          </a:p>
        </p:txBody>
      </p:sp>
    </p:spTree>
    <p:extLst>
      <p:ext uri="{BB962C8B-B14F-4D97-AF65-F5344CB8AC3E}">
        <p14:creationId xmlns:p14="http://schemas.microsoft.com/office/powerpoint/2010/main" val="8168245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ln w="57150">
            <a:solidFill>
              <a:schemeClr val="accent1"/>
            </a:solidFill>
          </a:ln>
        </p:spPr>
        <p:txBody>
          <a:bodyPr>
            <a:normAutofit/>
          </a:bodyPr>
          <a:lstStyle>
            <a:lvl1pPr>
              <a:defRPr sz="4400"/>
            </a:lvl1pPr>
          </a:lstStyle>
          <a:p>
            <a:r>
              <a:rPr lang="en-US" dirty="0" smtClean="0"/>
              <a:t>Click to edit Master title style</a:t>
            </a:r>
            <a:endParaRPr lang="en-US" dirty="0"/>
          </a:p>
        </p:txBody>
      </p:sp>
      <p:sp>
        <p:nvSpPr>
          <p:cNvPr id="3" name="Content Placeholder 2"/>
          <p:cNvSpPr>
            <a:spLocks noGrp="1"/>
          </p:cNvSpPr>
          <p:nvPr>
            <p:ph idx="1"/>
          </p:nvPr>
        </p:nvSpPr>
        <p:spPr/>
        <p:txBody>
          <a:bodyPr>
            <a:normAutofit/>
          </a:bodyPr>
          <a:lstStyle>
            <a:lvl1pPr marL="514350" indent="-514350">
              <a:buFont typeface="+mj-lt"/>
              <a:buAutoNum type="alphaLcParenR"/>
              <a:defRPr sz="3600"/>
            </a:lvl1pPr>
            <a:lvl2pPr marL="971550" indent="-514350">
              <a:buFont typeface="+mj-lt"/>
              <a:buAutoNum type="alphaLcParenR"/>
              <a:defRPr sz="3200"/>
            </a:lvl2pPr>
            <a:lvl3pPr marL="1371600" indent="-457200">
              <a:buFont typeface="+mj-lt"/>
              <a:buAutoNum type="alphaLcParenR"/>
              <a:defRPr sz="2800"/>
            </a:lvl3pPr>
            <a:lvl4pPr marL="1828800" indent="-457200">
              <a:buFont typeface="+mj-lt"/>
              <a:buAutoNum type="alphaLcParenR"/>
              <a:defRPr sz="2400"/>
            </a:lvl4pPr>
            <a:lvl5pPr marL="2286000" indent="-457200">
              <a:buFont typeface="+mj-lt"/>
              <a:buAutoNum type="alphaLcParenR"/>
              <a:defRPr sz="24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3EAC2C04-014E-4FD0-8A5D-A7AFAC295948}" type="datetimeFigureOut">
              <a:rPr lang="en-US"/>
              <a:pPr>
                <a:defRPr/>
              </a:pPr>
              <a:t>3/10/2014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C2F766C-81C9-4A07-83DA-FD41CDC0339F}" type="slidenum">
              <a:rPr lang="en-US"/>
              <a:pPr>
                <a:defRPr/>
              </a:pPr>
              <a:t>‹#›</a:t>
            </a:fld>
            <a:endParaRPr lang="en-US"/>
          </a:p>
        </p:txBody>
      </p:sp>
    </p:spTree>
    <p:extLst>
      <p:ext uri="{BB962C8B-B14F-4D97-AF65-F5344CB8AC3E}">
        <p14:creationId xmlns:p14="http://schemas.microsoft.com/office/powerpoint/2010/main" val="30693322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a:ln w="57150">
            <a:solidFill>
              <a:schemeClr val="accent6"/>
            </a:solidFill>
          </a:ln>
        </p:spPr>
        <p:txBody>
          <a:bodyPr>
            <a:normAutofit/>
          </a:bodyPr>
          <a:lstStyle>
            <a:lvl1pPr>
              <a:defRPr sz="4400"/>
            </a:lvl1pPr>
          </a:lstStyle>
          <a:p>
            <a:r>
              <a:rPr lang="en-US" dirty="0" smtClean="0"/>
              <a:t>Click to edit Master title style</a:t>
            </a:r>
            <a:endParaRPr lang="en-US" dirty="0"/>
          </a:p>
        </p:txBody>
      </p:sp>
      <p:sp>
        <p:nvSpPr>
          <p:cNvPr id="3" name="Content Placeholder 2"/>
          <p:cNvSpPr>
            <a:spLocks noGrp="1"/>
          </p:cNvSpPr>
          <p:nvPr>
            <p:ph idx="1"/>
          </p:nvPr>
        </p:nvSpPr>
        <p:spPr/>
        <p:txBody>
          <a:bodyPr>
            <a:normAutofit/>
          </a:bodyPr>
          <a:lstStyle>
            <a:lvl1pPr marL="514350" indent="-514350">
              <a:buFont typeface="+mj-lt"/>
              <a:buAutoNum type="alphaLcParenR"/>
              <a:defRPr sz="3600"/>
            </a:lvl1pPr>
            <a:lvl2pPr marL="971550" indent="-514350">
              <a:buFont typeface="+mj-lt"/>
              <a:buAutoNum type="alphaLcParenR"/>
              <a:defRPr sz="3200"/>
            </a:lvl2pPr>
            <a:lvl3pPr marL="1371600" indent="-457200">
              <a:buFont typeface="+mj-lt"/>
              <a:buAutoNum type="alphaLcParenR"/>
              <a:defRPr sz="2800"/>
            </a:lvl3pPr>
            <a:lvl4pPr marL="1828800" indent="-457200">
              <a:buFont typeface="+mj-lt"/>
              <a:buAutoNum type="alphaLcParenR"/>
              <a:defRPr sz="2400"/>
            </a:lvl4pPr>
            <a:lvl5pPr marL="2286000" indent="-457200">
              <a:buFont typeface="+mj-lt"/>
              <a:buAutoNum type="alphaLcParenR"/>
              <a:defRPr sz="24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9F603EDB-4271-40CE-AAC8-C72F67EC40FD}" type="datetimeFigureOut">
              <a:rPr lang="en-US"/>
              <a:pPr>
                <a:defRPr/>
              </a:pPr>
              <a:t>3/10/2014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4BE633E-CDE7-4462-B1F5-02DC75E91CBE}" type="slidenum">
              <a:rPr lang="en-US"/>
              <a:pPr>
                <a:defRPr/>
              </a:pPr>
              <a:t>‹#›</a:t>
            </a:fld>
            <a:endParaRPr lang="en-US"/>
          </a:p>
        </p:txBody>
      </p:sp>
    </p:spTree>
    <p:extLst>
      <p:ext uri="{BB962C8B-B14F-4D97-AF65-F5344CB8AC3E}">
        <p14:creationId xmlns:p14="http://schemas.microsoft.com/office/powerpoint/2010/main" val="930237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65166A7E-11DC-4B5A-945C-BB4853EA3EFA}" type="datetimeFigureOut">
              <a:rPr lang="en-US"/>
              <a:pPr>
                <a:defRPr/>
              </a:pPr>
              <a:t>3/10/2014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AF021FB-2F78-4D34-A751-29368D42E2B1}" type="slidenum">
              <a:rPr lang="en-US"/>
              <a:pPr>
                <a:defRPr/>
              </a:pPr>
              <a:t>‹#›</a:t>
            </a:fld>
            <a:endParaRPr lang="en-US"/>
          </a:p>
        </p:txBody>
      </p:sp>
    </p:spTree>
    <p:extLst>
      <p:ext uri="{BB962C8B-B14F-4D97-AF65-F5344CB8AC3E}">
        <p14:creationId xmlns:p14="http://schemas.microsoft.com/office/powerpoint/2010/main" val="10535145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185491D7-38EA-4794-9949-5923E1395B91}" type="datetimeFigureOut">
              <a:rPr lang="en-US"/>
              <a:pPr>
                <a:defRPr/>
              </a:pPr>
              <a:t>3/10/2014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5F5855A0-1E4C-44CA-A5FF-0F461F6D95B1}" type="slidenum">
              <a:rPr lang="en-US"/>
              <a:pPr>
                <a:defRPr/>
              </a:pPr>
              <a:t>‹#›</a:t>
            </a:fld>
            <a:endParaRPr lang="en-US"/>
          </a:p>
        </p:txBody>
      </p:sp>
    </p:spTree>
    <p:extLst>
      <p:ext uri="{BB962C8B-B14F-4D97-AF65-F5344CB8AC3E}">
        <p14:creationId xmlns:p14="http://schemas.microsoft.com/office/powerpoint/2010/main" val="19654745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D6057B1B-2C4B-471F-B164-CFA7B8F7A041}" type="datetimeFigureOut">
              <a:rPr lang="en-US"/>
              <a:pPr>
                <a:defRPr/>
              </a:pPr>
              <a:t>3/10/2014</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29BF9C09-CF28-416E-87B7-63942122E8C4}" type="slidenum">
              <a:rPr lang="en-US"/>
              <a:pPr>
                <a:defRPr/>
              </a:pPr>
              <a:t>‹#›</a:t>
            </a:fld>
            <a:endParaRPr lang="en-US"/>
          </a:p>
        </p:txBody>
      </p:sp>
    </p:spTree>
    <p:extLst>
      <p:ext uri="{BB962C8B-B14F-4D97-AF65-F5344CB8AC3E}">
        <p14:creationId xmlns:p14="http://schemas.microsoft.com/office/powerpoint/2010/main" val="34694114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07B0B795-EA5C-4B9B-A86C-ABBF4147C48B}" type="datetimeFigureOut">
              <a:rPr lang="en-US"/>
              <a:pPr>
                <a:defRPr/>
              </a:pPr>
              <a:t>3/10/2014</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215D0C14-6559-4AB9-8384-04A60B984025}" type="slidenum">
              <a:rPr lang="en-US"/>
              <a:pPr>
                <a:defRPr/>
              </a:pPr>
              <a:t>‹#›</a:t>
            </a:fld>
            <a:endParaRPr lang="en-US"/>
          </a:p>
        </p:txBody>
      </p:sp>
    </p:spTree>
    <p:extLst>
      <p:ext uri="{BB962C8B-B14F-4D97-AF65-F5344CB8AC3E}">
        <p14:creationId xmlns:p14="http://schemas.microsoft.com/office/powerpoint/2010/main" val="15337066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27D8C3E6-727A-41D9-9EBD-E681744F2FDB}" type="datetimeFigureOut">
              <a:rPr lang="en-US"/>
              <a:pPr>
                <a:defRPr/>
              </a:pPr>
              <a:t>3/10/2014</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B29E2ADF-44C2-41B5-8B6B-B192CD2DBCC3}" type="slidenum">
              <a:rPr lang="en-US"/>
              <a:pPr>
                <a:defRPr/>
              </a:pPr>
              <a:t>‹#›</a:t>
            </a:fld>
            <a:endParaRPr lang="en-US"/>
          </a:p>
        </p:txBody>
      </p:sp>
    </p:spTree>
    <p:extLst>
      <p:ext uri="{BB962C8B-B14F-4D97-AF65-F5344CB8AC3E}">
        <p14:creationId xmlns:p14="http://schemas.microsoft.com/office/powerpoint/2010/main" val="38704849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234CEA10-8AF3-4962-814A-319BD57F9621}" type="datetimeFigureOut">
              <a:rPr lang="en-US"/>
              <a:pPr>
                <a:defRPr/>
              </a:pPr>
              <a:t>3/10/2014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84CAFE0A-673A-47D8-A42D-8BA872B5F426}"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ctrTitle"/>
          </p:nvPr>
        </p:nvSpPr>
        <p:spPr>
          <a:xfrm>
            <a:off x="685800" y="1600200"/>
            <a:ext cx="7772400" cy="3581400"/>
          </a:xfrm>
        </p:spPr>
        <p:txBody>
          <a:bodyPr/>
          <a:lstStyle/>
          <a:p>
            <a:pPr eaLnBrk="1" hangingPunct="1"/>
            <a:r>
              <a:rPr lang="en-US" sz="6000" b="1" dirty="0" smtClean="0"/>
              <a:t/>
            </a:r>
            <a:br>
              <a:rPr lang="en-US" sz="6000" b="1" dirty="0" smtClean="0"/>
            </a:br>
            <a:r>
              <a:rPr lang="en-US" sz="6000" b="1" i="1" dirty="0" smtClean="0"/>
              <a:t>Biology for a Changing World, 2e </a:t>
            </a:r>
            <a:r>
              <a:rPr lang="en-US" sz="6000" b="1" dirty="0" smtClean="0"/>
              <a:t/>
            </a:r>
            <a:br>
              <a:rPr lang="en-US" sz="6000" b="1" dirty="0" smtClean="0"/>
            </a:br>
            <a:r>
              <a:rPr lang="en-US" sz="6000" b="1" dirty="0" smtClean="0"/>
              <a:t/>
            </a:r>
            <a:br>
              <a:rPr lang="en-US" sz="6000" b="1" dirty="0" smtClean="0"/>
            </a:br>
            <a:r>
              <a:rPr lang="en-US" sz="6000" dirty="0" smtClean="0"/>
              <a:t>Clicker Questions </a:t>
            </a:r>
            <a:br>
              <a:rPr lang="en-US" sz="6000" dirty="0" smtClean="0"/>
            </a:br>
            <a:r>
              <a:rPr lang="en-US" sz="6000" dirty="0"/>
              <a:t/>
            </a:r>
            <a:br>
              <a:rPr lang="en-US" sz="6000" dirty="0"/>
            </a:br>
            <a:r>
              <a:rPr lang="en-US" sz="6000" dirty="0" smtClean="0"/>
              <a:t>Chapter </a:t>
            </a:r>
            <a:r>
              <a:rPr lang="en-US" sz="6000" dirty="0" smtClean="0"/>
              <a:t>17</a:t>
            </a:r>
            <a:r>
              <a:rPr lang="en-US" b="1" dirty="0" smtClean="0"/>
              <a:t/>
            </a:r>
            <a:br>
              <a:rPr lang="en-US" b="1" dirty="0" smtClean="0"/>
            </a:br>
            <a:r>
              <a:rPr lang="en-US" dirty="0" smtClean="0"/>
              <a:t/>
            </a:r>
            <a:br>
              <a:rPr lang="en-US" dirty="0" smtClean="0"/>
            </a:br>
            <a:endParaRPr lang="en-US" dirty="0" smtClean="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76200"/>
            <a:ext cx="8763000" cy="1143000"/>
          </a:xfrm>
          <a:ln>
            <a:noFill/>
          </a:ln>
          <a:extLst>
            <a:ext uri="{91240B29-F687-4F45-9708-019B960494DF}">
              <a14:hiddenLine xmlns:a14="http://schemas.microsoft.com/office/drawing/2010/main" w="9525">
                <a:solidFill>
                  <a:srgbClr val="000000"/>
                </a:solidFill>
                <a:miter lim="800000"/>
                <a:headEnd/>
                <a:tailEnd/>
              </a14:hiddenLine>
            </a:ext>
          </a:extLst>
        </p:spPr>
        <p:txBody>
          <a:bodyPr rtlCol="0">
            <a:normAutofit fontScale="90000"/>
          </a:bodyPr>
          <a:lstStyle/>
          <a:p>
            <a:pPr algn="l" eaLnBrk="1" fontAlgn="auto" hangingPunct="1">
              <a:spcAft>
                <a:spcPts val="0"/>
              </a:spcAft>
              <a:defRPr/>
            </a:pPr>
            <a:r>
              <a:rPr lang="en-US" dirty="0" smtClean="0"/>
              <a:t>Which level of classification holds the last common ancestor of humans and fish?</a:t>
            </a:r>
            <a:endParaRPr lang="en-US" dirty="0"/>
          </a:p>
        </p:txBody>
      </p:sp>
      <p:sp>
        <p:nvSpPr>
          <p:cNvPr id="11267" name="Content Placeholder 2"/>
          <p:cNvSpPr>
            <a:spLocks noGrp="1"/>
          </p:cNvSpPr>
          <p:nvPr>
            <p:ph idx="1"/>
          </p:nvPr>
        </p:nvSpPr>
        <p:spPr>
          <a:xfrm>
            <a:off x="3733800" y="1600200"/>
            <a:ext cx="5105400" cy="762000"/>
          </a:xfrm>
        </p:spPr>
        <p:txBody>
          <a:bodyPr/>
          <a:lstStyle/>
          <a:p>
            <a:pPr eaLnBrk="1" hangingPunct="1">
              <a:buFont typeface="+mj-lt"/>
              <a:buNone/>
            </a:pPr>
            <a:r>
              <a:rPr lang="en-US" smtClean="0"/>
              <a:t>A. </a:t>
            </a:r>
            <a:r>
              <a:rPr lang="en-US" b="1" smtClean="0"/>
              <a:t>Kingdom</a:t>
            </a:r>
            <a:r>
              <a:rPr lang="en-US" smtClean="0"/>
              <a:t> Animalia</a:t>
            </a:r>
          </a:p>
        </p:txBody>
      </p:sp>
      <p:pic>
        <p:nvPicPr>
          <p:cNvPr id="11268" name="Picture 3"/>
          <p:cNvPicPr>
            <a:picLocks noChangeAspect="1" noChangeArrowheads="1"/>
          </p:cNvPicPr>
          <p:nvPr/>
        </p:nvPicPr>
        <p:blipFill>
          <a:blip r:embed="rId3">
            <a:extLst>
              <a:ext uri="{28A0092B-C50C-407E-A947-70E740481C1C}">
                <a14:useLocalDpi xmlns:a14="http://schemas.microsoft.com/office/drawing/2010/main" val="0"/>
              </a:ext>
            </a:extLst>
          </a:blip>
          <a:srcRect t="4243" r="50793"/>
          <a:stretch>
            <a:fillRect/>
          </a:stretch>
        </p:blipFill>
        <p:spPr bwMode="auto">
          <a:xfrm>
            <a:off x="0" y="1328738"/>
            <a:ext cx="3276600" cy="5453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69" name="Content Placeholder 2"/>
          <p:cNvSpPr txBox="1">
            <a:spLocks/>
          </p:cNvSpPr>
          <p:nvPr/>
        </p:nvSpPr>
        <p:spPr bwMode="auto">
          <a:xfrm>
            <a:off x="3733800" y="2743200"/>
            <a:ext cx="5105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514350" indent="-514350"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spcBef>
                <a:spcPct val="20000"/>
              </a:spcBef>
            </a:pPr>
            <a:r>
              <a:rPr lang="en-US" sz="3600" b="1">
                <a:solidFill>
                  <a:srgbClr val="FF0000"/>
                </a:solidFill>
                <a:latin typeface="Calibri" pitchFamily="34" charset="0"/>
              </a:rPr>
              <a:t>B. Phylum Chordata</a:t>
            </a:r>
          </a:p>
        </p:txBody>
      </p:sp>
      <p:sp>
        <p:nvSpPr>
          <p:cNvPr id="11270" name="Content Placeholder 2"/>
          <p:cNvSpPr txBox="1">
            <a:spLocks/>
          </p:cNvSpPr>
          <p:nvPr/>
        </p:nvSpPr>
        <p:spPr bwMode="auto">
          <a:xfrm>
            <a:off x="3733800" y="3733800"/>
            <a:ext cx="5105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514350" indent="-514350"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spcBef>
                <a:spcPct val="20000"/>
              </a:spcBef>
            </a:pPr>
            <a:r>
              <a:rPr lang="en-US" sz="3600">
                <a:latin typeface="Calibri" pitchFamily="34" charset="0"/>
              </a:rPr>
              <a:t>C. </a:t>
            </a:r>
            <a:r>
              <a:rPr lang="en-US" sz="3600" b="1">
                <a:latin typeface="Calibri" pitchFamily="34" charset="0"/>
              </a:rPr>
              <a:t>Class</a:t>
            </a:r>
            <a:r>
              <a:rPr lang="en-US" sz="3600">
                <a:latin typeface="Calibri" pitchFamily="34" charset="0"/>
              </a:rPr>
              <a:t> Mammalia</a:t>
            </a:r>
          </a:p>
        </p:txBody>
      </p:sp>
      <p:sp>
        <p:nvSpPr>
          <p:cNvPr id="11271" name="Content Placeholder 2"/>
          <p:cNvSpPr txBox="1">
            <a:spLocks/>
          </p:cNvSpPr>
          <p:nvPr/>
        </p:nvSpPr>
        <p:spPr bwMode="auto">
          <a:xfrm>
            <a:off x="3733800" y="4953000"/>
            <a:ext cx="5105400" cy="175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514350" indent="-514350"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spcBef>
                <a:spcPct val="20000"/>
              </a:spcBef>
            </a:pPr>
            <a:r>
              <a:rPr lang="en-US" sz="3600">
                <a:latin typeface="Calibri" pitchFamily="34" charset="0"/>
              </a:rPr>
              <a:t>D. Humans and fish do not share a common ancestor</a:t>
            </a:r>
          </a:p>
        </p:txBody>
      </p:sp>
      <p:cxnSp>
        <p:nvCxnSpPr>
          <p:cNvPr id="12" name="Straight Arrow Connector 11"/>
          <p:cNvCxnSpPr>
            <a:stCxn id="11267" idx="1"/>
          </p:cNvCxnSpPr>
          <p:nvPr/>
        </p:nvCxnSpPr>
        <p:spPr>
          <a:xfrm flipH="1" flipV="1">
            <a:off x="3276600" y="1752600"/>
            <a:ext cx="457200" cy="228600"/>
          </a:xfrm>
          <a:prstGeom prst="straightConnector1">
            <a:avLst/>
          </a:prstGeom>
          <a:ln w="508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a:stCxn id="11269" idx="1"/>
          </p:cNvCxnSpPr>
          <p:nvPr/>
        </p:nvCxnSpPr>
        <p:spPr>
          <a:xfrm flipH="1" flipV="1">
            <a:off x="3124200" y="2590800"/>
            <a:ext cx="609600" cy="495300"/>
          </a:xfrm>
          <a:prstGeom prst="straightConnector1">
            <a:avLst/>
          </a:prstGeom>
          <a:ln w="508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a:stCxn id="11270" idx="1"/>
          </p:cNvCxnSpPr>
          <p:nvPr/>
        </p:nvCxnSpPr>
        <p:spPr>
          <a:xfrm flipH="1" flipV="1">
            <a:off x="3124200" y="3429000"/>
            <a:ext cx="609600" cy="723900"/>
          </a:xfrm>
          <a:prstGeom prst="straightConnector1">
            <a:avLst/>
          </a:prstGeom>
          <a:ln w="5080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114300" y="122238"/>
            <a:ext cx="8915400" cy="1401762"/>
          </a:xfrm>
          <a:ln w="9525">
            <a:noFill/>
          </a:ln>
          <a:extLst>
            <a:ext uri="{91240B29-F687-4F45-9708-019B960494DF}">
              <a14:hiddenLine xmlns:a14="http://schemas.microsoft.com/office/drawing/2010/main" w="57150">
                <a:solidFill>
                  <a:srgbClr val="000000"/>
                </a:solidFill>
                <a:miter lim="800000"/>
                <a:headEnd/>
                <a:tailEnd/>
              </a14:hiddenLine>
            </a:ext>
          </a:extLst>
        </p:spPr>
        <p:txBody>
          <a:bodyPr>
            <a:normAutofit fontScale="90000"/>
          </a:bodyPr>
          <a:lstStyle/>
          <a:p>
            <a:pPr algn="l" eaLnBrk="1" hangingPunct="1"/>
            <a:r>
              <a:rPr lang="en-US" smtClean="0"/>
              <a:t>What level of classification would </a:t>
            </a:r>
            <a:r>
              <a:rPr lang="en-US" b="1" smtClean="0"/>
              <a:t>not</a:t>
            </a:r>
            <a:r>
              <a:rPr lang="en-US" smtClean="0"/>
              <a:t> include all of the species in this tree?</a:t>
            </a:r>
          </a:p>
        </p:txBody>
      </p:sp>
      <p:sp>
        <p:nvSpPr>
          <p:cNvPr id="36" name="Content Placeholder 35"/>
          <p:cNvSpPr>
            <a:spLocks noGrp="1"/>
          </p:cNvSpPr>
          <p:nvPr>
            <p:ph idx="1"/>
          </p:nvPr>
        </p:nvSpPr>
        <p:spPr>
          <a:xfrm>
            <a:off x="4191000" y="1752600"/>
            <a:ext cx="4876800" cy="5105400"/>
          </a:xfrm>
        </p:spPr>
        <p:txBody>
          <a:bodyPr rtlCol="0">
            <a:normAutofit lnSpcReduction="10000"/>
          </a:bodyPr>
          <a:lstStyle/>
          <a:p>
            <a:pPr marL="742950" indent="-742950" eaLnBrk="1" fontAlgn="auto" hangingPunct="1">
              <a:spcAft>
                <a:spcPts val="1200"/>
              </a:spcAft>
              <a:buFont typeface="+mj-lt"/>
              <a:buAutoNum type="alphaUcPeriod"/>
              <a:defRPr/>
            </a:pPr>
            <a:r>
              <a:rPr lang="en-US" dirty="0" smtClean="0"/>
              <a:t>They are all in the </a:t>
            </a:r>
            <a:r>
              <a:rPr lang="en-US" b="1" dirty="0" smtClean="0"/>
              <a:t>Kingdom</a:t>
            </a:r>
            <a:r>
              <a:rPr lang="en-US" dirty="0" smtClean="0"/>
              <a:t> </a:t>
            </a:r>
            <a:r>
              <a:rPr lang="en-US" dirty="0" err="1" smtClean="0"/>
              <a:t>Animalia</a:t>
            </a:r>
            <a:endParaRPr lang="en-US" dirty="0" smtClean="0"/>
          </a:p>
          <a:p>
            <a:pPr marL="742950" indent="-742950" eaLnBrk="1" fontAlgn="auto" hangingPunct="1">
              <a:spcAft>
                <a:spcPts val="1200"/>
              </a:spcAft>
              <a:buFont typeface="+mj-lt"/>
              <a:buAutoNum type="alphaUcPeriod"/>
              <a:defRPr/>
            </a:pPr>
            <a:r>
              <a:rPr lang="en-US" b="1" dirty="0" smtClean="0">
                <a:solidFill>
                  <a:srgbClr val="FF0000"/>
                </a:solidFill>
              </a:rPr>
              <a:t>They are all in the Class </a:t>
            </a:r>
            <a:r>
              <a:rPr lang="en-US" b="1" dirty="0" err="1" smtClean="0">
                <a:solidFill>
                  <a:srgbClr val="FF0000"/>
                </a:solidFill>
              </a:rPr>
              <a:t>Reptilia</a:t>
            </a:r>
            <a:r>
              <a:rPr lang="en-US" b="1" dirty="0" smtClean="0">
                <a:solidFill>
                  <a:srgbClr val="FF0000"/>
                </a:solidFill>
              </a:rPr>
              <a:t> </a:t>
            </a:r>
          </a:p>
          <a:p>
            <a:pPr marL="742950" indent="-742950" eaLnBrk="1" fontAlgn="auto" hangingPunct="1">
              <a:spcAft>
                <a:spcPts val="1200"/>
              </a:spcAft>
              <a:buFont typeface="+mj-lt"/>
              <a:buAutoNum type="alphaUcPeriod"/>
              <a:defRPr/>
            </a:pPr>
            <a:r>
              <a:rPr lang="en-US" dirty="0" smtClean="0"/>
              <a:t>They are all in the </a:t>
            </a:r>
            <a:r>
              <a:rPr lang="en-US" b="1" dirty="0" smtClean="0"/>
              <a:t>Phylum </a:t>
            </a:r>
            <a:r>
              <a:rPr lang="en-US" dirty="0" err="1" smtClean="0"/>
              <a:t>Chordata</a:t>
            </a:r>
            <a:endParaRPr lang="en-US" dirty="0" smtClean="0"/>
          </a:p>
          <a:p>
            <a:pPr marL="742950" indent="-742950" eaLnBrk="1" fontAlgn="auto" hangingPunct="1">
              <a:spcAft>
                <a:spcPts val="1200"/>
              </a:spcAft>
              <a:buFont typeface="+mj-lt"/>
              <a:buAutoNum type="alphaUcPeriod"/>
              <a:defRPr/>
            </a:pPr>
            <a:r>
              <a:rPr lang="en-US" dirty="0" smtClean="0"/>
              <a:t>They are all in the </a:t>
            </a:r>
            <a:r>
              <a:rPr lang="en-US" b="1" dirty="0" smtClean="0"/>
              <a:t>Domain</a:t>
            </a:r>
            <a:r>
              <a:rPr lang="en-US" dirty="0" smtClean="0"/>
              <a:t> </a:t>
            </a:r>
            <a:r>
              <a:rPr lang="en-US" dirty="0" err="1" smtClean="0"/>
              <a:t>Eukarya</a:t>
            </a:r>
            <a:r>
              <a:rPr lang="en-US" dirty="0" smtClean="0"/>
              <a:t> </a:t>
            </a:r>
          </a:p>
        </p:txBody>
      </p:sp>
      <p:cxnSp>
        <p:nvCxnSpPr>
          <p:cNvPr id="32" name="Straight Connector 31"/>
          <p:cNvCxnSpPr/>
          <p:nvPr/>
        </p:nvCxnSpPr>
        <p:spPr>
          <a:xfrm flipV="1">
            <a:off x="1743075" y="5897563"/>
            <a:ext cx="0" cy="503237"/>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flipH="1" flipV="1">
            <a:off x="835025" y="5578475"/>
            <a:ext cx="914400" cy="30480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flipV="1">
            <a:off x="1749425" y="5578475"/>
            <a:ext cx="914400" cy="30480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flipV="1">
            <a:off x="841375" y="5095875"/>
            <a:ext cx="0" cy="503238"/>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flipH="1" flipV="1">
            <a:off x="307975" y="4791075"/>
            <a:ext cx="549275" cy="30480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flipV="1">
            <a:off x="841375" y="4791075"/>
            <a:ext cx="549275" cy="30480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2298" name="Group 63"/>
          <p:cNvGrpSpPr>
            <a:grpSpLocks/>
          </p:cNvGrpSpPr>
          <p:nvPr/>
        </p:nvGrpSpPr>
        <p:grpSpPr bwMode="auto">
          <a:xfrm>
            <a:off x="2119313" y="4779963"/>
            <a:ext cx="1081087" cy="806450"/>
            <a:chOff x="3968496" y="3145536"/>
            <a:chExt cx="1082040" cy="807720"/>
          </a:xfrm>
        </p:grpSpPr>
        <p:cxnSp>
          <p:nvCxnSpPr>
            <p:cNvPr id="56" name="Straight Connector 55"/>
            <p:cNvCxnSpPr/>
            <p:nvPr/>
          </p:nvCxnSpPr>
          <p:spPr>
            <a:xfrm flipV="1">
              <a:off x="4502366" y="3450816"/>
              <a:ext cx="0" cy="50244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flipH="1" flipV="1">
              <a:off x="3968496" y="3145536"/>
              <a:ext cx="548170" cy="30528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flipV="1">
              <a:off x="4502366" y="3145536"/>
              <a:ext cx="548170" cy="30528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65" name="Straight Connector 64"/>
          <p:cNvCxnSpPr/>
          <p:nvPr/>
        </p:nvCxnSpPr>
        <p:spPr>
          <a:xfrm flipH="1" flipV="1">
            <a:off x="301625" y="3521075"/>
            <a:ext cx="6350" cy="127635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flipH="1" flipV="1">
            <a:off x="1368425" y="3521075"/>
            <a:ext cx="0" cy="126365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flipH="1" flipV="1">
            <a:off x="2130425" y="3521075"/>
            <a:ext cx="0" cy="127635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
        <p:nvSpPr>
          <p:cNvPr id="12302" name="TextBox 72"/>
          <p:cNvSpPr txBox="1">
            <a:spLocks noChangeArrowheads="1"/>
          </p:cNvSpPr>
          <p:nvPr/>
        </p:nvSpPr>
        <p:spPr bwMode="auto">
          <a:xfrm rot="-5400000">
            <a:off x="-431800" y="2565400"/>
            <a:ext cx="138747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sz="2800">
                <a:latin typeface="Calibri" pitchFamily="34" charset="0"/>
              </a:rPr>
              <a:t>alligator</a:t>
            </a:r>
          </a:p>
        </p:txBody>
      </p:sp>
      <p:sp>
        <p:nvSpPr>
          <p:cNvPr id="12303" name="TextBox 73"/>
          <p:cNvSpPr txBox="1">
            <a:spLocks noChangeArrowheads="1"/>
          </p:cNvSpPr>
          <p:nvPr/>
        </p:nvSpPr>
        <p:spPr bwMode="auto">
          <a:xfrm rot="-5400000">
            <a:off x="646113" y="2565400"/>
            <a:ext cx="138747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sz="2800">
                <a:latin typeface="Calibri" pitchFamily="34" charset="0"/>
              </a:rPr>
              <a:t>turtle</a:t>
            </a:r>
          </a:p>
        </p:txBody>
      </p:sp>
      <p:sp>
        <p:nvSpPr>
          <p:cNvPr id="12304" name="TextBox 74"/>
          <p:cNvSpPr txBox="1">
            <a:spLocks noChangeArrowheads="1"/>
          </p:cNvSpPr>
          <p:nvPr/>
        </p:nvSpPr>
        <p:spPr bwMode="auto">
          <a:xfrm rot="-5400000">
            <a:off x="1408113" y="2565400"/>
            <a:ext cx="138747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sz="2800">
                <a:latin typeface="Calibri" pitchFamily="34" charset="0"/>
              </a:rPr>
              <a:t>dog</a:t>
            </a:r>
          </a:p>
        </p:txBody>
      </p:sp>
      <p:sp>
        <p:nvSpPr>
          <p:cNvPr id="12305" name="TextBox 75"/>
          <p:cNvSpPr txBox="1">
            <a:spLocks noChangeArrowheads="1"/>
          </p:cNvSpPr>
          <p:nvPr/>
        </p:nvSpPr>
        <p:spPr bwMode="auto">
          <a:xfrm rot="-5400000">
            <a:off x="1930400" y="2565400"/>
            <a:ext cx="138747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sz="2800">
                <a:latin typeface="Calibri" pitchFamily="34" charset="0"/>
              </a:rPr>
              <a:t>monkey</a:t>
            </a:r>
          </a:p>
        </p:txBody>
      </p:sp>
      <p:grpSp>
        <p:nvGrpSpPr>
          <p:cNvPr id="12306" name="Group 81"/>
          <p:cNvGrpSpPr>
            <a:grpSpLocks/>
          </p:cNvGrpSpPr>
          <p:nvPr/>
        </p:nvGrpSpPr>
        <p:grpSpPr bwMode="auto">
          <a:xfrm>
            <a:off x="2663825" y="4008438"/>
            <a:ext cx="1081088" cy="808037"/>
            <a:chOff x="6553200" y="3025140"/>
            <a:chExt cx="1082040" cy="807720"/>
          </a:xfrm>
        </p:grpSpPr>
        <p:cxnSp>
          <p:nvCxnSpPr>
            <p:cNvPr id="79" name="Straight Connector 78"/>
            <p:cNvCxnSpPr/>
            <p:nvPr/>
          </p:nvCxnSpPr>
          <p:spPr>
            <a:xfrm flipV="1">
              <a:off x="7087070" y="3329820"/>
              <a:ext cx="0" cy="50304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flipH="1" flipV="1">
              <a:off x="6553200" y="3025140"/>
              <a:ext cx="548170" cy="30468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flipV="1">
              <a:off x="7087070" y="3025140"/>
              <a:ext cx="548170" cy="30468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83" name="Straight Connector 82"/>
          <p:cNvCxnSpPr/>
          <p:nvPr/>
        </p:nvCxnSpPr>
        <p:spPr>
          <a:xfrm flipV="1">
            <a:off x="2663825" y="3521075"/>
            <a:ext cx="0" cy="50165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flipV="1">
            <a:off x="3730625" y="3521075"/>
            <a:ext cx="0" cy="50165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
        <p:nvSpPr>
          <p:cNvPr id="12309" name="TextBox 89"/>
          <p:cNvSpPr txBox="1">
            <a:spLocks noChangeArrowheads="1"/>
          </p:cNvSpPr>
          <p:nvPr/>
        </p:nvSpPr>
        <p:spPr bwMode="auto">
          <a:xfrm rot="-5400000">
            <a:off x="2997200" y="2565400"/>
            <a:ext cx="138747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sz="2800">
                <a:latin typeface="Calibri" pitchFamily="34" charset="0"/>
              </a:rPr>
              <a:t>human</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152400" y="457200"/>
            <a:ext cx="3276600" cy="5638800"/>
          </a:xfrm>
          <a:ln w="9525">
            <a:noFill/>
          </a:ln>
          <a:extLst>
            <a:ext uri="{91240B29-F687-4F45-9708-019B960494DF}">
              <a14:hiddenLine xmlns:a14="http://schemas.microsoft.com/office/drawing/2010/main" w="57150">
                <a:solidFill>
                  <a:srgbClr val="000000"/>
                </a:solidFill>
                <a:miter lim="800000"/>
                <a:headEnd/>
                <a:tailEnd/>
              </a14:hiddenLine>
            </a:ext>
          </a:extLst>
        </p:spPr>
        <p:txBody>
          <a:bodyPr/>
          <a:lstStyle/>
          <a:p>
            <a:pPr algn="l" eaLnBrk="1" hangingPunct="1"/>
            <a:r>
              <a:rPr lang="en-US" smtClean="0"/>
              <a:t>What point represents the </a:t>
            </a:r>
            <a:r>
              <a:rPr lang="en-US" b="1" smtClean="0"/>
              <a:t>root </a:t>
            </a:r>
            <a:r>
              <a:rPr lang="en-US" smtClean="0"/>
              <a:t>of this phylogenetic tree?</a:t>
            </a:r>
          </a:p>
        </p:txBody>
      </p:sp>
      <p:cxnSp>
        <p:nvCxnSpPr>
          <p:cNvPr id="25" name="Straight Connector 24"/>
          <p:cNvCxnSpPr/>
          <p:nvPr/>
        </p:nvCxnSpPr>
        <p:spPr>
          <a:xfrm flipV="1">
            <a:off x="5621338" y="5549900"/>
            <a:ext cx="0" cy="1281113"/>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flipH="1" flipV="1">
            <a:off x="4527550" y="5257800"/>
            <a:ext cx="1096963" cy="30480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flipH="1" flipV="1">
            <a:off x="4556125" y="2362200"/>
            <a:ext cx="1588" cy="2916238"/>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flipV="1">
            <a:off x="6608763" y="4740275"/>
            <a:ext cx="0" cy="50165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flipV="1">
            <a:off x="5548313" y="5257800"/>
            <a:ext cx="1096962" cy="30480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flipH="1" flipV="1">
            <a:off x="5700713" y="4419600"/>
            <a:ext cx="914400" cy="30480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flipV="1">
            <a:off x="6615113" y="4419600"/>
            <a:ext cx="914400" cy="30480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flipV="1">
            <a:off x="5707063" y="3938588"/>
            <a:ext cx="0" cy="50165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flipH="1" flipV="1">
            <a:off x="5173663" y="3633788"/>
            <a:ext cx="547687" cy="30480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flipV="1">
            <a:off x="5707063" y="3633788"/>
            <a:ext cx="547687" cy="30480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3325" name="Group 63"/>
          <p:cNvGrpSpPr>
            <a:grpSpLocks/>
          </p:cNvGrpSpPr>
          <p:nvPr/>
        </p:nvGrpSpPr>
        <p:grpSpPr bwMode="auto">
          <a:xfrm>
            <a:off x="6983413" y="3621088"/>
            <a:ext cx="1082675" cy="808037"/>
            <a:chOff x="3968496" y="3145536"/>
            <a:chExt cx="1082040" cy="807720"/>
          </a:xfrm>
        </p:grpSpPr>
        <p:cxnSp>
          <p:nvCxnSpPr>
            <p:cNvPr id="56" name="Straight Connector 55"/>
            <p:cNvCxnSpPr/>
            <p:nvPr/>
          </p:nvCxnSpPr>
          <p:spPr>
            <a:xfrm flipV="1">
              <a:off x="4501583" y="3450216"/>
              <a:ext cx="0" cy="50304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flipH="1" flipV="1">
              <a:off x="3968496" y="3145536"/>
              <a:ext cx="548953" cy="30468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flipV="1">
              <a:off x="4501583" y="3145536"/>
              <a:ext cx="548953" cy="30468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65" name="Straight Connector 64"/>
          <p:cNvCxnSpPr/>
          <p:nvPr/>
        </p:nvCxnSpPr>
        <p:spPr>
          <a:xfrm flipH="1" flipV="1">
            <a:off x="5165725" y="2362200"/>
            <a:ext cx="7938" cy="127635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flipH="1" flipV="1">
            <a:off x="6232525" y="2362200"/>
            <a:ext cx="1588" cy="1265238"/>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flipH="1" flipV="1">
            <a:off x="6994525" y="2362200"/>
            <a:ext cx="1588" cy="127635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
        <p:nvSpPr>
          <p:cNvPr id="13329" name="TextBox 71"/>
          <p:cNvSpPr txBox="1">
            <a:spLocks noChangeArrowheads="1"/>
          </p:cNvSpPr>
          <p:nvPr/>
        </p:nvSpPr>
        <p:spPr bwMode="auto">
          <a:xfrm rot="-5400000">
            <a:off x="3462338" y="1033462"/>
            <a:ext cx="21336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sz="2800">
                <a:latin typeface="Calibri" pitchFamily="34" charset="0"/>
              </a:rPr>
              <a:t>salamander</a:t>
            </a:r>
          </a:p>
        </p:txBody>
      </p:sp>
      <p:sp>
        <p:nvSpPr>
          <p:cNvPr id="13330" name="TextBox 72"/>
          <p:cNvSpPr txBox="1">
            <a:spLocks noChangeArrowheads="1"/>
          </p:cNvSpPr>
          <p:nvPr/>
        </p:nvSpPr>
        <p:spPr bwMode="auto">
          <a:xfrm rot="-5400000">
            <a:off x="4060032" y="1034256"/>
            <a:ext cx="2133600"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sz="2800">
                <a:latin typeface="Calibri" pitchFamily="34" charset="0"/>
              </a:rPr>
              <a:t>alligator</a:t>
            </a:r>
          </a:p>
        </p:txBody>
      </p:sp>
      <p:sp>
        <p:nvSpPr>
          <p:cNvPr id="13331" name="TextBox 73"/>
          <p:cNvSpPr txBox="1">
            <a:spLocks noChangeArrowheads="1"/>
          </p:cNvSpPr>
          <p:nvPr/>
        </p:nvSpPr>
        <p:spPr bwMode="auto">
          <a:xfrm rot="-5400000">
            <a:off x="5138738" y="1033462"/>
            <a:ext cx="21336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sz="2800">
                <a:latin typeface="Calibri" pitchFamily="34" charset="0"/>
              </a:rPr>
              <a:t>turtle</a:t>
            </a:r>
          </a:p>
        </p:txBody>
      </p:sp>
      <p:sp>
        <p:nvSpPr>
          <p:cNvPr id="13332" name="TextBox 74"/>
          <p:cNvSpPr txBox="1">
            <a:spLocks noChangeArrowheads="1"/>
          </p:cNvSpPr>
          <p:nvPr/>
        </p:nvSpPr>
        <p:spPr bwMode="auto">
          <a:xfrm rot="-5400000">
            <a:off x="5900738" y="1033462"/>
            <a:ext cx="21336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sz="2800">
                <a:latin typeface="Calibri" pitchFamily="34" charset="0"/>
              </a:rPr>
              <a:t>dog</a:t>
            </a:r>
          </a:p>
        </p:txBody>
      </p:sp>
      <p:sp>
        <p:nvSpPr>
          <p:cNvPr id="13333" name="TextBox 75"/>
          <p:cNvSpPr txBox="1">
            <a:spLocks noChangeArrowheads="1"/>
          </p:cNvSpPr>
          <p:nvPr/>
        </p:nvSpPr>
        <p:spPr bwMode="auto">
          <a:xfrm rot="-5400000">
            <a:off x="6422232" y="1034256"/>
            <a:ext cx="2133600"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sz="2800">
                <a:latin typeface="Calibri" pitchFamily="34" charset="0"/>
              </a:rPr>
              <a:t>monkey</a:t>
            </a:r>
          </a:p>
        </p:txBody>
      </p:sp>
      <p:grpSp>
        <p:nvGrpSpPr>
          <p:cNvPr id="13334" name="Group 81"/>
          <p:cNvGrpSpPr>
            <a:grpSpLocks/>
          </p:cNvGrpSpPr>
          <p:nvPr/>
        </p:nvGrpSpPr>
        <p:grpSpPr bwMode="auto">
          <a:xfrm>
            <a:off x="7527925" y="2849563"/>
            <a:ext cx="1082675" cy="808037"/>
            <a:chOff x="6553200" y="3025140"/>
            <a:chExt cx="1082040" cy="807720"/>
          </a:xfrm>
        </p:grpSpPr>
        <p:cxnSp>
          <p:nvCxnSpPr>
            <p:cNvPr id="79" name="Straight Connector 78"/>
            <p:cNvCxnSpPr/>
            <p:nvPr/>
          </p:nvCxnSpPr>
          <p:spPr>
            <a:xfrm flipV="1">
              <a:off x="7086287" y="3329820"/>
              <a:ext cx="0" cy="50304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flipH="1" flipV="1">
              <a:off x="6553200" y="3025140"/>
              <a:ext cx="548953" cy="30468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flipV="1">
              <a:off x="7086287" y="3025140"/>
              <a:ext cx="548953" cy="30468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83" name="Straight Connector 82"/>
          <p:cNvCxnSpPr/>
          <p:nvPr/>
        </p:nvCxnSpPr>
        <p:spPr>
          <a:xfrm flipV="1">
            <a:off x="7527925" y="2362200"/>
            <a:ext cx="0" cy="503238"/>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flipV="1">
            <a:off x="8594725" y="2362200"/>
            <a:ext cx="0" cy="503238"/>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
        <p:nvSpPr>
          <p:cNvPr id="13337" name="TextBox 89"/>
          <p:cNvSpPr txBox="1">
            <a:spLocks noChangeArrowheads="1"/>
          </p:cNvSpPr>
          <p:nvPr/>
        </p:nvSpPr>
        <p:spPr bwMode="auto">
          <a:xfrm rot="-5400000">
            <a:off x="7489032" y="1034256"/>
            <a:ext cx="2133600"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sz="2800">
                <a:latin typeface="Calibri" pitchFamily="34" charset="0"/>
              </a:rPr>
              <a:t>human</a:t>
            </a:r>
          </a:p>
        </p:txBody>
      </p:sp>
      <p:sp>
        <p:nvSpPr>
          <p:cNvPr id="39" name="Oval 38"/>
          <p:cNvSpPr/>
          <p:nvPr/>
        </p:nvSpPr>
        <p:spPr>
          <a:xfrm>
            <a:off x="4191000" y="3429000"/>
            <a:ext cx="762000" cy="762000"/>
          </a:xfrm>
          <a:prstGeom prst="ellipse">
            <a:avLst/>
          </a:prstGeom>
          <a:solidFill>
            <a:srgbClr val="D9D9D9">
              <a:alpha val="69804"/>
            </a:srgb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4400" b="1" dirty="0">
                <a:solidFill>
                  <a:schemeClr val="tx1"/>
                </a:solidFill>
              </a:rPr>
              <a:t>A</a:t>
            </a:r>
          </a:p>
        </p:txBody>
      </p:sp>
      <p:sp>
        <p:nvSpPr>
          <p:cNvPr id="40" name="Oval 39"/>
          <p:cNvSpPr/>
          <p:nvPr/>
        </p:nvSpPr>
        <p:spPr>
          <a:xfrm>
            <a:off x="5257800" y="5867400"/>
            <a:ext cx="762000" cy="762000"/>
          </a:xfrm>
          <a:prstGeom prst="ellipse">
            <a:avLst/>
          </a:prstGeom>
          <a:solidFill>
            <a:srgbClr val="D9D9D9">
              <a:alpha val="69804"/>
            </a:srgb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4400" b="1" dirty="0">
                <a:solidFill>
                  <a:srgbClr val="FF0000"/>
                </a:solidFill>
              </a:rPr>
              <a:t>B</a:t>
            </a:r>
          </a:p>
        </p:txBody>
      </p:sp>
      <p:sp>
        <p:nvSpPr>
          <p:cNvPr id="41" name="Oval 40"/>
          <p:cNvSpPr/>
          <p:nvPr/>
        </p:nvSpPr>
        <p:spPr>
          <a:xfrm>
            <a:off x="6248400" y="4343400"/>
            <a:ext cx="762000" cy="762000"/>
          </a:xfrm>
          <a:prstGeom prst="ellipse">
            <a:avLst/>
          </a:prstGeom>
          <a:solidFill>
            <a:srgbClr val="D9D9D9">
              <a:alpha val="69804"/>
            </a:srgb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4400" b="1" dirty="0">
                <a:solidFill>
                  <a:schemeClr val="tx1"/>
                </a:solidFill>
              </a:rPr>
              <a:t>C</a:t>
            </a:r>
          </a:p>
        </p:txBody>
      </p:sp>
      <p:sp>
        <p:nvSpPr>
          <p:cNvPr id="42" name="Oval 41"/>
          <p:cNvSpPr/>
          <p:nvPr/>
        </p:nvSpPr>
        <p:spPr>
          <a:xfrm>
            <a:off x="7696200" y="2667000"/>
            <a:ext cx="762000" cy="762000"/>
          </a:xfrm>
          <a:prstGeom prst="ellipse">
            <a:avLst/>
          </a:prstGeom>
          <a:solidFill>
            <a:srgbClr val="D9D9D9">
              <a:alpha val="69804"/>
            </a:srgb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4400" b="1" dirty="0">
                <a:solidFill>
                  <a:schemeClr val="tx1"/>
                </a:solidFill>
              </a:rPr>
              <a:t>D</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087562"/>
          </a:xfrm>
          <a:ln>
            <a:noFill/>
          </a:ln>
          <a:extLst>
            <a:ext uri="{91240B29-F687-4F45-9708-019B960494DF}">
              <a14:hiddenLine xmlns:a14="http://schemas.microsoft.com/office/drawing/2010/main" w="9525">
                <a:solidFill>
                  <a:srgbClr val="000000"/>
                </a:solidFill>
                <a:miter lim="800000"/>
                <a:headEnd/>
                <a:tailEnd/>
              </a14:hiddenLine>
            </a:ext>
          </a:extLst>
        </p:spPr>
        <p:txBody>
          <a:bodyPr rtlCol="0">
            <a:normAutofit fontScale="90000"/>
          </a:bodyPr>
          <a:lstStyle/>
          <a:p>
            <a:pPr algn="l" eaLnBrk="1" fontAlgn="auto" hangingPunct="1">
              <a:spcAft>
                <a:spcPts val="0"/>
              </a:spcAft>
              <a:defRPr/>
            </a:pPr>
            <a:r>
              <a:rPr lang="en-US" dirty="0" smtClean="0"/>
              <a:t>Two species look very similar but do not have very similar DNA sequences. What is the most likely explanation? </a:t>
            </a:r>
            <a:endParaRPr lang="en-US" dirty="0"/>
          </a:p>
        </p:txBody>
      </p:sp>
      <p:sp>
        <p:nvSpPr>
          <p:cNvPr id="3" name="Content Placeholder 2"/>
          <p:cNvSpPr>
            <a:spLocks noGrp="1"/>
          </p:cNvSpPr>
          <p:nvPr>
            <p:ph idx="1"/>
          </p:nvPr>
        </p:nvSpPr>
        <p:spPr>
          <a:xfrm>
            <a:off x="457200" y="2667000"/>
            <a:ext cx="8534400" cy="3962400"/>
          </a:xfrm>
        </p:spPr>
        <p:txBody>
          <a:bodyPr rtlCol="0">
            <a:normAutofit fontScale="92500"/>
          </a:bodyPr>
          <a:lstStyle/>
          <a:p>
            <a:pPr marL="742950" indent="-742950" eaLnBrk="1" fontAlgn="auto" hangingPunct="1">
              <a:spcAft>
                <a:spcPts val="0"/>
              </a:spcAft>
              <a:buFont typeface="+mj-lt"/>
              <a:buAutoNum type="alphaUcPeriod"/>
              <a:defRPr/>
            </a:pPr>
            <a:r>
              <a:rPr lang="en-US" dirty="0" smtClean="0"/>
              <a:t>The DNA sequences are wrong.</a:t>
            </a:r>
          </a:p>
          <a:p>
            <a:pPr marL="742950" indent="-742950" eaLnBrk="1" fontAlgn="auto" hangingPunct="1">
              <a:spcAft>
                <a:spcPts val="0"/>
              </a:spcAft>
              <a:buFont typeface="+mj-lt"/>
              <a:buAutoNum type="alphaUcPeriod"/>
              <a:defRPr/>
            </a:pPr>
            <a:r>
              <a:rPr lang="en-US" dirty="0" smtClean="0"/>
              <a:t>They are closely related even though their DNA sequences are different.</a:t>
            </a:r>
          </a:p>
          <a:p>
            <a:pPr marL="742950" indent="-742950" eaLnBrk="1" fontAlgn="auto" hangingPunct="1">
              <a:spcAft>
                <a:spcPts val="0"/>
              </a:spcAft>
              <a:buFont typeface="+mj-lt"/>
              <a:buAutoNum type="alphaUcPeriod"/>
              <a:defRPr/>
            </a:pPr>
            <a:r>
              <a:rPr lang="en-US" b="1" dirty="0" smtClean="0">
                <a:solidFill>
                  <a:srgbClr val="FF0000"/>
                </a:solidFill>
              </a:rPr>
              <a:t>The two species share similar characteristics due to convergent evolution.</a:t>
            </a:r>
          </a:p>
          <a:p>
            <a:pPr marL="742950" indent="-742950" eaLnBrk="1" fontAlgn="auto" hangingPunct="1">
              <a:spcAft>
                <a:spcPts val="0"/>
              </a:spcAft>
              <a:buFont typeface="+mj-lt"/>
              <a:buAutoNum type="alphaUcPeriod"/>
              <a:defRPr/>
            </a:pPr>
            <a:r>
              <a:rPr lang="en-US" dirty="0" smtClean="0"/>
              <a:t>They probably share a recent common ancestor.</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935162"/>
          </a:xfrm>
          <a:ln>
            <a:noFill/>
          </a:ln>
          <a:extLst>
            <a:ext uri="{91240B29-F687-4F45-9708-019B960494DF}">
              <a14:hiddenLine xmlns:a14="http://schemas.microsoft.com/office/drawing/2010/main" w="9525">
                <a:solidFill>
                  <a:srgbClr val="000000"/>
                </a:solidFill>
                <a:miter lim="800000"/>
                <a:headEnd/>
                <a:tailEnd/>
              </a14:hiddenLine>
            </a:ext>
          </a:extLst>
        </p:spPr>
        <p:txBody>
          <a:bodyPr rtlCol="0">
            <a:normAutofit fontScale="90000"/>
          </a:bodyPr>
          <a:lstStyle/>
          <a:p>
            <a:pPr algn="l" eaLnBrk="1" fontAlgn="auto" hangingPunct="1">
              <a:spcAft>
                <a:spcPts val="0"/>
              </a:spcAft>
              <a:defRPr/>
            </a:pPr>
            <a:r>
              <a:rPr lang="en-US" dirty="0" smtClean="0"/>
              <a:t>Wings and the ability to fly evolved in both birds and bats. </a:t>
            </a:r>
            <a:br>
              <a:rPr lang="en-US" dirty="0" smtClean="0"/>
            </a:br>
            <a:r>
              <a:rPr lang="en-US" dirty="0" smtClean="0"/>
              <a:t>What is the best explanation?</a:t>
            </a:r>
            <a:endParaRPr lang="en-US" dirty="0"/>
          </a:p>
        </p:txBody>
      </p:sp>
      <p:sp>
        <p:nvSpPr>
          <p:cNvPr id="15363" name="Content Placeholder 2"/>
          <p:cNvSpPr>
            <a:spLocks noGrp="1"/>
          </p:cNvSpPr>
          <p:nvPr>
            <p:ph idx="1"/>
          </p:nvPr>
        </p:nvSpPr>
        <p:spPr>
          <a:xfrm>
            <a:off x="457200" y="2438400"/>
            <a:ext cx="8229600" cy="3687763"/>
          </a:xfrm>
        </p:spPr>
        <p:txBody>
          <a:bodyPr/>
          <a:lstStyle/>
          <a:p>
            <a:pPr marL="742950" indent="-742950" eaLnBrk="1" hangingPunct="1">
              <a:buFont typeface="Calibri" pitchFamily="34" charset="0"/>
              <a:buAutoNum type="alphaUcPeriod"/>
            </a:pPr>
            <a:r>
              <a:rPr lang="en-US" smtClean="0"/>
              <a:t>Because birds and bats both have wings, they must be closely related to each other</a:t>
            </a:r>
          </a:p>
          <a:p>
            <a:pPr marL="742950" indent="-742950" eaLnBrk="1" hangingPunct="1">
              <a:buFont typeface="Calibri" pitchFamily="34" charset="0"/>
              <a:buAutoNum type="alphaUcPeriod"/>
            </a:pPr>
            <a:r>
              <a:rPr lang="en-US" b="1" smtClean="0">
                <a:solidFill>
                  <a:srgbClr val="FF0000"/>
                </a:solidFill>
              </a:rPr>
              <a:t>Similar characteristics, such as the ability to fly, can evolve independently in unrelated groups</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392362"/>
          </a:xfrm>
          <a:ln>
            <a:noFill/>
          </a:ln>
          <a:extLst>
            <a:ext uri="{91240B29-F687-4F45-9708-019B960494DF}">
              <a14:hiddenLine xmlns:a14="http://schemas.microsoft.com/office/drawing/2010/main" w="9525">
                <a:solidFill>
                  <a:srgbClr val="000000"/>
                </a:solidFill>
                <a:miter lim="800000"/>
                <a:headEnd/>
                <a:tailEnd/>
              </a14:hiddenLine>
            </a:ext>
          </a:extLst>
        </p:spPr>
        <p:txBody>
          <a:bodyPr rtlCol="0">
            <a:normAutofit fontScale="90000"/>
          </a:bodyPr>
          <a:lstStyle/>
          <a:p>
            <a:pPr algn="l" eaLnBrk="1" fontAlgn="auto" hangingPunct="1">
              <a:spcAft>
                <a:spcPts val="0"/>
              </a:spcAft>
              <a:defRPr/>
            </a:pPr>
            <a:r>
              <a:rPr lang="en-US" dirty="0" smtClean="0"/>
              <a:t>Two species look very similar but do not have very similar DNA sequences. How would you categorize them on a </a:t>
            </a:r>
            <a:r>
              <a:rPr lang="en-US" dirty="0" err="1" smtClean="0"/>
              <a:t>phylogenetic</a:t>
            </a:r>
            <a:r>
              <a:rPr lang="en-US" dirty="0" smtClean="0"/>
              <a:t> tree?</a:t>
            </a:r>
            <a:endParaRPr lang="en-US" dirty="0"/>
          </a:p>
        </p:txBody>
      </p:sp>
      <p:sp>
        <p:nvSpPr>
          <p:cNvPr id="3" name="Content Placeholder 2"/>
          <p:cNvSpPr>
            <a:spLocks noGrp="1"/>
          </p:cNvSpPr>
          <p:nvPr>
            <p:ph idx="1"/>
          </p:nvPr>
        </p:nvSpPr>
        <p:spPr>
          <a:xfrm>
            <a:off x="457200" y="2819400"/>
            <a:ext cx="8534400" cy="3886200"/>
          </a:xfrm>
        </p:spPr>
        <p:txBody>
          <a:bodyPr rtlCol="0">
            <a:normAutofit fontScale="85000" lnSpcReduction="20000"/>
          </a:bodyPr>
          <a:lstStyle/>
          <a:p>
            <a:pPr marL="742950" indent="-742950" eaLnBrk="1" fontAlgn="auto" hangingPunct="1">
              <a:spcAft>
                <a:spcPts val="0"/>
              </a:spcAft>
              <a:buFont typeface="+mj-lt"/>
              <a:buAutoNum type="alphaUcPeriod"/>
              <a:defRPr/>
            </a:pPr>
            <a:r>
              <a:rPr lang="en-US" b="1" dirty="0" smtClean="0">
                <a:solidFill>
                  <a:srgbClr val="FF0000"/>
                </a:solidFill>
              </a:rPr>
              <a:t>They should be categorized in groups with their closest relatives.</a:t>
            </a:r>
          </a:p>
          <a:p>
            <a:pPr marL="742950" indent="-742950" eaLnBrk="1" fontAlgn="auto" hangingPunct="1">
              <a:spcAft>
                <a:spcPts val="0"/>
              </a:spcAft>
              <a:buFont typeface="+mj-lt"/>
              <a:buAutoNum type="alphaUcPeriod"/>
              <a:defRPr/>
            </a:pPr>
            <a:r>
              <a:rPr lang="en-US" dirty="0" smtClean="0"/>
              <a:t>They should be categorized in the same group because they share similar morphological traits.</a:t>
            </a:r>
          </a:p>
          <a:p>
            <a:pPr marL="742950" indent="-742950" eaLnBrk="1" fontAlgn="auto" hangingPunct="1">
              <a:spcAft>
                <a:spcPts val="0"/>
              </a:spcAft>
              <a:buFont typeface="+mj-lt"/>
              <a:buAutoNum type="alphaUcPeriod"/>
              <a:defRPr/>
            </a:pPr>
            <a:r>
              <a:rPr lang="en-US" dirty="0" smtClean="0"/>
              <a:t>Because the morphological and genetic information are conflicting, they cannot be categorized.</a:t>
            </a:r>
          </a:p>
          <a:p>
            <a:pPr marL="742950" indent="-742950" eaLnBrk="1" fontAlgn="auto" hangingPunct="1">
              <a:spcAft>
                <a:spcPts val="0"/>
              </a:spcAft>
              <a:buFont typeface="+mj-lt"/>
              <a:buAutoNum type="alphaUcPeriod"/>
              <a:defRPr/>
            </a:pPr>
            <a:r>
              <a:rPr lang="en-US" dirty="0" smtClean="0"/>
              <a:t>None of the above.</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401762"/>
          </a:xfrm>
          <a:ln>
            <a:noFill/>
          </a:ln>
          <a:extLst>
            <a:ext uri="{91240B29-F687-4F45-9708-019B960494DF}">
              <a14:hiddenLine xmlns:a14="http://schemas.microsoft.com/office/drawing/2010/main" w="9525">
                <a:solidFill>
                  <a:srgbClr val="000000"/>
                </a:solidFill>
                <a:miter lim="800000"/>
                <a:headEnd/>
                <a:tailEnd/>
              </a14:hiddenLine>
            </a:ext>
          </a:extLst>
        </p:spPr>
        <p:txBody>
          <a:bodyPr rtlCol="0">
            <a:normAutofit fontScale="90000"/>
          </a:bodyPr>
          <a:lstStyle/>
          <a:p>
            <a:pPr algn="l" eaLnBrk="1" fontAlgn="auto" hangingPunct="1">
              <a:spcAft>
                <a:spcPts val="0"/>
              </a:spcAft>
              <a:defRPr/>
            </a:pPr>
            <a:r>
              <a:rPr lang="en-US" dirty="0" smtClean="0"/>
              <a:t>Why are moon rocks useful in determining the age of Earth?</a:t>
            </a:r>
            <a:endParaRPr lang="en-US" dirty="0"/>
          </a:p>
        </p:txBody>
      </p:sp>
      <p:sp>
        <p:nvSpPr>
          <p:cNvPr id="3075" name="Content Placeholder 2"/>
          <p:cNvSpPr>
            <a:spLocks noGrp="1"/>
          </p:cNvSpPr>
          <p:nvPr>
            <p:ph idx="1"/>
          </p:nvPr>
        </p:nvSpPr>
        <p:spPr>
          <a:xfrm>
            <a:off x="457200" y="1905000"/>
            <a:ext cx="8229600" cy="4648200"/>
          </a:xfrm>
        </p:spPr>
        <p:txBody>
          <a:bodyPr>
            <a:normAutofit fontScale="92500"/>
          </a:bodyPr>
          <a:lstStyle/>
          <a:p>
            <a:pPr marL="742950" indent="-742950" eaLnBrk="1" hangingPunct="1">
              <a:spcBef>
                <a:spcPts val="1200"/>
              </a:spcBef>
              <a:spcAft>
                <a:spcPts val="600"/>
              </a:spcAft>
              <a:buFont typeface="+mj-lt"/>
              <a:buAutoNum type="alphaUcPeriod"/>
              <a:defRPr/>
            </a:pPr>
            <a:r>
              <a:rPr lang="en-US" dirty="0" smtClean="0">
                <a:latin typeface="+mj-lt"/>
              </a:rPr>
              <a:t>The moon is geologically inactive, so the original rocks are still present.</a:t>
            </a:r>
          </a:p>
          <a:p>
            <a:pPr marL="742950" indent="-742950" eaLnBrk="1" hangingPunct="1">
              <a:spcBef>
                <a:spcPts val="1200"/>
              </a:spcBef>
              <a:spcAft>
                <a:spcPts val="600"/>
              </a:spcAft>
              <a:buFont typeface="+mj-lt"/>
              <a:buAutoNum type="alphaUcPeriod"/>
              <a:defRPr/>
            </a:pPr>
            <a:r>
              <a:rPr lang="en-US" dirty="0" smtClean="0">
                <a:latin typeface="+mj-lt"/>
              </a:rPr>
              <a:t>The Earth’s surface is geologically active, so most of the original rocks have been lost through geologic activities.</a:t>
            </a:r>
          </a:p>
          <a:p>
            <a:pPr marL="742950" indent="-742950" eaLnBrk="1" hangingPunct="1">
              <a:spcBef>
                <a:spcPts val="1200"/>
              </a:spcBef>
              <a:spcAft>
                <a:spcPts val="600"/>
              </a:spcAft>
              <a:buFont typeface="+mj-lt"/>
              <a:buAutoNum type="alphaUcPeriod"/>
              <a:defRPr/>
            </a:pPr>
            <a:r>
              <a:rPr lang="en-US" b="1" dirty="0" smtClean="0">
                <a:solidFill>
                  <a:srgbClr val="FF0000"/>
                </a:solidFill>
                <a:latin typeface="+mj-lt"/>
              </a:rPr>
              <a:t>Both A and B.</a:t>
            </a:r>
          </a:p>
          <a:p>
            <a:pPr marL="742950" indent="-742950" eaLnBrk="1" hangingPunct="1">
              <a:spcBef>
                <a:spcPts val="1200"/>
              </a:spcBef>
              <a:spcAft>
                <a:spcPts val="600"/>
              </a:spcAft>
              <a:buFont typeface="+mj-lt"/>
              <a:buAutoNum type="alphaUcPeriod"/>
              <a:defRPr/>
            </a:pPr>
            <a:r>
              <a:rPr lang="en-US" dirty="0" smtClean="0">
                <a:latin typeface="+mj-lt"/>
              </a:rPr>
              <a:t>None of the above.</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325562"/>
          </a:xfrm>
          <a:ln>
            <a:noFill/>
          </a:ln>
          <a:extLst>
            <a:ext uri="{91240B29-F687-4F45-9708-019B960494DF}">
              <a14:hiddenLine xmlns:a14="http://schemas.microsoft.com/office/drawing/2010/main" w="9525">
                <a:solidFill>
                  <a:srgbClr val="000000"/>
                </a:solidFill>
                <a:miter lim="800000"/>
                <a:headEnd/>
                <a:tailEnd/>
              </a14:hiddenLine>
            </a:ext>
          </a:extLst>
        </p:spPr>
        <p:txBody>
          <a:bodyPr rtlCol="0">
            <a:normAutofit fontScale="90000"/>
          </a:bodyPr>
          <a:lstStyle/>
          <a:p>
            <a:pPr algn="l" eaLnBrk="1" fontAlgn="auto" hangingPunct="1">
              <a:spcAft>
                <a:spcPts val="0"/>
              </a:spcAft>
              <a:defRPr/>
            </a:pPr>
            <a:r>
              <a:rPr lang="en-US" dirty="0" smtClean="0"/>
              <a:t>What type of rock can be dated with radiometric methods?</a:t>
            </a:r>
            <a:endParaRPr lang="en-US" dirty="0"/>
          </a:p>
        </p:txBody>
      </p:sp>
      <p:sp>
        <p:nvSpPr>
          <p:cNvPr id="4099" name="Content Placeholder 2"/>
          <p:cNvSpPr>
            <a:spLocks noGrp="1"/>
          </p:cNvSpPr>
          <p:nvPr>
            <p:ph idx="1"/>
          </p:nvPr>
        </p:nvSpPr>
        <p:spPr>
          <a:xfrm>
            <a:off x="457200" y="1905000"/>
            <a:ext cx="8229600" cy="4724400"/>
          </a:xfrm>
        </p:spPr>
        <p:txBody>
          <a:bodyPr/>
          <a:lstStyle/>
          <a:p>
            <a:pPr marL="742950" indent="-742950" eaLnBrk="1" hangingPunct="1">
              <a:spcBef>
                <a:spcPts val="1400"/>
              </a:spcBef>
              <a:spcAft>
                <a:spcPts val="1200"/>
              </a:spcAft>
              <a:buFont typeface="Calibri" pitchFamily="34" charset="0"/>
              <a:buAutoNum type="alphaUcPeriod"/>
            </a:pPr>
            <a:r>
              <a:rPr lang="en-US" b="1" smtClean="0">
                <a:solidFill>
                  <a:srgbClr val="FF0000"/>
                </a:solidFill>
              </a:rPr>
              <a:t>Rock formed from a volcanic eruption</a:t>
            </a:r>
          </a:p>
          <a:p>
            <a:pPr marL="742950" indent="-742950" eaLnBrk="1" hangingPunct="1">
              <a:spcBef>
                <a:spcPts val="1400"/>
              </a:spcBef>
              <a:spcAft>
                <a:spcPts val="1200"/>
              </a:spcAft>
              <a:buFont typeface="Calibri" pitchFamily="34" charset="0"/>
              <a:buAutoNum type="alphaUcPeriod"/>
            </a:pPr>
            <a:r>
              <a:rPr lang="en-US" smtClean="0"/>
              <a:t>Rock formed from chunks of other rocks that were cemented together</a:t>
            </a:r>
          </a:p>
          <a:p>
            <a:pPr marL="742950" indent="-742950" eaLnBrk="1" hangingPunct="1">
              <a:spcBef>
                <a:spcPts val="1400"/>
              </a:spcBef>
              <a:spcAft>
                <a:spcPts val="1200"/>
              </a:spcAft>
              <a:buFont typeface="Calibri" pitchFamily="34" charset="0"/>
              <a:buAutoNum type="alphaUcPeriod"/>
            </a:pPr>
            <a:r>
              <a:rPr lang="en-US" smtClean="0"/>
              <a:t>Rock formed from layers of mud</a:t>
            </a:r>
          </a:p>
          <a:p>
            <a:pPr marL="742950" indent="-742950" eaLnBrk="1" hangingPunct="1">
              <a:spcBef>
                <a:spcPts val="1400"/>
              </a:spcBef>
              <a:spcAft>
                <a:spcPts val="1200"/>
              </a:spcAft>
              <a:buFont typeface="Calibri" pitchFamily="34" charset="0"/>
              <a:buAutoNum type="alphaUcPeriod"/>
            </a:pPr>
            <a:r>
              <a:rPr lang="en-US" smtClean="0"/>
              <a:t>Rock formed from layers of sand</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401762"/>
          </a:xfrm>
          <a:ln>
            <a:noFill/>
          </a:ln>
          <a:extLst>
            <a:ext uri="{91240B29-F687-4F45-9708-019B960494DF}">
              <a14:hiddenLine xmlns:a14="http://schemas.microsoft.com/office/drawing/2010/main" w="9525">
                <a:solidFill>
                  <a:srgbClr val="000000"/>
                </a:solidFill>
                <a:miter lim="800000"/>
                <a:headEnd/>
                <a:tailEnd/>
              </a14:hiddenLine>
            </a:ext>
          </a:extLst>
        </p:spPr>
        <p:txBody>
          <a:bodyPr rtlCol="0">
            <a:normAutofit fontScale="90000"/>
          </a:bodyPr>
          <a:lstStyle/>
          <a:p>
            <a:pPr algn="l" eaLnBrk="1" fontAlgn="auto" hangingPunct="1">
              <a:spcAft>
                <a:spcPts val="0"/>
              </a:spcAft>
              <a:defRPr/>
            </a:pPr>
            <a:r>
              <a:rPr lang="en-US" dirty="0" smtClean="0"/>
              <a:t>How do scientists know how the first life appeared on Earth?</a:t>
            </a:r>
            <a:endParaRPr lang="en-US" dirty="0"/>
          </a:p>
        </p:txBody>
      </p:sp>
      <p:sp>
        <p:nvSpPr>
          <p:cNvPr id="3" name="Content Placeholder 2"/>
          <p:cNvSpPr>
            <a:spLocks noGrp="1"/>
          </p:cNvSpPr>
          <p:nvPr>
            <p:ph idx="1"/>
          </p:nvPr>
        </p:nvSpPr>
        <p:spPr>
          <a:xfrm>
            <a:off x="304800" y="1905000"/>
            <a:ext cx="8610600" cy="4724400"/>
          </a:xfrm>
        </p:spPr>
        <p:txBody>
          <a:bodyPr rtlCol="0">
            <a:normAutofit fontScale="92500"/>
          </a:bodyPr>
          <a:lstStyle/>
          <a:p>
            <a:pPr marL="742950" indent="-742950" eaLnBrk="1" fontAlgn="auto" hangingPunct="1">
              <a:spcAft>
                <a:spcPts val="600"/>
              </a:spcAft>
              <a:buFont typeface="+mj-lt"/>
              <a:buAutoNum type="alphaUcPeriod"/>
              <a:defRPr/>
            </a:pPr>
            <a:r>
              <a:rPr lang="en-US" dirty="0" smtClean="0"/>
              <a:t>Early cells have been found frozen in samples from the Moon </a:t>
            </a:r>
          </a:p>
          <a:p>
            <a:pPr marL="742950" indent="-742950" eaLnBrk="1" fontAlgn="auto" hangingPunct="1">
              <a:spcAft>
                <a:spcPts val="600"/>
              </a:spcAft>
              <a:buFont typeface="+mj-lt"/>
              <a:buAutoNum type="alphaUcPeriod"/>
              <a:defRPr/>
            </a:pPr>
            <a:r>
              <a:rPr lang="en-US" dirty="0" smtClean="0"/>
              <a:t>The first cells fossilized well enough to let scientists study their structure</a:t>
            </a:r>
          </a:p>
          <a:p>
            <a:pPr marL="742950" indent="-742950" eaLnBrk="1" fontAlgn="auto" hangingPunct="1">
              <a:spcAft>
                <a:spcPts val="600"/>
              </a:spcAft>
              <a:buFont typeface="+mj-lt"/>
              <a:buAutoNum type="alphaUcPeriod"/>
              <a:defRPr/>
            </a:pPr>
            <a:r>
              <a:rPr lang="en-US" b="1" dirty="0" smtClean="0">
                <a:solidFill>
                  <a:srgbClr val="FF0000"/>
                </a:solidFill>
              </a:rPr>
              <a:t>They have conducted careful experiments to replicate conditions of the “primordial soup” and lightning strikes</a:t>
            </a:r>
          </a:p>
          <a:p>
            <a:pPr marL="742950" indent="-742950" eaLnBrk="1" fontAlgn="auto" hangingPunct="1">
              <a:spcAft>
                <a:spcPts val="600"/>
              </a:spcAft>
              <a:buFont typeface="+mj-lt"/>
              <a:buAutoNum type="alphaUcPeriod"/>
              <a:defRPr/>
            </a:pPr>
            <a:r>
              <a:rPr lang="en-US" dirty="0" smtClean="0"/>
              <a:t>All of the above.</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468562"/>
          </a:xfrm>
          <a:ln>
            <a:noFill/>
          </a:ln>
          <a:extLst>
            <a:ext uri="{91240B29-F687-4F45-9708-019B960494DF}">
              <a14:hiddenLine xmlns:a14="http://schemas.microsoft.com/office/drawing/2010/main" w="9525">
                <a:solidFill>
                  <a:srgbClr val="000000"/>
                </a:solidFill>
                <a:miter lim="800000"/>
                <a:headEnd/>
                <a:tailEnd/>
              </a14:hiddenLine>
            </a:ext>
          </a:extLst>
        </p:spPr>
        <p:txBody>
          <a:bodyPr rtlCol="0">
            <a:normAutofit fontScale="90000"/>
          </a:bodyPr>
          <a:lstStyle/>
          <a:p>
            <a:pPr algn="l" eaLnBrk="1" fontAlgn="auto" hangingPunct="1">
              <a:spcAft>
                <a:spcPts val="0"/>
              </a:spcAft>
              <a:defRPr/>
            </a:pPr>
            <a:r>
              <a:rPr lang="en-US" dirty="0" smtClean="0"/>
              <a:t>TRUE or FALSE?</a:t>
            </a:r>
            <a:br>
              <a:rPr lang="en-US" dirty="0" smtClean="0"/>
            </a:br>
            <a:r>
              <a:rPr lang="en-US" dirty="0" smtClean="0"/>
              <a:t>The fossil record shows that Earth’s geography and climate have been stable over time.</a:t>
            </a:r>
            <a:endParaRPr lang="en-US" dirty="0"/>
          </a:p>
        </p:txBody>
      </p:sp>
      <p:sp>
        <p:nvSpPr>
          <p:cNvPr id="6147" name="Content Placeholder 2"/>
          <p:cNvSpPr>
            <a:spLocks noGrp="1"/>
          </p:cNvSpPr>
          <p:nvPr>
            <p:ph idx="1"/>
          </p:nvPr>
        </p:nvSpPr>
        <p:spPr>
          <a:xfrm>
            <a:off x="457200" y="3124200"/>
            <a:ext cx="8229600" cy="3001963"/>
          </a:xfrm>
        </p:spPr>
        <p:txBody>
          <a:bodyPr/>
          <a:lstStyle/>
          <a:p>
            <a:pPr marL="742950" indent="-742950" eaLnBrk="1" hangingPunct="1">
              <a:buFont typeface="Calibri" pitchFamily="34" charset="0"/>
              <a:buAutoNum type="alphaUcPeriod"/>
            </a:pPr>
            <a:r>
              <a:rPr lang="en-US" smtClean="0"/>
              <a:t>TRUE</a:t>
            </a:r>
          </a:p>
          <a:p>
            <a:pPr marL="742950" indent="-742950" eaLnBrk="1" hangingPunct="1">
              <a:buFont typeface="Calibri" pitchFamily="34" charset="0"/>
              <a:buAutoNum type="alphaUcPeriod"/>
            </a:pPr>
            <a:r>
              <a:rPr lang="en-US" b="1" smtClean="0">
                <a:solidFill>
                  <a:srgbClr val="FF0000"/>
                </a:solidFill>
              </a:rPr>
              <a:t>FALSE</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382962"/>
          </a:xfrm>
          <a:ln>
            <a:noFill/>
          </a:ln>
          <a:extLst>
            <a:ext uri="{91240B29-F687-4F45-9708-019B960494DF}">
              <a14:hiddenLine xmlns:a14="http://schemas.microsoft.com/office/drawing/2010/main" w="9525">
                <a:solidFill>
                  <a:srgbClr val="000000"/>
                </a:solidFill>
                <a:miter lim="800000"/>
                <a:headEnd/>
                <a:tailEnd/>
              </a14:hiddenLine>
            </a:ext>
          </a:extLst>
        </p:spPr>
        <p:txBody>
          <a:bodyPr rtlCol="0">
            <a:normAutofit fontScale="90000"/>
          </a:bodyPr>
          <a:lstStyle/>
          <a:p>
            <a:pPr algn="l" eaLnBrk="1" fontAlgn="auto" hangingPunct="1">
              <a:spcAft>
                <a:spcPts val="0"/>
              </a:spcAft>
              <a:defRPr/>
            </a:pPr>
            <a:r>
              <a:rPr lang="en-US" dirty="0" smtClean="0"/>
              <a:t>TRUE or FALSE?</a:t>
            </a:r>
            <a:br>
              <a:rPr lang="en-US" dirty="0" smtClean="0"/>
            </a:br>
            <a:r>
              <a:rPr lang="en-US" dirty="0" smtClean="0"/>
              <a:t>The same geologic forces that resulted in the break-up of Pangaea are still active today and the current continents are still moving.</a:t>
            </a:r>
            <a:endParaRPr lang="en-US" dirty="0"/>
          </a:p>
        </p:txBody>
      </p:sp>
      <p:sp>
        <p:nvSpPr>
          <p:cNvPr id="7171" name="Content Placeholder 2"/>
          <p:cNvSpPr>
            <a:spLocks noGrp="1"/>
          </p:cNvSpPr>
          <p:nvPr>
            <p:ph idx="1"/>
          </p:nvPr>
        </p:nvSpPr>
        <p:spPr>
          <a:xfrm>
            <a:off x="457200" y="4038600"/>
            <a:ext cx="8229600" cy="2087563"/>
          </a:xfrm>
        </p:spPr>
        <p:txBody>
          <a:bodyPr/>
          <a:lstStyle/>
          <a:p>
            <a:pPr marL="742950" indent="-742950" eaLnBrk="1" hangingPunct="1">
              <a:buFont typeface="Calibri" pitchFamily="34" charset="0"/>
              <a:buAutoNum type="alphaUcPeriod"/>
            </a:pPr>
            <a:r>
              <a:rPr lang="en-US" b="1" smtClean="0">
                <a:solidFill>
                  <a:srgbClr val="FF0000"/>
                </a:solidFill>
              </a:rPr>
              <a:t>TRUE</a:t>
            </a:r>
          </a:p>
          <a:p>
            <a:pPr marL="742950" indent="-742950" eaLnBrk="1" hangingPunct="1">
              <a:buFont typeface="Calibri" pitchFamily="34" charset="0"/>
              <a:buAutoNum type="alphaUcPeriod"/>
            </a:pPr>
            <a:r>
              <a:rPr lang="en-US" smtClean="0"/>
              <a:t>FALSE</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858962"/>
          </a:xfrm>
          <a:ln>
            <a:noFill/>
          </a:ln>
          <a:extLst>
            <a:ext uri="{91240B29-F687-4F45-9708-019B960494DF}">
              <a14:hiddenLine xmlns:a14="http://schemas.microsoft.com/office/drawing/2010/main" w="9525">
                <a:solidFill>
                  <a:srgbClr val="000000"/>
                </a:solidFill>
                <a:miter lim="800000"/>
                <a:headEnd/>
                <a:tailEnd/>
              </a14:hiddenLine>
            </a:ext>
          </a:extLst>
        </p:spPr>
        <p:txBody>
          <a:bodyPr rtlCol="0">
            <a:normAutofit fontScale="90000"/>
          </a:bodyPr>
          <a:lstStyle/>
          <a:p>
            <a:pPr algn="l" eaLnBrk="1" fontAlgn="auto" hangingPunct="1">
              <a:spcAft>
                <a:spcPts val="0"/>
              </a:spcAft>
              <a:defRPr/>
            </a:pPr>
            <a:r>
              <a:rPr lang="en-US" dirty="0" smtClean="0"/>
              <a:t>Which factor is </a:t>
            </a:r>
            <a:r>
              <a:rPr lang="en-US" b="1" dirty="0" smtClean="0"/>
              <a:t>not</a:t>
            </a:r>
            <a:r>
              <a:rPr lang="en-US" dirty="0" smtClean="0"/>
              <a:t> important in influencing the distribution of related species?</a:t>
            </a:r>
            <a:endParaRPr lang="en-US" dirty="0"/>
          </a:p>
        </p:txBody>
      </p:sp>
      <p:sp>
        <p:nvSpPr>
          <p:cNvPr id="8195" name="Content Placeholder 2"/>
          <p:cNvSpPr>
            <a:spLocks noGrp="1"/>
          </p:cNvSpPr>
          <p:nvPr>
            <p:ph idx="1"/>
          </p:nvPr>
        </p:nvSpPr>
        <p:spPr>
          <a:xfrm>
            <a:off x="457200" y="2438400"/>
            <a:ext cx="8229600" cy="3687763"/>
          </a:xfrm>
        </p:spPr>
        <p:txBody>
          <a:bodyPr/>
          <a:lstStyle/>
          <a:p>
            <a:pPr marL="742950" indent="-742950" eaLnBrk="1" hangingPunct="1">
              <a:spcAft>
                <a:spcPts val="1000"/>
              </a:spcAft>
              <a:buFont typeface="+mj-lt"/>
              <a:buAutoNum type="alphaUcPeriod"/>
              <a:defRPr/>
            </a:pPr>
            <a:r>
              <a:rPr lang="en-US" dirty="0" smtClean="0"/>
              <a:t>Their evolutionary history</a:t>
            </a:r>
          </a:p>
          <a:p>
            <a:pPr marL="742950" indent="-742950" eaLnBrk="1" hangingPunct="1">
              <a:spcAft>
                <a:spcPts val="1000"/>
              </a:spcAft>
              <a:buFont typeface="+mj-lt"/>
              <a:buAutoNum type="alphaUcPeriod"/>
              <a:defRPr/>
            </a:pPr>
            <a:r>
              <a:rPr lang="en-US" dirty="0" smtClean="0"/>
              <a:t>Biogeography</a:t>
            </a:r>
          </a:p>
          <a:p>
            <a:pPr marL="742950" indent="-742950" eaLnBrk="1" hangingPunct="1">
              <a:spcAft>
                <a:spcPts val="1000"/>
              </a:spcAft>
              <a:buFont typeface="+mj-lt"/>
              <a:buAutoNum type="alphaUcPeriod"/>
              <a:defRPr/>
            </a:pPr>
            <a:r>
              <a:rPr lang="en-US" b="1" dirty="0" smtClean="0">
                <a:solidFill>
                  <a:srgbClr val="FF0000"/>
                </a:solidFill>
              </a:rPr>
              <a:t>Convergent evolution</a:t>
            </a:r>
          </a:p>
          <a:p>
            <a:pPr marL="742950" indent="-742950" eaLnBrk="1" hangingPunct="1">
              <a:spcAft>
                <a:spcPts val="1000"/>
              </a:spcAft>
              <a:buFont typeface="+mj-lt"/>
              <a:buAutoNum type="alphaUcPeriod"/>
              <a:defRPr/>
            </a:pPr>
            <a:r>
              <a:rPr lang="en-US" dirty="0" smtClean="0"/>
              <a:t>Plate tectonics</a:t>
            </a:r>
          </a:p>
          <a:p>
            <a:pPr eaLnBrk="1" hangingPunct="1">
              <a:spcAft>
                <a:spcPts val="1000"/>
              </a:spcAft>
              <a:buFont typeface="Calibri" pitchFamily="34" charset="0"/>
              <a:buAutoNum type="alphaUcPeriod"/>
              <a:defRPr/>
            </a:pPr>
            <a:endParaRPr lang="en-US" dirty="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457200" y="274638"/>
            <a:ext cx="8229600" cy="1477962"/>
          </a:xfrm>
          <a:ln w="9525">
            <a:noFill/>
          </a:ln>
          <a:extLst>
            <a:ext uri="{91240B29-F687-4F45-9708-019B960494DF}">
              <a14:hiddenLine xmlns:a14="http://schemas.microsoft.com/office/drawing/2010/main" w="57150">
                <a:solidFill>
                  <a:srgbClr val="000000"/>
                </a:solidFill>
                <a:miter lim="800000"/>
                <a:headEnd/>
                <a:tailEnd/>
              </a14:hiddenLine>
            </a:ext>
          </a:extLst>
        </p:spPr>
        <p:txBody>
          <a:bodyPr/>
          <a:lstStyle/>
          <a:p>
            <a:pPr algn="l" eaLnBrk="1" hangingPunct="1"/>
            <a:r>
              <a:rPr lang="en-US" smtClean="0"/>
              <a:t>How are living things currently grouped on the evolutionary tree?</a:t>
            </a:r>
          </a:p>
        </p:txBody>
      </p:sp>
      <p:sp>
        <p:nvSpPr>
          <p:cNvPr id="9219" name="Content Placeholder 2"/>
          <p:cNvSpPr>
            <a:spLocks noGrp="1"/>
          </p:cNvSpPr>
          <p:nvPr>
            <p:ph idx="1"/>
          </p:nvPr>
        </p:nvSpPr>
        <p:spPr>
          <a:xfrm>
            <a:off x="304800" y="1981200"/>
            <a:ext cx="8610600" cy="4144963"/>
          </a:xfrm>
        </p:spPr>
        <p:txBody>
          <a:bodyPr>
            <a:normAutofit fontScale="92500"/>
          </a:bodyPr>
          <a:lstStyle/>
          <a:p>
            <a:pPr marL="742950" indent="-742950" eaLnBrk="1" hangingPunct="1">
              <a:lnSpc>
                <a:spcPct val="110000"/>
              </a:lnSpc>
              <a:spcAft>
                <a:spcPts val="1200"/>
              </a:spcAft>
              <a:buFont typeface="+mj-lt"/>
              <a:buAutoNum type="alphaUcPeriod"/>
              <a:defRPr/>
            </a:pPr>
            <a:r>
              <a:rPr lang="en-US" dirty="0" smtClean="0"/>
              <a:t>2 categories: Animals and Plants</a:t>
            </a:r>
          </a:p>
          <a:p>
            <a:pPr marL="742950" indent="-742950" eaLnBrk="1" hangingPunct="1">
              <a:lnSpc>
                <a:spcPct val="110000"/>
              </a:lnSpc>
              <a:spcAft>
                <a:spcPts val="1200"/>
              </a:spcAft>
              <a:buFont typeface="+mj-lt"/>
              <a:buAutoNum type="alphaUcPeriod"/>
              <a:defRPr/>
            </a:pPr>
            <a:r>
              <a:rPr lang="en-US" dirty="0" smtClean="0"/>
              <a:t>3 categories: Animals, Plants, &amp; </a:t>
            </a:r>
            <a:r>
              <a:rPr lang="en-US" dirty="0" err="1" smtClean="0"/>
              <a:t>Protists</a:t>
            </a:r>
            <a:endParaRPr lang="en-US" dirty="0" smtClean="0"/>
          </a:p>
          <a:p>
            <a:pPr marL="742950" indent="-742950" eaLnBrk="1" hangingPunct="1">
              <a:lnSpc>
                <a:spcPct val="110000"/>
              </a:lnSpc>
              <a:spcAft>
                <a:spcPts val="1200"/>
              </a:spcAft>
              <a:buFont typeface="+mj-lt"/>
              <a:buAutoNum type="alphaUcPeriod"/>
              <a:defRPr/>
            </a:pPr>
            <a:r>
              <a:rPr lang="en-US" b="1" dirty="0" smtClean="0">
                <a:solidFill>
                  <a:srgbClr val="FF0000"/>
                </a:solidFill>
              </a:rPr>
              <a:t>3 domains: Bacteria, </a:t>
            </a:r>
            <a:r>
              <a:rPr lang="en-US" b="1" dirty="0" err="1" smtClean="0">
                <a:solidFill>
                  <a:srgbClr val="FF0000"/>
                </a:solidFill>
              </a:rPr>
              <a:t>Archaea</a:t>
            </a:r>
            <a:r>
              <a:rPr lang="en-US" b="1" dirty="0" smtClean="0">
                <a:solidFill>
                  <a:srgbClr val="FF0000"/>
                </a:solidFill>
              </a:rPr>
              <a:t>, and </a:t>
            </a:r>
            <a:r>
              <a:rPr lang="en-US" b="1" dirty="0" err="1" smtClean="0">
                <a:solidFill>
                  <a:srgbClr val="FF0000"/>
                </a:solidFill>
              </a:rPr>
              <a:t>Eukarya</a:t>
            </a:r>
            <a:r>
              <a:rPr lang="en-US" b="1" dirty="0" smtClean="0">
                <a:solidFill>
                  <a:srgbClr val="FF0000"/>
                </a:solidFill>
              </a:rPr>
              <a:t> </a:t>
            </a:r>
          </a:p>
          <a:p>
            <a:pPr marL="742950" indent="-742950" eaLnBrk="1" hangingPunct="1">
              <a:lnSpc>
                <a:spcPct val="110000"/>
              </a:lnSpc>
              <a:spcAft>
                <a:spcPts val="1200"/>
              </a:spcAft>
              <a:buFont typeface="+mj-lt"/>
              <a:buAutoNum type="alphaUcPeriod"/>
              <a:defRPr/>
            </a:pPr>
            <a:r>
              <a:rPr lang="en-US" dirty="0" smtClean="0"/>
              <a:t>5 kingdoms: </a:t>
            </a:r>
            <a:r>
              <a:rPr lang="en-US" dirty="0" err="1" smtClean="0"/>
              <a:t>Animalia</a:t>
            </a:r>
            <a:r>
              <a:rPr lang="en-US" dirty="0" smtClean="0"/>
              <a:t>, </a:t>
            </a:r>
            <a:r>
              <a:rPr lang="en-US" dirty="0" err="1" smtClean="0"/>
              <a:t>Plantae</a:t>
            </a:r>
            <a:r>
              <a:rPr lang="en-US" dirty="0" smtClean="0"/>
              <a:t>, Fungi, </a:t>
            </a:r>
            <a:r>
              <a:rPr lang="en-US" dirty="0" err="1" smtClean="0"/>
              <a:t>Protista</a:t>
            </a:r>
            <a:r>
              <a:rPr lang="en-US" dirty="0" smtClean="0"/>
              <a:t>, and </a:t>
            </a:r>
            <a:r>
              <a:rPr lang="en-US" dirty="0" err="1" smtClean="0"/>
              <a:t>Monera</a:t>
            </a:r>
            <a:endParaRPr lang="en-US" dirty="0" smtClean="0"/>
          </a:p>
          <a:p>
            <a:pPr eaLnBrk="1" hangingPunct="1">
              <a:lnSpc>
                <a:spcPct val="110000"/>
              </a:lnSpc>
              <a:spcAft>
                <a:spcPts val="1200"/>
              </a:spcAft>
              <a:buFont typeface="Calibri" pitchFamily="34" charset="0"/>
              <a:buAutoNum type="alphaLcParenR"/>
              <a:defRPr/>
            </a:pPr>
            <a:endParaRPr lang="en-US" dirty="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228600" y="304800"/>
            <a:ext cx="8763000" cy="1524000"/>
          </a:xfrm>
          <a:ln w="9525">
            <a:noFill/>
          </a:ln>
          <a:extLst>
            <a:ext uri="{91240B29-F687-4F45-9708-019B960494DF}">
              <a14:hiddenLine xmlns:a14="http://schemas.microsoft.com/office/drawing/2010/main" w="57150">
                <a:solidFill>
                  <a:srgbClr val="000000"/>
                </a:solidFill>
                <a:miter lim="800000"/>
                <a:headEnd/>
                <a:tailEnd/>
              </a14:hiddenLine>
            </a:ext>
          </a:extLst>
        </p:spPr>
        <p:txBody>
          <a:bodyPr/>
          <a:lstStyle/>
          <a:p>
            <a:pPr algn="l" eaLnBrk="1" hangingPunct="1"/>
            <a:r>
              <a:rPr lang="en-US" smtClean="0"/>
              <a:t>Which species would be most closely related?</a:t>
            </a:r>
          </a:p>
        </p:txBody>
      </p:sp>
      <p:sp>
        <p:nvSpPr>
          <p:cNvPr id="10243" name="Content Placeholder 10"/>
          <p:cNvSpPr>
            <a:spLocks noGrp="1"/>
          </p:cNvSpPr>
          <p:nvPr>
            <p:ph idx="1"/>
          </p:nvPr>
        </p:nvSpPr>
        <p:spPr>
          <a:xfrm>
            <a:off x="457200" y="2133600"/>
            <a:ext cx="8229600" cy="3992563"/>
          </a:xfrm>
        </p:spPr>
        <p:txBody>
          <a:bodyPr/>
          <a:lstStyle/>
          <a:p>
            <a:pPr marL="742950" indent="-742950" eaLnBrk="1" hangingPunct="1">
              <a:spcAft>
                <a:spcPts val="1000"/>
              </a:spcAft>
              <a:buFont typeface="+mj-lt"/>
              <a:buAutoNum type="alphaUcPeriod"/>
              <a:defRPr/>
            </a:pPr>
            <a:r>
              <a:rPr lang="en-US" b="1" dirty="0" smtClean="0">
                <a:solidFill>
                  <a:srgbClr val="FF0000"/>
                </a:solidFill>
              </a:rPr>
              <a:t>Species that are in the same Genus</a:t>
            </a:r>
          </a:p>
          <a:p>
            <a:pPr marL="742950" indent="-742950" eaLnBrk="1" hangingPunct="1">
              <a:spcAft>
                <a:spcPts val="1000"/>
              </a:spcAft>
              <a:buFont typeface="+mj-lt"/>
              <a:buAutoNum type="alphaUcPeriod"/>
              <a:defRPr/>
            </a:pPr>
            <a:r>
              <a:rPr lang="en-US" dirty="0" smtClean="0"/>
              <a:t>Species that are in the same Phylum</a:t>
            </a:r>
          </a:p>
          <a:p>
            <a:pPr marL="742950" indent="-742950" eaLnBrk="1" hangingPunct="1">
              <a:spcAft>
                <a:spcPts val="1000"/>
              </a:spcAft>
              <a:buFont typeface="+mj-lt"/>
              <a:buAutoNum type="alphaUcPeriod"/>
              <a:defRPr/>
            </a:pPr>
            <a:r>
              <a:rPr lang="en-US" dirty="0" smtClean="0"/>
              <a:t>Species that are in the same Kingdom</a:t>
            </a:r>
          </a:p>
          <a:p>
            <a:pPr marL="742950" indent="-742950" eaLnBrk="1" hangingPunct="1">
              <a:spcAft>
                <a:spcPts val="1000"/>
              </a:spcAft>
              <a:buFont typeface="+mj-lt"/>
              <a:buAutoNum type="alphaUcPeriod"/>
              <a:defRPr/>
            </a:pPr>
            <a:r>
              <a:rPr lang="en-US" dirty="0" smtClean="0"/>
              <a:t>Species that are in the same Order</a:t>
            </a:r>
          </a:p>
          <a:p>
            <a:pPr eaLnBrk="1" hangingPunct="1">
              <a:spcAft>
                <a:spcPts val="1000"/>
              </a:spcAft>
              <a:buFont typeface="Calibri" pitchFamily="34" charset="0"/>
              <a:buAutoNum type="alphaUcPeriod"/>
              <a:defRPr/>
            </a:pPr>
            <a:endParaRPr lang="en-US" dirty="0" smtClean="0"/>
          </a:p>
          <a:p>
            <a:pPr eaLnBrk="1" hangingPunct="1">
              <a:spcAft>
                <a:spcPts val="1000"/>
              </a:spcAft>
              <a:buFont typeface="Calibri" pitchFamily="34" charset="0"/>
              <a:buAutoNum type="alphaUcPeriod"/>
              <a:defRPr/>
            </a:pPr>
            <a:endParaRPr lang="en-US" dirty="0" smtClean="0"/>
          </a:p>
          <a:p>
            <a:pPr eaLnBrk="1" hangingPunct="1">
              <a:spcAft>
                <a:spcPts val="1000"/>
              </a:spcAft>
              <a:buFont typeface="Calibri" pitchFamily="34" charset="0"/>
              <a:buAutoNum type="alphaUcPeriod"/>
              <a:defRPr/>
            </a:pPr>
            <a:endParaRPr lang="en-US" dirty="0" smtClean="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2674</TotalTime>
  <Words>1401</Words>
  <Application>Microsoft Office PowerPoint</Application>
  <PresentationFormat>On-screen Show (4:3)</PresentationFormat>
  <Paragraphs>159</Paragraphs>
  <Slides>15</Slides>
  <Notes>15</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 Biology for a Changing World, 2e   Clicker Questions   Chapter 17  </vt:lpstr>
      <vt:lpstr>Why are moon rocks useful in determining the age of Earth?</vt:lpstr>
      <vt:lpstr>What type of rock can be dated with radiometric methods?</vt:lpstr>
      <vt:lpstr>How do scientists know how the first life appeared on Earth?</vt:lpstr>
      <vt:lpstr>TRUE or FALSE? The fossil record shows that Earth’s geography and climate have been stable over time.</vt:lpstr>
      <vt:lpstr>TRUE or FALSE? The same geologic forces that resulted in the break-up of Pangaea are still active today and the current continents are still moving.</vt:lpstr>
      <vt:lpstr>Which factor is not important in influencing the distribution of related species?</vt:lpstr>
      <vt:lpstr>How are living things currently grouped on the evolutionary tree?</vt:lpstr>
      <vt:lpstr>Which species would be most closely related?</vt:lpstr>
      <vt:lpstr>Which level of classification holds the last common ancestor of humans and fish?</vt:lpstr>
      <vt:lpstr>What level of classification would not include all of the species in this tree?</vt:lpstr>
      <vt:lpstr>What point represents the root of this phylogenetic tree?</vt:lpstr>
      <vt:lpstr>Two species look very similar but do not have very similar DNA sequences. What is the most likely explanation? </vt:lpstr>
      <vt:lpstr>Wings and the ability to fly evolved in both birds and bats.  What is the best explanation?</vt:lpstr>
      <vt:lpstr>Two species look very similar but do not have very similar DNA sequences. How would you categorize them on a phylogenetic tree?</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EHobson</dc:creator>
  <cp:lastModifiedBy>hbadmin</cp:lastModifiedBy>
  <cp:revision>154</cp:revision>
  <dcterms:created xsi:type="dcterms:W3CDTF">2013-11-27T23:26:59Z</dcterms:created>
  <dcterms:modified xsi:type="dcterms:W3CDTF">2014-03-10T21:52:52Z</dcterms:modified>
</cp:coreProperties>
</file>