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2" r:id="rId2"/>
    <p:sldId id="256" r:id="rId3"/>
    <p:sldId id="257" r:id="rId4"/>
    <p:sldId id="296" r:id="rId5"/>
    <p:sldId id="258" r:id="rId6"/>
    <p:sldId id="259" r:id="rId7"/>
    <p:sldId id="297" r:id="rId8"/>
    <p:sldId id="298" r:id="rId9"/>
    <p:sldId id="261" r:id="rId10"/>
    <p:sldId id="262" r:id="rId11"/>
    <p:sldId id="264" r:id="rId12"/>
    <p:sldId id="266" r:id="rId13"/>
    <p:sldId id="267" r:id="rId14"/>
    <p:sldId id="268" r:id="rId15"/>
    <p:sldId id="269" r:id="rId16"/>
    <p:sldId id="270" r:id="rId17"/>
    <p:sldId id="273" r:id="rId18"/>
    <p:sldId id="299" r:id="rId19"/>
    <p:sldId id="275" r:id="rId20"/>
    <p:sldId id="277" r:id="rId21"/>
    <p:sldId id="278" r:id="rId22"/>
    <p:sldId id="300" r:id="rId23"/>
    <p:sldId id="280" r:id="rId24"/>
    <p:sldId id="281" r:id="rId25"/>
    <p:sldId id="282" r:id="rId26"/>
    <p:sldId id="283" r:id="rId27"/>
    <p:sldId id="284" r:id="rId28"/>
    <p:sldId id="287" r:id="rId29"/>
    <p:sldId id="288" r:id="rId30"/>
    <p:sldId id="301" r:id="rId3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 initials="M" lastIdx="1" clrIdx="0"/>
  <p:cmAuthor id="1" name="hbadmin" initials="h"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76403" autoAdjust="0"/>
  </p:normalViewPr>
  <p:slideViewPr>
    <p:cSldViewPr>
      <p:cViewPr varScale="1">
        <p:scale>
          <a:sx n="74" d="100"/>
          <a:sy n="74" d="100"/>
        </p:scale>
        <p:origin x="-145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237BA470-2898-42B4-9F73-10C08B8E99C2}" type="datetimeFigureOut">
              <a:rPr lang="en-US"/>
              <a:pPr>
                <a:defRPr/>
              </a:pPr>
              <a:t>4/18/2014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346D6345-1191-45CC-8895-536D473961F6}" type="slidenum">
              <a:rPr lang="en-US"/>
              <a:pPr>
                <a:defRPr/>
              </a:pPr>
              <a:t>‹#›</a:t>
            </a:fld>
            <a:endParaRPr lang="en-US"/>
          </a:p>
        </p:txBody>
      </p:sp>
    </p:spTree>
    <p:extLst>
      <p:ext uri="{BB962C8B-B14F-4D97-AF65-F5344CB8AC3E}">
        <p14:creationId xmlns:p14="http://schemas.microsoft.com/office/powerpoint/2010/main" val="11008883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05554D4E-051C-4C63-8D73-05EF68B5928F}" type="slidenum">
              <a:rPr lang="en-US" smtClean="0">
                <a:solidFill>
                  <a:srgbClr val="000000"/>
                </a:solidFill>
              </a:rPr>
              <a:pPr eaLnBrk="1" hangingPunct="1"/>
              <a:t>1</a:t>
            </a:fld>
            <a:endParaRPr lang="en-US" smtClean="0">
              <a:solidFill>
                <a:srgbClr val="000000"/>
              </a:solidFill>
            </a:endParaRPr>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Reptiles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thrived in the </a:t>
            </a:r>
            <a:r>
              <a:rPr lang="en-US" sz="1200" kern="1200" dirty="0" smtClean="0">
                <a:solidFill>
                  <a:schemeClr val="tx1"/>
                </a:solidFill>
                <a:latin typeface="+mn-lt"/>
                <a:ea typeface="+mn-ea"/>
                <a:cs typeface="+mn-cs"/>
              </a:rPr>
              <a:t>hot </a:t>
            </a:r>
            <a:r>
              <a:rPr lang="en-US" sz="1200" kern="1200" dirty="0" smtClean="0">
                <a:solidFill>
                  <a:schemeClr val="tx1"/>
                </a:solidFill>
                <a:latin typeface="+mn-lt"/>
                <a:ea typeface="+mn-ea"/>
                <a:cs typeface="+mn-cs"/>
              </a:rPr>
              <a:t>dry climate of the following Triassic Period. The most famous group of reptiles, the dinosaurs, dominated the land for nearly 200 million </a:t>
            </a:r>
            <a:r>
              <a:rPr lang="en-US" sz="1200" kern="1200" dirty="0" smtClean="0">
                <a:solidFill>
                  <a:schemeClr val="tx1"/>
                </a:solidFill>
                <a:latin typeface="+mn-lt"/>
                <a:ea typeface="+mn-ea"/>
                <a:cs typeface="+mn-cs"/>
              </a:rPr>
              <a:t>years.</a:t>
            </a:r>
            <a:endParaRPr lang="en-US" dirty="0"/>
          </a:p>
        </p:txBody>
      </p:sp>
      <p:sp>
        <p:nvSpPr>
          <p:cNvPr id="4" name="Slide Number Placeholder 3"/>
          <p:cNvSpPr>
            <a:spLocks noGrp="1"/>
          </p:cNvSpPr>
          <p:nvPr>
            <p:ph type="sldNum" sz="quarter" idx="10"/>
          </p:nvPr>
        </p:nvSpPr>
        <p:spPr/>
        <p:txBody>
          <a:bodyPr/>
          <a:lstStyle/>
          <a:p>
            <a:pPr>
              <a:defRPr/>
            </a:pPr>
            <a:fld id="{346D6345-1191-45CC-8895-536D473961F6}" type="slidenum">
              <a:rPr lang="en-US" smtClean="0"/>
              <a:pPr>
                <a:defRPr/>
              </a:pPr>
              <a:t>18</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Evidence now suggests that what killed off the dinosaurs (and 60% of the other species living at the time) was a massive 6-mile-wide asteroid that plowed into Earth with almost unimaginable force, sending a thick layer of soot and ash into the atmosphere and blocking out the sun for months. A crater 110 miles wide in Mexico’s Yucatán peninsula, near the town of </a:t>
            </a:r>
            <a:r>
              <a:rPr lang="en-US" sz="1200" kern="1200" dirty="0" err="1" smtClean="0">
                <a:solidFill>
                  <a:schemeClr val="tx1"/>
                </a:solidFill>
                <a:latin typeface="+mn-lt"/>
                <a:ea typeface="+mn-ea"/>
                <a:cs typeface="+mn-cs"/>
              </a:rPr>
              <a:t>Chicxulub</a:t>
            </a:r>
            <a:r>
              <a:rPr lang="en-US" sz="1200" kern="1200" dirty="0" smtClean="0">
                <a:solidFill>
                  <a:schemeClr val="tx1"/>
                </a:solidFill>
                <a:latin typeface="+mn-lt"/>
                <a:ea typeface="+mn-ea"/>
                <a:cs typeface="+mn-cs"/>
              </a:rPr>
              <a:t>, is the likely impact site.</a:t>
            </a:r>
            <a:endParaRPr lang="en-US" dirty="0"/>
          </a:p>
        </p:txBody>
      </p:sp>
      <p:sp>
        <p:nvSpPr>
          <p:cNvPr id="4" name="Slide Number Placeholder 3"/>
          <p:cNvSpPr>
            <a:spLocks noGrp="1"/>
          </p:cNvSpPr>
          <p:nvPr>
            <p:ph type="sldNum" sz="quarter" idx="10"/>
          </p:nvPr>
        </p:nvSpPr>
        <p:spPr/>
        <p:txBody>
          <a:bodyPr/>
          <a:lstStyle/>
          <a:p>
            <a:pPr>
              <a:defRPr/>
            </a:pPr>
            <a:fld id="{346D6345-1191-45CC-8895-536D473961F6}" type="slidenum">
              <a:rPr lang="en-US" smtClean="0"/>
              <a:pPr>
                <a:defRPr/>
              </a:pPr>
              <a:t>19</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In the frigid waters of the Antarctic Ocean, fish have a unique adaptation that keeps them from becoming ice cubes: their blood is pumped full of “antifreeze.” Fish blood contains molecules called glycoproteins that lower the temperature at which body fluids </a:t>
            </a:r>
            <a:r>
              <a:rPr lang="en-US" sz="1200" kern="1200" dirty="0" smtClean="0">
                <a:solidFill>
                  <a:schemeClr val="tx1"/>
                </a:solidFill>
                <a:latin typeface="+mn-lt"/>
                <a:ea typeface="+mn-ea"/>
                <a:cs typeface="+mn-cs"/>
              </a:rPr>
              <a:t>freeze</a:t>
            </a:r>
            <a:r>
              <a:rPr lang="en-US" sz="1200" kern="1200" baseline="0" dirty="0" smtClean="0">
                <a:solidFill>
                  <a:schemeClr val="tx1"/>
                </a:solidFill>
                <a:latin typeface="+mn-lt"/>
                <a:ea typeface="+mn-ea"/>
                <a:cs typeface="+mn-cs"/>
              </a:rPr>
              <a:t>. T</a:t>
            </a:r>
            <a:r>
              <a:rPr lang="en-US" sz="1200" kern="1200" dirty="0" smtClean="0">
                <a:solidFill>
                  <a:schemeClr val="tx1"/>
                </a:solidFill>
                <a:latin typeface="+mn-lt"/>
                <a:ea typeface="+mn-ea"/>
                <a:cs typeface="+mn-cs"/>
              </a:rPr>
              <a:t>he </a:t>
            </a:r>
            <a:r>
              <a:rPr lang="en-US" sz="1200" kern="1200" dirty="0" smtClean="0">
                <a:solidFill>
                  <a:schemeClr val="tx1"/>
                </a:solidFill>
                <a:latin typeface="+mn-lt"/>
                <a:ea typeface="+mn-ea"/>
                <a:cs typeface="+mn-cs"/>
              </a:rPr>
              <a:t>glycoproteins surround any tiny ice crystals that may form in the blood and stop them from growing. Arctic fish, at Earth’s other pole, also have “antifreeze proteins,” but the genes that code for them are different.</a:t>
            </a:r>
            <a:endParaRPr lang="en-US" dirty="0"/>
          </a:p>
        </p:txBody>
      </p:sp>
      <p:sp>
        <p:nvSpPr>
          <p:cNvPr id="4" name="Slide Number Placeholder 3"/>
          <p:cNvSpPr>
            <a:spLocks noGrp="1"/>
          </p:cNvSpPr>
          <p:nvPr>
            <p:ph type="sldNum" sz="quarter" idx="10"/>
          </p:nvPr>
        </p:nvSpPr>
        <p:spPr/>
        <p:txBody>
          <a:bodyPr/>
          <a:lstStyle/>
          <a:p>
            <a:pPr>
              <a:defRPr/>
            </a:pPr>
            <a:fld id="{346D6345-1191-45CC-8895-536D473961F6}" type="slidenum">
              <a:rPr lang="en-US" smtClean="0"/>
              <a:pPr>
                <a:defRPr/>
              </a:pPr>
              <a:t>23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Taxonomy is an attempt to impose a human sense of order on this vast array of species, categorizing them on the basis of features they have in common.</a:t>
            </a:r>
            <a:endParaRPr lang="en-US" dirty="0"/>
          </a:p>
        </p:txBody>
      </p:sp>
      <p:sp>
        <p:nvSpPr>
          <p:cNvPr id="4" name="Slide Number Placeholder 3"/>
          <p:cNvSpPr>
            <a:spLocks noGrp="1"/>
          </p:cNvSpPr>
          <p:nvPr>
            <p:ph type="sldNum" sz="quarter" idx="10"/>
          </p:nvPr>
        </p:nvSpPr>
        <p:spPr/>
        <p:txBody>
          <a:bodyPr/>
          <a:lstStyle/>
          <a:p>
            <a:pPr>
              <a:defRPr/>
            </a:pPr>
            <a:fld id="{346D6345-1191-45CC-8895-536D473961F6}" type="slidenum">
              <a:rPr lang="en-US" smtClean="0"/>
              <a:pPr>
                <a:defRPr/>
              </a:pPr>
              <a:t>25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genus and species names provide a useful scientific identifier for every living organism. Because the scientific name is in Latin, it can be easily recognized in many languages.</a:t>
            </a:r>
          </a:p>
          <a:p>
            <a:endParaRPr lang="en-US" dirty="0"/>
          </a:p>
        </p:txBody>
      </p:sp>
      <p:sp>
        <p:nvSpPr>
          <p:cNvPr id="4" name="Slide Number Placeholder 3"/>
          <p:cNvSpPr>
            <a:spLocks noGrp="1"/>
          </p:cNvSpPr>
          <p:nvPr>
            <p:ph type="sldNum" sz="quarter" idx="10"/>
          </p:nvPr>
        </p:nvSpPr>
        <p:spPr/>
        <p:txBody>
          <a:bodyPr/>
          <a:lstStyle/>
          <a:p>
            <a:pPr>
              <a:defRPr/>
            </a:pPr>
            <a:fld id="{346D6345-1191-45CC-8895-536D473961F6}" type="slidenum">
              <a:rPr lang="en-US" smtClean="0"/>
              <a:pPr>
                <a:defRPr/>
              </a:pPr>
              <a:t>26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Phylogeny:</a:t>
            </a:r>
            <a:r>
              <a:rPr lang="en-US" sz="1200" kern="1200" baseline="0" dirty="0" smtClean="0">
                <a:solidFill>
                  <a:schemeClr val="tx1"/>
                </a:solidFill>
                <a:latin typeface="+mn-lt"/>
                <a:ea typeface="+mn-ea"/>
                <a:cs typeface="+mn-cs"/>
              </a:rPr>
              <a:t> t</a:t>
            </a:r>
            <a:r>
              <a:rPr lang="en-US" sz="1200" kern="1200" dirty="0" smtClean="0">
                <a:solidFill>
                  <a:schemeClr val="tx1"/>
                </a:solidFill>
                <a:latin typeface="+mn-lt"/>
                <a:ea typeface="+mn-ea"/>
                <a:cs typeface="+mn-cs"/>
              </a:rPr>
              <a:t>he evolutionary history of a group of </a:t>
            </a:r>
            <a:r>
              <a:rPr lang="en-US" sz="1200" kern="1200" dirty="0" smtClean="0">
                <a:solidFill>
                  <a:schemeClr val="tx1"/>
                </a:solidFill>
                <a:latin typeface="+mn-lt"/>
                <a:ea typeface="+mn-ea"/>
                <a:cs typeface="+mn-cs"/>
              </a:rPr>
              <a:t>organisms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Phylogenetic tree: a branching diagram of relationships showing common </a:t>
            </a:r>
            <a:r>
              <a:rPr lang="en-US" sz="1200" kern="1200" dirty="0" smtClean="0">
                <a:solidFill>
                  <a:schemeClr val="tx1"/>
                </a:solidFill>
                <a:latin typeface="+mn-lt"/>
                <a:ea typeface="+mn-ea"/>
                <a:cs typeface="+mn-cs"/>
              </a:rPr>
              <a:t>ancestry</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Establish relationships between living organism (branches) on the basis of the ancestors they share. The more recently two groups share a common ancestor, the more closely they are related.</a:t>
            </a:r>
            <a:endParaRPr lang="en-US" dirty="0"/>
          </a:p>
        </p:txBody>
      </p:sp>
      <p:sp>
        <p:nvSpPr>
          <p:cNvPr id="4" name="Slide Number Placeholder 3"/>
          <p:cNvSpPr>
            <a:spLocks noGrp="1"/>
          </p:cNvSpPr>
          <p:nvPr>
            <p:ph type="sldNum" sz="quarter" idx="10"/>
          </p:nvPr>
        </p:nvSpPr>
        <p:spPr/>
        <p:txBody>
          <a:bodyPr/>
          <a:lstStyle/>
          <a:p>
            <a:pPr>
              <a:defRPr/>
            </a:pPr>
            <a:fld id="{346D6345-1191-45CC-8895-536D473961F6}" type="slidenum">
              <a:rPr lang="en-US" smtClean="0"/>
              <a:pPr>
                <a:defRPr/>
              </a:pPr>
              <a:t>27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is an early version of the tree of life, drawn by Ernst Haeckel in 1866. Haeckel’s tree was the first to include microscopic organisms known as </a:t>
            </a:r>
            <a:r>
              <a:rPr lang="en-US" sz="1200" kern="1200" dirty="0" err="1" smtClean="0">
                <a:solidFill>
                  <a:schemeClr val="tx1"/>
                </a:solidFill>
                <a:latin typeface="+mn-lt"/>
                <a:ea typeface="+mn-ea"/>
                <a:cs typeface="+mn-cs"/>
              </a:rPr>
              <a:t>protists</a:t>
            </a:r>
            <a:r>
              <a:rPr lang="en-US" sz="1200" kern="120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pPr>
              <a:defRPr/>
            </a:pPr>
            <a:fld id="{346D6345-1191-45CC-8895-536D473961F6}" type="slidenum">
              <a:rPr lang="en-US" smtClean="0"/>
              <a:pPr>
                <a:defRPr/>
              </a:pPr>
              <a:t>28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Visitors admire a display in the Hall of Biodiversity at the American Museum of Natural History in New York City.</a:t>
            </a:r>
            <a:endParaRPr lang="en-US" dirty="0"/>
          </a:p>
        </p:txBody>
      </p:sp>
      <p:sp>
        <p:nvSpPr>
          <p:cNvPr id="4" name="Slide Number Placeholder 3"/>
          <p:cNvSpPr>
            <a:spLocks noGrp="1"/>
          </p:cNvSpPr>
          <p:nvPr>
            <p:ph type="sldNum" sz="quarter" idx="10"/>
          </p:nvPr>
        </p:nvSpPr>
        <p:spPr/>
        <p:txBody>
          <a:bodyPr/>
          <a:lstStyle/>
          <a:p>
            <a:pPr>
              <a:defRPr/>
            </a:pPr>
            <a:fld id="{346D6345-1191-45CC-8895-536D473961F6}"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Genesis Rock, a sample of lunar crust from about the time the moon was formed, was retrieved by Apollo 15 astronauts James Irwin and David Scott in 1971.</a:t>
            </a:r>
          </a:p>
          <a:p>
            <a:r>
              <a:rPr lang="en-US" sz="1200" kern="1200" dirty="0" smtClean="0">
                <a:solidFill>
                  <a:schemeClr val="tx1"/>
                </a:solidFill>
                <a:latin typeface="+mn-lt"/>
                <a:ea typeface="+mn-ea"/>
                <a:cs typeface="+mn-cs"/>
              </a:rPr>
              <a:t>The</a:t>
            </a:r>
            <a:r>
              <a:rPr lang="en-US" sz="1200" kern="1200" baseline="0" dirty="0" smtClean="0">
                <a:solidFill>
                  <a:schemeClr val="tx1"/>
                </a:solidFill>
                <a:latin typeface="+mn-lt"/>
                <a:ea typeface="+mn-ea"/>
                <a:cs typeface="+mn-cs"/>
              </a:rPr>
              <a:t> o</a:t>
            </a:r>
            <a:r>
              <a:rPr lang="en-US" sz="1200" kern="1200" dirty="0" smtClean="0">
                <a:solidFill>
                  <a:schemeClr val="tx1"/>
                </a:solidFill>
                <a:latin typeface="+mn-lt"/>
                <a:ea typeface="+mn-ea"/>
                <a:cs typeface="+mn-cs"/>
              </a:rPr>
              <a:t>ldest known rocks on Earth’s surface, the </a:t>
            </a:r>
            <a:r>
              <a:rPr lang="en-US" sz="1200" kern="1200" dirty="0" err="1" smtClean="0">
                <a:solidFill>
                  <a:schemeClr val="tx1"/>
                </a:solidFill>
                <a:latin typeface="+mn-lt"/>
                <a:ea typeface="+mn-ea"/>
                <a:cs typeface="+mn-cs"/>
              </a:rPr>
              <a:t>Acasta</a:t>
            </a:r>
            <a:r>
              <a:rPr lang="en-US" sz="1200" kern="1200" dirty="0" smtClean="0">
                <a:solidFill>
                  <a:schemeClr val="tx1"/>
                </a:solidFill>
                <a:latin typeface="+mn-lt"/>
                <a:ea typeface="+mn-ea"/>
                <a:cs typeface="+mn-cs"/>
              </a:rPr>
              <a:t> Gneiss in a remote region of northern Canada, are 4.0 billion years old. Other ancient Earth rocks, from Western Australia, contain single mineral crystals that are 4.4 billion years old.</a:t>
            </a:r>
          </a:p>
          <a:p>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346D6345-1191-45CC-8895-536D473961F6}" type="slidenum">
              <a:rPr lang="en-US" smtClean="0"/>
              <a:pPr>
                <a:defRPr/>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46D6345-1191-45CC-8895-536D473961F6}" type="slidenum">
              <a:rPr lang="en-US" smtClean="0"/>
              <a:pPr>
                <a:defRPr/>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Different radioactive elements decay at different rates. Uranium-238 has a half-life of 4.5 billion years, whereas potassium-40 has a half-life of 1.3 billion years. The half-life of carbon-14 (useful for dating once-living, organic remains) is relatively short: it decays to nitrogen-14 in just 5,730 years. Because the isotopes decay at a known and constant rate, they can be used to determine the age of the materials in which they’re found. </a:t>
            </a:r>
            <a:endParaRPr lang="en-US" dirty="0"/>
          </a:p>
        </p:txBody>
      </p:sp>
      <p:sp>
        <p:nvSpPr>
          <p:cNvPr id="4" name="Slide Number Placeholder 3"/>
          <p:cNvSpPr>
            <a:spLocks noGrp="1"/>
          </p:cNvSpPr>
          <p:nvPr>
            <p:ph type="sldNum" sz="quarter" idx="10"/>
          </p:nvPr>
        </p:nvSpPr>
        <p:spPr/>
        <p:txBody>
          <a:bodyPr/>
          <a:lstStyle/>
          <a:p>
            <a:pPr>
              <a:defRPr/>
            </a:pPr>
            <a:fld id="{346D6345-1191-45CC-8895-536D473961F6}" type="slidenum">
              <a:rPr lang="en-US" smtClean="0"/>
              <a:pPr>
                <a:defRPr/>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46D6345-1191-45CC-8895-536D473961F6}" type="slidenum">
              <a:rPr lang="en-US" smtClean="0"/>
              <a:pPr>
                <a:defRPr/>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Scientists </a:t>
            </a:r>
            <a:r>
              <a:rPr lang="en-US" sz="1200" kern="1200" dirty="0" smtClean="0">
                <a:solidFill>
                  <a:schemeClr val="tx1"/>
                </a:solidFill>
                <a:latin typeface="+mn-lt"/>
                <a:ea typeface="+mn-ea"/>
                <a:cs typeface="+mn-cs"/>
              </a:rPr>
              <a:t>combined the gases hydrogen (H</a:t>
            </a:r>
            <a:r>
              <a:rPr lang="en-US" sz="1200" kern="1200" baseline="-25000" dirty="0" smtClean="0">
                <a:solidFill>
                  <a:schemeClr val="tx1"/>
                </a:solidFill>
                <a:latin typeface="+mn-lt"/>
                <a:ea typeface="+mn-ea"/>
                <a:cs typeface="+mn-cs"/>
              </a:rPr>
              <a:t>2</a:t>
            </a:r>
            <a:r>
              <a:rPr lang="en-US" sz="1200" kern="1200" dirty="0" smtClean="0">
                <a:solidFill>
                  <a:schemeClr val="tx1"/>
                </a:solidFill>
                <a:latin typeface="+mn-lt"/>
                <a:ea typeface="+mn-ea"/>
                <a:cs typeface="+mn-cs"/>
              </a:rPr>
              <a:t>), methane (CH</a:t>
            </a:r>
            <a:r>
              <a:rPr lang="en-US" sz="1200" kern="1200" baseline="-25000" dirty="0" smtClean="0">
                <a:solidFill>
                  <a:schemeClr val="tx1"/>
                </a:solidFill>
                <a:latin typeface="+mn-lt"/>
                <a:ea typeface="+mn-ea"/>
                <a:cs typeface="+mn-cs"/>
              </a:rPr>
              <a:t>4</a:t>
            </a:r>
            <a:r>
              <a:rPr lang="en-US" sz="1200" kern="1200" dirty="0" smtClean="0">
                <a:solidFill>
                  <a:schemeClr val="tx1"/>
                </a:solidFill>
                <a:latin typeface="+mn-lt"/>
                <a:ea typeface="+mn-ea"/>
                <a:cs typeface="+mn-cs"/>
              </a:rPr>
              <a:t>), ammonia (NH</a:t>
            </a:r>
            <a:r>
              <a:rPr lang="en-US" sz="1200" kern="1200" baseline="-25000" dirty="0" smtClean="0">
                <a:solidFill>
                  <a:schemeClr val="tx1"/>
                </a:solidFill>
                <a:latin typeface="+mn-lt"/>
                <a:ea typeface="+mn-ea"/>
                <a:cs typeface="+mn-cs"/>
              </a:rPr>
              <a:t>3</a:t>
            </a:r>
            <a:r>
              <a:rPr lang="en-US" sz="1200" kern="1200" dirty="0" smtClean="0">
                <a:solidFill>
                  <a:schemeClr val="tx1"/>
                </a:solidFill>
                <a:latin typeface="+mn-lt"/>
                <a:ea typeface="+mn-ea"/>
                <a:cs typeface="+mn-cs"/>
              </a:rPr>
              <a:t>), and water vapor (H</a:t>
            </a:r>
            <a:r>
              <a:rPr lang="en-US" sz="1200" kern="1200" baseline="-25000" dirty="0" smtClean="0">
                <a:solidFill>
                  <a:schemeClr val="tx1"/>
                </a:solidFill>
                <a:latin typeface="+mn-lt"/>
                <a:ea typeface="+mn-ea"/>
                <a:cs typeface="+mn-cs"/>
              </a:rPr>
              <a:t>2</a:t>
            </a:r>
            <a:r>
              <a:rPr lang="en-US" sz="1200" kern="1200" dirty="0" smtClean="0">
                <a:solidFill>
                  <a:schemeClr val="tx1"/>
                </a:solidFill>
                <a:latin typeface="+mn-lt"/>
                <a:ea typeface="+mn-ea"/>
                <a:cs typeface="+mn-cs"/>
              </a:rPr>
              <a:t>O) in a flask filled with warm </a:t>
            </a:r>
            <a:r>
              <a:rPr lang="en-US" sz="1200" kern="1200" dirty="0" smtClean="0">
                <a:solidFill>
                  <a:schemeClr val="tx1"/>
                </a:solidFill>
                <a:latin typeface="+mn-lt"/>
                <a:ea typeface="+mn-ea"/>
                <a:cs typeface="+mn-cs"/>
              </a:rPr>
              <a:t>water.</a:t>
            </a:r>
            <a:r>
              <a:rPr lang="en-US" sz="1200" kern="1200" baseline="0" dirty="0" smtClean="0">
                <a:solidFill>
                  <a:schemeClr val="tx1"/>
                </a:solidFill>
                <a:latin typeface="+mn-lt"/>
                <a:ea typeface="+mn-ea"/>
                <a:cs typeface="+mn-cs"/>
              </a:rPr>
              <a:t> This is the</a:t>
            </a:r>
            <a:r>
              <a:rPr lang="en-US"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best estimate of what the “primordial soup” was like. They then replicated lightning by discharging sparks into the chamber with an electrode. As the gases condensed and rained back into the flask, a host of new molecules formed from the basic </a:t>
            </a:r>
            <a:r>
              <a:rPr lang="en-US" sz="1200" kern="1200" dirty="0" smtClean="0">
                <a:solidFill>
                  <a:schemeClr val="tx1"/>
                </a:solidFill>
                <a:latin typeface="+mn-lt"/>
                <a:ea typeface="+mn-ea"/>
                <a:cs typeface="+mn-cs"/>
              </a:rPr>
              <a:t>ingredients.</a:t>
            </a:r>
            <a:r>
              <a:rPr lang="en-US" sz="1200" kern="1200" baseline="0" dirty="0" smtClean="0">
                <a:solidFill>
                  <a:schemeClr val="tx1"/>
                </a:solidFill>
                <a:latin typeface="+mn-lt"/>
                <a:ea typeface="+mn-ea"/>
                <a:cs typeface="+mn-cs"/>
              </a:rPr>
              <a:t> A</a:t>
            </a:r>
            <a:r>
              <a:rPr lang="en-US" sz="1200" kern="1200" dirty="0" smtClean="0">
                <a:solidFill>
                  <a:schemeClr val="tx1"/>
                </a:solidFill>
                <a:latin typeface="+mn-lt"/>
                <a:ea typeface="+mn-ea"/>
                <a:cs typeface="+mn-cs"/>
              </a:rPr>
              <a:t>mong the</a:t>
            </a:r>
            <a:r>
              <a:rPr lang="en-US" sz="1200" kern="1200" baseline="0" dirty="0" smtClean="0">
                <a:solidFill>
                  <a:schemeClr val="tx1"/>
                </a:solidFill>
                <a:latin typeface="+mn-lt"/>
                <a:ea typeface="+mn-ea"/>
                <a:cs typeface="+mn-cs"/>
              </a:rPr>
              <a:t> molecules were</a:t>
            </a:r>
            <a:r>
              <a:rPr lang="en-US"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amino acids, the building blocks of protein.</a:t>
            </a:r>
            <a:endParaRPr lang="en-US" dirty="0"/>
          </a:p>
        </p:txBody>
      </p:sp>
      <p:sp>
        <p:nvSpPr>
          <p:cNvPr id="4" name="Slide Number Placeholder 3"/>
          <p:cNvSpPr>
            <a:spLocks noGrp="1"/>
          </p:cNvSpPr>
          <p:nvPr>
            <p:ph type="sldNum" sz="quarter" idx="10"/>
          </p:nvPr>
        </p:nvSpPr>
        <p:spPr/>
        <p:txBody>
          <a:bodyPr/>
          <a:lstStyle/>
          <a:p>
            <a:pPr>
              <a:defRPr/>
            </a:pPr>
            <a:fld id="{346D6345-1191-45CC-8895-536D473961F6}" type="slidenum">
              <a:rPr lang="en-US" smtClean="0"/>
              <a:pPr>
                <a:defRPr/>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Burgess Shale, in the Canadian Rockies, is famous for the fine state of preservation of the soft parts of its fossils</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During the Cambrian </a:t>
            </a:r>
            <a:r>
              <a:rPr lang="en-US" sz="1200" kern="1200" dirty="0" smtClean="0">
                <a:solidFill>
                  <a:schemeClr val="tx1"/>
                </a:solidFill>
                <a:latin typeface="+mn-lt"/>
                <a:ea typeface="+mn-ea"/>
                <a:cs typeface="+mn-cs"/>
              </a:rPr>
              <a:t>explosion the ocean</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swelled </a:t>
            </a:r>
            <a:r>
              <a:rPr lang="en-US" sz="1200" kern="1200" dirty="0" smtClean="0">
                <a:solidFill>
                  <a:schemeClr val="tx1"/>
                </a:solidFill>
                <a:latin typeface="+mn-lt"/>
                <a:ea typeface="+mn-ea"/>
                <a:cs typeface="+mn-cs"/>
              </a:rPr>
              <a:t>with </a:t>
            </a:r>
            <a:r>
              <a:rPr lang="en-US" sz="1200" kern="1200" dirty="0" smtClean="0">
                <a:solidFill>
                  <a:schemeClr val="tx1"/>
                </a:solidFill>
                <a:latin typeface="+mn-lt"/>
                <a:ea typeface="+mn-ea"/>
                <a:cs typeface="+mn-cs"/>
              </a:rPr>
              <a:t>life.</a:t>
            </a:r>
            <a:r>
              <a:rPr lang="en-US" sz="1200" kern="1200" baseline="0" dirty="0" smtClean="0">
                <a:solidFill>
                  <a:schemeClr val="tx1"/>
                </a:solidFill>
                <a:latin typeface="+mn-lt"/>
                <a:ea typeface="+mn-ea"/>
                <a:cs typeface="+mn-cs"/>
              </a:rPr>
              <a:t> The </a:t>
            </a:r>
            <a:r>
              <a:rPr lang="en-US" sz="1200" kern="1200" dirty="0" err="1" smtClean="0">
                <a:solidFill>
                  <a:schemeClr val="tx1"/>
                </a:solidFill>
                <a:latin typeface="+mn-lt"/>
                <a:ea typeface="+mn-ea"/>
                <a:cs typeface="+mn-cs"/>
              </a:rPr>
              <a:t>Opabinia</a:t>
            </a:r>
            <a:r>
              <a:rPr lang="en-US" sz="1200" kern="1200" dirty="0" smtClean="0">
                <a:solidFill>
                  <a:schemeClr val="tx1"/>
                </a:solidFill>
                <a:latin typeface="+mn-lt"/>
                <a:ea typeface="+mn-ea"/>
                <a:cs typeface="+mn-cs"/>
              </a:rPr>
              <a:t>, an organism with five eyes and a snout resembling a vacuum-cleaner hose, </a:t>
            </a:r>
            <a:r>
              <a:rPr lang="en-US" sz="1200" kern="1200" dirty="0" smtClean="0">
                <a:solidFill>
                  <a:schemeClr val="tx1"/>
                </a:solidFill>
                <a:latin typeface="+mn-lt"/>
                <a:ea typeface="+mn-ea"/>
                <a:cs typeface="+mn-cs"/>
              </a:rPr>
              <a:t>was discovered </a:t>
            </a:r>
            <a:r>
              <a:rPr lang="en-US" sz="1200" kern="1200" dirty="0" smtClean="0">
                <a:solidFill>
                  <a:schemeClr val="tx1"/>
                </a:solidFill>
                <a:latin typeface="+mn-lt"/>
                <a:ea typeface="+mn-ea"/>
                <a:cs typeface="+mn-cs"/>
              </a:rPr>
              <a:t>in fossils from this period.</a:t>
            </a:r>
            <a:endParaRPr lang="en-US" dirty="0"/>
          </a:p>
        </p:txBody>
      </p:sp>
      <p:sp>
        <p:nvSpPr>
          <p:cNvPr id="4" name="Slide Number Placeholder 3"/>
          <p:cNvSpPr>
            <a:spLocks noGrp="1"/>
          </p:cNvSpPr>
          <p:nvPr>
            <p:ph type="sldNum" sz="quarter" idx="10"/>
          </p:nvPr>
        </p:nvSpPr>
        <p:spPr/>
        <p:txBody>
          <a:bodyPr/>
          <a:lstStyle/>
          <a:p>
            <a:pPr>
              <a:defRPr/>
            </a:pPr>
            <a:fld id="{346D6345-1191-45CC-8895-536D473961F6}" type="slidenum">
              <a:rPr lang="en-US" smtClean="0"/>
              <a:pPr>
                <a:defRPr/>
              </a:pPr>
              <a:t>16</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Scientists do not know what caused the Permian extinction, but some hypothesize that massive volcanic activity filled the atmosphere with heat-trapping gases that led to a rapidly changing climate. The Permian extinction wasn’t bad for all </a:t>
            </a:r>
            <a:r>
              <a:rPr lang="en-US" sz="1200" kern="1200" dirty="0" smtClean="0">
                <a:solidFill>
                  <a:schemeClr val="tx1"/>
                </a:solidFill>
                <a:latin typeface="+mn-lt"/>
                <a:ea typeface="+mn-ea"/>
                <a:cs typeface="+mn-cs"/>
              </a:rPr>
              <a:t>organisms.</a:t>
            </a:r>
            <a:r>
              <a:rPr lang="en-US" sz="1200" kern="1200" baseline="0" dirty="0" smtClean="0">
                <a:solidFill>
                  <a:schemeClr val="tx1"/>
                </a:solidFill>
                <a:latin typeface="+mn-lt"/>
                <a:ea typeface="+mn-ea"/>
                <a:cs typeface="+mn-cs"/>
              </a:rPr>
              <a:t> S</a:t>
            </a:r>
            <a:r>
              <a:rPr lang="en-US" sz="1200" kern="1200" dirty="0" smtClean="0">
                <a:solidFill>
                  <a:schemeClr val="tx1"/>
                </a:solidFill>
                <a:latin typeface="+mn-lt"/>
                <a:ea typeface="+mn-ea"/>
                <a:cs typeface="+mn-cs"/>
              </a:rPr>
              <a:t>ome organism</a:t>
            </a:r>
            <a:r>
              <a:rPr lang="en-US" sz="1200" kern="1200" baseline="0" dirty="0" smtClean="0">
                <a:solidFill>
                  <a:schemeClr val="tx1"/>
                </a:solidFill>
                <a:latin typeface="+mn-lt"/>
                <a:ea typeface="+mn-ea"/>
                <a:cs typeface="+mn-cs"/>
              </a:rPr>
              <a:t>s </a:t>
            </a:r>
            <a:r>
              <a:rPr lang="en-US" sz="1200" kern="1200" dirty="0" smtClean="0">
                <a:solidFill>
                  <a:schemeClr val="tx1"/>
                </a:solidFill>
                <a:latin typeface="+mn-lt"/>
                <a:ea typeface="+mn-ea"/>
                <a:cs typeface="+mn-cs"/>
              </a:rPr>
              <a:t>flourished </a:t>
            </a:r>
            <a:r>
              <a:rPr lang="en-US" sz="1200" kern="1200" dirty="0" smtClean="0">
                <a:solidFill>
                  <a:schemeClr val="tx1"/>
                </a:solidFill>
                <a:latin typeface="+mn-lt"/>
                <a:ea typeface="+mn-ea"/>
                <a:cs typeface="+mn-cs"/>
              </a:rPr>
              <a:t>as space and resources opened.</a:t>
            </a:r>
            <a:endParaRPr lang="en-US" dirty="0"/>
          </a:p>
        </p:txBody>
      </p:sp>
      <p:sp>
        <p:nvSpPr>
          <p:cNvPr id="4" name="Slide Number Placeholder 3"/>
          <p:cNvSpPr>
            <a:spLocks noGrp="1"/>
          </p:cNvSpPr>
          <p:nvPr>
            <p:ph type="sldNum" sz="quarter" idx="10"/>
          </p:nvPr>
        </p:nvSpPr>
        <p:spPr/>
        <p:txBody>
          <a:bodyPr/>
          <a:lstStyle/>
          <a:p>
            <a:pPr>
              <a:defRPr/>
            </a:pPr>
            <a:fld id="{346D6345-1191-45CC-8895-536D473961F6}" type="slidenum">
              <a:rPr lang="en-US" smtClean="0"/>
              <a:pPr>
                <a:defRPr/>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6EA3F29-649F-481A-80DB-B31F38489487}" type="datetimeFigureOut">
              <a:rPr lang="en-US"/>
              <a:pPr>
                <a:defRPr/>
              </a:pPr>
              <a:t>4/18/2014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A633B9E-B387-4EDB-9BB3-99DAB9378973}" type="slidenum">
              <a:rPr lang="en-US"/>
              <a:pPr>
                <a:defRPr/>
              </a:pPr>
              <a:t>‹#›</a:t>
            </a:fld>
            <a:endParaRPr lang="en-US"/>
          </a:p>
        </p:txBody>
      </p:sp>
    </p:spTree>
    <p:extLst>
      <p:ext uri="{BB962C8B-B14F-4D97-AF65-F5344CB8AC3E}">
        <p14:creationId xmlns:p14="http://schemas.microsoft.com/office/powerpoint/2010/main" val="3298646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FDB7174-CE35-4BC3-8EA6-44EDB495B365}" type="datetimeFigureOut">
              <a:rPr lang="en-US"/>
              <a:pPr>
                <a:defRPr/>
              </a:pPr>
              <a:t>4/18/2014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1512259-B373-49C3-BC54-512DB8E727C2}" type="slidenum">
              <a:rPr lang="en-US"/>
              <a:pPr>
                <a:defRPr/>
              </a:pPr>
              <a:t>‹#›</a:t>
            </a:fld>
            <a:endParaRPr lang="en-US"/>
          </a:p>
        </p:txBody>
      </p:sp>
    </p:spTree>
    <p:extLst>
      <p:ext uri="{BB962C8B-B14F-4D97-AF65-F5344CB8AC3E}">
        <p14:creationId xmlns:p14="http://schemas.microsoft.com/office/powerpoint/2010/main" val="405893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8741E35-D9D7-4844-BB7A-69FD0DB89D4B}" type="datetimeFigureOut">
              <a:rPr lang="en-US"/>
              <a:pPr>
                <a:defRPr/>
              </a:pPr>
              <a:t>4/18/2014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D809DD4-AFEF-45E6-A99F-71CFA16BBA75}" type="slidenum">
              <a:rPr lang="en-US"/>
              <a:pPr>
                <a:defRPr/>
              </a:pPr>
              <a:t>‹#›</a:t>
            </a:fld>
            <a:endParaRPr lang="en-US"/>
          </a:p>
        </p:txBody>
      </p:sp>
    </p:spTree>
    <p:extLst>
      <p:ext uri="{BB962C8B-B14F-4D97-AF65-F5344CB8AC3E}">
        <p14:creationId xmlns:p14="http://schemas.microsoft.com/office/powerpoint/2010/main" val="1643726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77656DD-33D5-4843-98F3-818127837FC6}" type="datetimeFigureOut">
              <a:rPr lang="en-US"/>
              <a:pPr>
                <a:defRPr/>
              </a:pPr>
              <a:t>4/18/2014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0B6F6AC-A941-4537-A823-62D226A6A3AA}" type="slidenum">
              <a:rPr lang="en-US"/>
              <a:pPr>
                <a:defRPr/>
              </a:pPr>
              <a:t>‹#›</a:t>
            </a:fld>
            <a:endParaRPr lang="en-US"/>
          </a:p>
        </p:txBody>
      </p:sp>
    </p:spTree>
    <p:extLst>
      <p:ext uri="{BB962C8B-B14F-4D97-AF65-F5344CB8AC3E}">
        <p14:creationId xmlns:p14="http://schemas.microsoft.com/office/powerpoint/2010/main" val="2997706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53E8D65-6381-43D1-9FC3-4C2782551137}" type="datetimeFigureOut">
              <a:rPr lang="en-US"/>
              <a:pPr>
                <a:defRPr/>
              </a:pPr>
              <a:t>4/18/2014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310642B-4E8C-44AB-AA47-2C36EAD672BA}" type="slidenum">
              <a:rPr lang="en-US"/>
              <a:pPr>
                <a:defRPr/>
              </a:pPr>
              <a:t>‹#›</a:t>
            </a:fld>
            <a:endParaRPr lang="en-US"/>
          </a:p>
        </p:txBody>
      </p:sp>
    </p:spTree>
    <p:extLst>
      <p:ext uri="{BB962C8B-B14F-4D97-AF65-F5344CB8AC3E}">
        <p14:creationId xmlns:p14="http://schemas.microsoft.com/office/powerpoint/2010/main" val="4223791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3B3DB31-6091-44AB-BDD8-5565DED4AD6A}" type="datetimeFigureOut">
              <a:rPr lang="en-US"/>
              <a:pPr>
                <a:defRPr/>
              </a:pPr>
              <a:t>4/18/2014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4BF4772-F2A3-4D77-95A5-877BD3AAB8B9}" type="slidenum">
              <a:rPr lang="en-US"/>
              <a:pPr>
                <a:defRPr/>
              </a:pPr>
              <a:t>‹#›</a:t>
            </a:fld>
            <a:endParaRPr lang="en-US"/>
          </a:p>
        </p:txBody>
      </p:sp>
    </p:spTree>
    <p:extLst>
      <p:ext uri="{BB962C8B-B14F-4D97-AF65-F5344CB8AC3E}">
        <p14:creationId xmlns:p14="http://schemas.microsoft.com/office/powerpoint/2010/main" val="992079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AECD231-F1A4-451D-B2C5-5874C16C9D4E}" type="datetimeFigureOut">
              <a:rPr lang="en-US"/>
              <a:pPr>
                <a:defRPr/>
              </a:pPr>
              <a:t>4/18/2014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9DBC1C3-18FF-4FCF-A4EA-BB3E1856C472}" type="slidenum">
              <a:rPr lang="en-US"/>
              <a:pPr>
                <a:defRPr/>
              </a:pPr>
              <a:t>‹#›</a:t>
            </a:fld>
            <a:endParaRPr lang="en-US"/>
          </a:p>
        </p:txBody>
      </p:sp>
    </p:spTree>
    <p:extLst>
      <p:ext uri="{BB962C8B-B14F-4D97-AF65-F5344CB8AC3E}">
        <p14:creationId xmlns:p14="http://schemas.microsoft.com/office/powerpoint/2010/main" val="622428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8A263D8-C0DD-4CC7-B90D-43092CBE2C6F}" type="datetimeFigureOut">
              <a:rPr lang="en-US"/>
              <a:pPr>
                <a:defRPr/>
              </a:pPr>
              <a:t>4/18/2014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8393B45-A3D2-42F8-8535-D75E892844FE}" type="slidenum">
              <a:rPr lang="en-US"/>
              <a:pPr>
                <a:defRPr/>
              </a:pPr>
              <a:t>‹#›</a:t>
            </a:fld>
            <a:endParaRPr lang="en-US"/>
          </a:p>
        </p:txBody>
      </p:sp>
    </p:spTree>
    <p:extLst>
      <p:ext uri="{BB962C8B-B14F-4D97-AF65-F5344CB8AC3E}">
        <p14:creationId xmlns:p14="http://schemas.microsoft.com/office/powerpoint/2010/main" val="1675570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EA19713-7247-4E4E-BC55-30D9D631C76E}" type="datetimeFigureOut">
              <a:rPr lang="en-US"/>
              <a:pPr>
                <a:defRPr/>
              </a:pPr>
              <a:t>4/18/2014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5A6C034-EBA8-452E-9FD7-909ABB6D9AF3}" type="slidenum">
              <a:rPr lang="en-US"/>
              <a:pPr>
                <a:defRPr/>
              </a:pPr>
              <a:t>‹#›</a:t>
            </a:fld>
            <a:endParaRPr lang="en-US"/>
          </a:p>
        </p:txBody>
      </p:sp>
    </p:spTree>
    <p:extLst>
      <p:ext uri="{BB962C8B-B14F-4D97-AF65-F5344CB8AC3E}">
        <p14:creationId xmlns:p14="http://schemas.microsoft.com/office/powerpoint/2010/main" val="2696856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18001F1-5AE7-486C-B7DE-C275CFC5733C}" type="datetimeFigureOut">
              <a:rPr lang="en-US"/>
              <a:pPr>
                <a:defRPr/>
              </a:pPr>
              <a:t>4/18/2014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3AE4E6C-8147-4FF2-9CDF-402B9430A792}" type="slidenum">
              <a:rPr lang="en-US"/>
              <a:pPr>
                <a:defRPr/>
              </a:pPr>
              <a:t>‹#›</a:t>
            </a:fld>
            <a:endParaRPr lang="en-US"/>
          </a:p>
        </p:txBody>
      </p:sp>
    </p:spTree>
    <p:extLst>
      <p:ext uri="{BB962C8B-B14F-4D97-AF65-F5344CB8AC3E}">
        <p14:creationId xmlns:p14="http://schemas.microsoft.com/office/powerpoint/2010/main" val="2249710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FF3BFF6-A9C3-4873-9D68-89FE67C36026}" type="datetimeFigureOut">
              <a:rPr lang="en-US"/>
              <a:pPr>
                <a:defRPr/>
              </a:pPr>
              <a:t>4/18/2014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022E8DD-5BD1-4761-B742-CF6C194392FA}" type="slidenum">
              <a:rPr lang="en-US"/>
              <a:pPr>
                <a:defRPr/>
              </a:pPr>
              <a:t>‹#›</a:t>
            </a:fld>
            <a:endParaRPr lang="en-US"/>
          </a:p>
        </p:txBody>
      </p:sp>
    </p:spTree>
    <p:extLst>
      <p:ext uri="{BB962C8B-B14F-4D97-AF65-F5344CB8AC3E}">
        <p14:creationId xmlns:p14="http://schemas.microsoft.com/office/powerpoint/2010/main" val="4293906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12C04A22-F89F-4B72-B52C-E66E5BA75C79}" type="datetimeFigureOut">
              <a:rPr lang="en-US"/>
              <a:pPr>
                <a:defRPr/>
              </a:pPr>
              <a:t>4/18/2014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6CE7FAA-35DB-4479-B78E-A0FC34DBC03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4338" name="Rectangle 4"/>
          <p:cNvSpPr>
            <a:spLocks noGrp="1" noChangeArrowheads="1"/>
          </p:cNvSpPr>
          <p:nvPr/>
        </p:nvSpPr>
        <p:spPr bwMode="auto">
          <a:xfrm>
            <a:off x="495300" y="1447800"/>
            <a:ext cx="8153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lnSpc>
                <a:spcPct val="120000"/>
              </a:lnSpc>
            </a:pPr>
            <a:r>
              <a:rPr lang="en-US" sz="4400" b="1">
                <a:solidFill>
                  <a:srgbClr val="FFFFFE"/>
                </a:solidFill>
                <a:latin typeface="Verdana" pitchFamily="34" charset="0"/>
              </a:rPr>
              <a:t>Biology for a</a:t>
            </a:r>
          </a:p>
          <a:p>
            <a:pPr algn="ctr" eaLnBrk="0" hangingPunct="0">
              <a:lnSpc>
                <a:spcPct val="120000"/>
              </a:lnSpc>
            </a:pPr>
            <a:r>
              <a:rPr lang="en-US" sz="4400" b="1">
                <a:solidFill>
                  <a:srgbClr val="FFFFFE"/>
                </a:solidFill>
                <a:latin typeface="Verdana" pitchFamily="34" charset="0"/>
              </a:rPr>
              <a:t>Changing World</a:t>
            </a:r>
            <a:endParaRPr lang="en-US" sz="3400" b="1">
              <a:solidFill>
                <a:srgbClr val="FFFFFE"/>
              </a:solidFill>
              <a:latin typeface="Verdana" pitchFamily="34" charset="0"/>
            </a:endParaRPr>
          </a:p>
          <a:p>
            <a:pPr algn="ctr" eaLnBrk="0" hangingPunct="0">
              <a:lnSpc>
                <a:spcPct val="120000"/>
              </a:lnSpc>
            </a:pPr>
            <a:r>
              <a:rPr lang="en-US" sz="2400" b="1">
                <a:solidFill>
                  <a:srgbClr val="FFFFFE"/>
                </a:solidFill>
                <a:latin typeface="Verdana" pitchFamily="34" charset="0"/>
              </a:rPr>
              <a:t>SECOND EDITION</a:t>
            </a:r>
            <a:endParaRPr lang="en-US" sz="4400">
              <a:solidFill>
                <a:srgbClr val="FFFFFE"/>
              </a:solidFill>
              <a:latin typeface="Times" charset="0"/>
            </a:endParaRPr>
          </a:p>
        </p:txBody>
      </p:sp>
      <p:sp>
        <p:nvSpPr>
          <p:cNvPr id="14339" name="Rectangle 5"/>
          <p:cNvSpPr>
            <a:spLocks noGrp="1" noChangeArrowheads="1"/>
          </p:cNvSpPr>
          <p:nvPr/>
        </p:nvSpPr>
        <p:spPr bwMode="auto">
          <a:xfrm>
            <a:off x="1371600" y="3962400"/>
            <a:ext cx="6400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r>
              <a:rPr lang="en-US" sz="2800" b="1" dirty="0">
                <a:solidFill>
                  <a:srgbClr val="FFFFFE"/>
                </a:solidFill>
                <a:latin typeface="Verdana" pitchFamily="34" charset="0"/>
              </a:rPr>
              <a:t>Lecture PowerPoint</a:t>
            </a:r>
          </a:p>
          <a:p>
            <a:pPr algn="ctr" eaLnBrk="0" hangingPunct="0"/>
            <a:r>
              <a:rPr lang="en-US" sz="2800" b="1" dirty="0">
                <a:solidFill>
                  <a:srgbClr val="FFFFFE"/>
                </a:solidFill>
                <a:latin typeface="Verdana" pitchFamily="34" charset="0"/>
              </a:rPr>
              <a:t>CHAPTER </a:t>
            </a:r>
            <a:r>
              <a:rPr lang="en-US" sz="2800" b="1" dirty="0" smtClean="0">
                <a:solidFill>
                  <a:srgbClr val="FFFFFE"/>
                </a:solidFill>
                <a:latin typeface="Verdana" pitchFamily="34" charset="0"/>
              </a:rPr>
              <a:t>17</a:t>
            </a:r>
            <a:endParaRPr lang="en-US" sz="2800" b="1" dirty="0">
              <a:solidFill>
                <a:srgbClr val="FFFFFE"/>
              </a:solidFill>
              <a:latin typeface="Verdana" pitchFamily="34" charset="0"/>
            </a:endParaRPr>
          </a:p>
          <a:p>
            <a:pPr algn="ctr" eaLnBrk="0" hangingPunct="0">
              <a:lnSpc>
                <a:spcPct val="120000"/>
              </a:lnSpc>
            </a:pPr>
            <a:r>
              <a:rPr lang="en-US" sz="2800" dirty="0" smtClean="0">
                <a:solidFill>
                  <a:srgbClr val="FFFFFE"/>
                </a:solidFill>
                <a:latin typeface="Verdana" pitchFamily="34" charset="0"/>
              </a:rPr>
              <a:t>Life on Earth</a:t>
            </a:r>
            <a:endParaRPr lang="en-US" sz="2800" dirty="0">
              <a:solidFill>
                <a:srgbClr val="FFFFFE"/>
              </a:solidFill>
              <a:latin typeface="Verdana" pitchFamily="34" charset="0"/>
            </a:endParaRPr>
          </a:p>
        </p:txBody>
      </p:sp>
      <p:sp>
        <p:nvSpPr>
          <p:cNvPr id="14340" name="Text Box 6"/>
          <p:cNvSpPr txBox="1">
            <a:spLocks noChangeArrowheads="1"/>
          </p:cNvSpPr>
          <p:nvPr/>
        </p:nvSpPr>
        <p:spPr bwMode="auto">
          <a:xfrm>
            <a:off x="3886200" y="6248400"/>
            <a:ext cx="5029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r>
              <a:rPr lang="en-US" sz="1200" b="1">
                <a:solidFill>
                  <a:srgbClr val="FFFFFE"/>
                </a:solidFill>
                <a:latin typeface="Verdana" pitchFamily="34" charset="0"/>
              </a:rPr>
              <a:t>Copyright © 2014 by W. H. Freeman and Company</a:t>
            </a:r>
          </a:p>
        </p:txBody>
      </p:sp>
      <p:sp>
        <p:nvSpPr>
          <p:cNvPr id="14341" name="Text Box 7"/>
          <p:cNvSpPr txBox="1">
            <a:spLocks noChangeArrowheads="1"/>
          </p:cNvSpPr>
          <p:nvPr/>
        </p:nvSpPr>
        <p:spPr bwMode="auto">
          <a:xfrm>
            <a:off x="762000" y="1447800"/>
            <a:ext cx="7543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sz="2000">
                <a:solidFill>
                  <a:srgbClr val="FFFFFE"/>
                </a:solidFill>
                <a:latin typeface="Verdana" pitchFamily="34" charset="0"/>
              </a:rPr>
              <a:t> </a:t>
            </a:r>
            <a:endParaRPr lang="en-US">
              <a:solidFill>
                <a:srgbClr val="FFFFFE"/>
              </a:solidFill>
              <a:latin typeface="Verdana" pitchFamily="34" charset="0"/>
            </a:endParaRPr>
          </a:p>
          <a:p>
            <a:pPr algn="ctr"/>
            <a:endParaRPr lang="en-US" sz="1600">
              <a:solidFill>
                <a:srgbClr val="FFFFFE"/>
              </a:solidFill>
              <a:latin typeface="Times" charset="0"/>
            </a:endParaRPr>
          </a:p>
        </p:txBody>
      </p:sp>
      <p:sp>
        <p:nvSpPr>
          <p:cNvPr id="14342" name="Rectangle 11"/>
          <p:cNvSpPr>
            <a:spLocks noGrp="1" noChangeArrowheads="1"/>
          </p:cNvSpPr>
          <p:nvPr/>
        </p:nvSpPr>
        <p:spPr bwMode="auto">
          <a:xfrm>
            <a:off x="152400" y="914400"/>
            <a:ext cx="8839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r>
              <a:rPr lang="en-US" sz="2200">
                <a:solidFill>
                  <a:srgbClr val="FFFFFE"/>
                </a:solidFill>
              </a:rPr>
              <a:t>Michèle Shuster • Janet Vigna • Matthew Tontonoz • Gunjan Sinha   </a:t>
            </a:r>
          </a:p>
        </p:txBody>
      </p:sp>
    </p:spTree>
    <p:extLst>
      <p:ext uri="{BB962C8B-B14F-4D97-AF65-F5344CB8AC3E}">
        <p14:creationId xmlns:p14="http://schemas.microsoft.com/office/powerpoint/2010/main" val="33653066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b="1" dirty="0" smtClean="0"/>
              <a:t>When and how did life begin?</a:t>
            </a:r>
          </a:p>
        </p:txBody>
      </p:sp>
      <p:sp>
        <p:nvSpPr>
          <p:cNvPr id="22531" name="Content Placeholder 2"/>
          <p:cNvSpPr>
            <a:spLocks noGrp="1"/>
          </p:cNvSpPr>
          <p:nvPr>
            <p:ph idx="1"/>
          </p:nvPr>
        </p:nvSpPr>
        <p:spPr>
          <a:xfrm>
            <a:off x="457200" y="1600201"/>
            <a:ext cx="8229600" cy="2438400"/>
          </a:xfrm>
        </p:spPr>
        <p:txBody>
          <a:bodyPr/>
          <a:lstStyle/>
          <a:p>
            <a:pPr eaLnBrk="1" hangingPunct="1"/>
            <a:r>
              <a:rPr lang="en-US" dirty="0" smtClean="0"/>
              <a:t>Harold Urey and Stanley Miller hypothesized that they could synthesize organic molecules by replicating the chemical environment of early Earth</a:t>
            </a:r>
          </a:p>
        </p:txBody>
      </p:sp>
      <p:pic>
        <p:nvPicPr>
          <p:cNvPr id="5" name="Picture 2" descr="unnumbered_17_p37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400" y="3627115"/>
            <a:ext cx="4495799" cy="3230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b="1" dirty="0" smtClean="0"/>
              <a:t>When and how did life begin?</a:t>
            </a:r>
          </a:p>
        </p:txBody>
      </p:sp>
      <p:sp>
        <p:nvSpPr>
          <p:cNvPr id="24579" name="Content Placeholder 2"/>
          <p:cNvSpPr>
            <a:spLocks noGrp="1"/>
          </p:cNvSpPr>
          <p:nvPr>
            <p:ph idx="1"/>
          </p:nvPr>
        </p:nvSpPr>
        <p:spPr/>
        <p:txBody>
          <a:bodyPr/>
          <a:lstStyle/>
          <a:p>
            <a:pPr eaLnBrk="1" hangingPunct="1"/>
            <a:r>
              <a:rPr lang="en-US" dirty="0" smtClean="0"/>
              <a:t>Their experiment yielded new organic molecules, including amino acids</a:t>
            </a:r>
          </a:p>
          <a:p>
            <a:pPr eaLnBrk="1" hangingPunct="1"/>
            <a:endParaRPr lang="en-US" dirty="0" smtClean="0"/>
          </a:p>
          <a:p>
            <a:pPr eaLnBrk="1" hangingPunct="1"/>
            <a:r>
              <a:rPr lang="en-US" dirty="0" smtClean="0"/>
              <a:t>Showed that it was possible to create molecules of life from inorganic materials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sz="4000" b="1" dirty="0" smtClean="0"/>
              <a:t>What was life like </a:t>
            </a:r>
            <a:br>
              <a:rPr lang="en-US" sz="4000" b="1" dirty="0" smtClean="0"/>
            </a:br>
            <a:r>
              <a:rPr lang="en-US" sz="4000" b="1" dirty="0" smtClean="0"/>
              <a:t>millions of years ago?</a:t>
            </a:r>
          </a:p>
        </p:txBody>
      </p:sp>
      <p:sp>
        <p:nvSpPr>
          <p:cNvPr id="26627" name="Content Placeholder 2"/>
          <p:cNvSpPr>
            <a:spLocks noGrp="1"/>
          </p:cNvSpPr>
          <p:nvPr>
            <p:ph idx="1"/>
          </p:nvPr>
        </p:nvSpPr>
        <p:spPr/>
        <p:txBody>
          <a:bodyPr/>
          <a:lstStyle/>
          <a:p>
            <a:pPr eaLnBrk="1" hangingPunct="1"/>
            <a:r>
              <a:rPr lang="en-US" dirty="0" smtClean="0"/>
              <a:t>Look to the fossil record</a:t>
            </a:r>
          </a:p>
          <a:p>
            <a:pPr eaLnBrk="1" hangingPunct="1"/>
            <a:endParaRPr lang="en-US" dirty="0" smtClean="0"/>
          </a:p>
          <a:p>
            <a:pPr eaLnBrk="1" hangingPunct="1"/>
            <a:r>
              <a:rPr lang="en-US" dirty="0" smtClean="0"/>
              <a:t>Scientists have produced a geologic timescale of Earth</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sz="4000" b="1" dirty="0" smtClean="0"/>
              <a:t>What was life like </a:t>
            </a:r>
            <a:br>
              <a:rPr lang="en-US" sz="4000" b="1" dirty="0" smtClean="0"/>
            </a:br>
            <a:r>
              <a:rPr lang="en-US" sz="4000" b="1" dirty="0" smtClean="0"/>
              <a:t>millions of years ago?</a:t>
            </a:r>
          </a:p>
        </p:txBody>
      </p:sp>
      <p:sp>
        <p:nvSpPr>
          <p:cNvPr id="27651" name="Content Placeholder 2"/>
          <p:cNvSpPr>
            <a:spLocks noGrp="1"/>
          </p:cNvSpPr>
          <p:nvPr>
            <p:ph idx="1"/>
          </p:nvPr>
        </p:nvSpPr>
        <p:spPr>
          <a:xfrm>
            <a:off x="76200" y="1752600"/>
            <a:ext cx="8763000" cy="990600"/>
          </a:xfrm>
        </p:spPr>
        <p:txBody>
          <a:bodyPr/>
          <a:lstStyle/>
          <a:p>
            <a:pPr eaLnBrk="1" hangingPunct="1"/>
            <a:r>
              <a:rPr lang="en-US" sz="2400" dirty="0" smtClean="0"/>
              <a:t>The geologic timeline shows that Earth’s geography and climate have gone through dramatic changes</a:t>
            </a:r>
          </a:p>
          <a:p>
            <a:pPr eaLnBrk="1" hangingPunct="1"/>
            <a:endParaRPr lang="en-US" dirty="0" smtClean="0"/>
          </a:p>
        </p:txBody>
      </p:sp>
      <p:pic>
        <p:nvPicPr>
          <p:cNvPr id="6" name="Picture 3" descr="infographic 1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2200" y="2692691"/>
            <a:ext cx="4335461" cy="415838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sz="3600" b="1" dirty="0" smtClean="0"/>
              <a:t>What was life like </a:t>
            </a:r>
            <a:br>
              <a:rPr lang="en-US" sz="3600" b="1" dirty="0" smtClean="0"/>
            </a:br>
            <a:r>
              <a:rPr lang="en-US" sz="3600" b="1" dirty="0" smtClean="0"/>
              <a:t>millions of years ago?</a:t>
            </a:r>
          </a:p>
        </p:txBody>
      </p:sp>
      <p:sp>
        <p:nvSpPr>
          <p:cNvPr id="28675" name="Content Placeholder 2"/>
          <p:cNvSpPr>
            <a:spLocks noGrp="1"/>
          </p:cNvSpPr>
          <p:nvPr>
            <p:ph idx="1"/>
          </p:nvPr>
        </p:nvSpPr>
        <p:spPr>
          <a:xfrm>
            <a:off x="457200" y="1600201"/>
            <a:ext cx="8229600" cy="2438400"/>
          </a:xfrm>
        </p:spPr>
        <p:txBody>
          <a:bodyPr/>
          <a:lstStyle/>
          <a:p>
            <a:pPr eaLnBrk="1" hangingPunct="1"/>
            <a:r>
              <a:rPr lang="en-US" dirty="0" smtClean="0"/>
              <a:t>Oldest known fossils date 3.5 billion years ago</a:t>
            </a:r>
          </a:p>
          <a:p>
            <a:pPr eaLnBrk="1" hangingPunct="1"/>
            <a:endParaRPr lang="en-US" dirty="0" smtClean="0"/>
          </a:p>
          <a:p>
            <a:pPr eaLnBrk="1" hangingPunct="1"/>
            <a:r>
              <a:rPr lang="en-US" dirty="0" smtClean="0"/>
              <a:t>Atmosphere lacked oxygen</a:t>
            </a:r>
          </a:p>
          <a:p>
            <a:pPr eaLnBrk="1" hangingPunct="1"/>
            <a:endParaRPr lang="en-US" dirty="0" smtClean="0"/>
          </a:p>
          <a:p>
            <a:pPr eaLnBrk="1" hangingPunct="1"/>
            <a:r>
              <a:rPr lang="en-US" dirty="0" smtClean="0"/>
              <a:t>Unicellular prokaryotes that used other gases as a fuel source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sz="3600" b="1" dirty="0" smtClean="0"/>
              <a:t>What was life like </a:t>
            </a:r>
            <a:br>
              <a:rPr lang="en-US" sz="3600" b="1" dirty="0" smtClean="0"/>
            </a:br>
            <a:r>
              <a:rPr lang="en-US" sz="3600" b="1" dirty="0" smtClean="0"/>
              <a:t>millions of years ago?</a:t>
            </a:r>
          </a:p>
        </p:txBody>
      </p:sp>
      <p:sp>
        <p:nvSpPr>
          <p:cNvPr id="29699" name="Content Placeholder 2"/>
          <p:cNvSpPr>
            <a:spLocks noGrp="1"/>
          </p:cNvSpPr>
          <p:nvPr>
            <p:ph idx="1"/>
          </p:nvPr>
        </p:nvSpPr>
        <p:spPr>
          <a:xfrm>
            <a:off x="457200" y="1600201"/>
            <a:ext cx="8229600" cy="2819400"/>
          </a:xfrm>
        </p:spPr>
        <p:txBody>
          <a:bodyPr/>
          <a:lstStyle/>
          <a:p>
            <a:pPr eaLnBrk="1" hangingPunct="1"/>
            <a:r>
              <a:rPr lang="en-US" dirty="0" smtClean="0"/>
              <a:t>Emergence of unicellular photosynthetic organisms 3.0 to 2.5 billion years ago</a:t>
            </a:r>
          </a:p>
          <a:p>
            <a:pPr eaLnBrk="1" hangingPunct="1"/>
            <a:endParaRPr lang="en-US" dirty="0" smtClean="0"/>
          </a:p>
          <a:p>
            <a:pPr eaLnBrk="1" hangingPunct="1"/>
            <a:r>
              <a:rPr lang="en-US" dirty="0" smtClean="0"/>
              <a:t>Oxygen began to accumulate in the atmosphere</a:t>
            </a:r>
          </a:p>
        </p:txBody>
      </p:sp>
      <p:pic>
        <p:nvPicPr>
          <p:cNvPr id="5" name="Picture 3" descr="infographic 17"/>
          <p:cNvPicPr>
            <a:picLocks noChangeAspect="1" noChangeArrowheads="1"/>
          </p:cNvPicPr>
          <p:nvPr/>
        </p:nvPicPr>
        <p:blipFill rotWithShape="1">
          <a:blip r:embed="rId2">
            <a:extLst>
              <a:ext uri="{28A0092B-C50C-407E-A947-70E740481C1C}">
                <a14:useLocalDpi xmlns:a14="http://schemas.microsoft.com/office/drawing/2010/main" val="0"/>
              </a:ext>
            </a:extLst>
          </a:blip>
          <a:srcRect l="6466" t="9575" b="77122"/>
          <a:stretch/>
        </p:blipFill>
        <p:spPr bwMode="auto">
          <a:xfrm>
            <a:off x="228600" y="4705352"/>
            <a:ext cx="8791575" cy="11993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sz="4000" b="1" dirty="0" smtClean="0"/>
              <a:t>What was life like </a:t>
            </a:r>
            <a:br>
              <a:rPr lang="en-US" sz="4000" b="1" dirty="0" smtClean="0"/>
            </a:br>
            <a:r>
              <a:rPr lang="en-US" sz="4000" b="1" dirty="0" smtClean="0"/>
              <a:t>millions of years ago?</a:t>
            </a:r>
          </a:p>
        </p:txBody>
      </p:sp>
      <p:sp>
        <p:nvSpPr>
          <p:cNvPr id="30723" name="Content Placeholder 2"/>
          <p:cNvSpPr>
            <a:spLocks noGrp="1"/>
          </p:cNvSpPr>
          <p:nvPr>
            <p:ph idx="1"/>
          </p:nvPr>
        </p:nvSpPr>
        <p:spPr>
          <a:xfrm>
            <a:off x="152400" y="1649413"/>
            <a:ext cx="4724400" cy="4903787"/>
          </a:xfrm>
        </p:spPr>
        <p:txBody>
          <a:bodyPr/>
          <a:lstStyle/>
          <a:p>
            <a:pPr eaLnBrk="1" hangingPunct="1"/>
            <a:r>
              <a:rPr lang="en-US" sz="2800" dirty="0" smtClean="0"/>
              <a:t>First </a:t>
            </a:r>
            <a:r>
              <a:rPr lang="en-US" sz="2800" dirty="0" err="1" smtClean="0"/>
              <a:t>multicellular</a:t>
            </a:r>
            <a:r>
              <a:rPr lang="en-US" sz="2800" dirty="0" smtClean="0"/>
              <a:t> eukaryotic organisms:  green algae—1.2 billion years ago</a:t>
            </a:r>
          </a:p>
          <a:p>
            <a:pPr eaLnBrk="1" hangingPunct="1"/>
            <a:endParaRPr lang="en-US" sz="2800" dirty="0" smtClean="0"/>
          </a:p>
          <a:p>
            <a:pPr eaLnBrk="1" hangingPunct="1"/>
            <a:r>
              <a:rPr lang="en-US" sz="2800" dirty="0" smtClean="0"/>
              <a:t>Marine invertebrates arrived 600 million years ago</a:t>
            </a:r>
          </a:p>
          <a:p>
            <a:pPr eaLnBrk="1" hangingPunct="1"/>
            <a:endParaRPr lang="en-US" sz="2800" dirty="0" smtClean="0"/>
          </a:p>
          <a:p>
            <a:pPr eaLnBrk="1" hangingPunct="1"/>
            <a:r>
              <a:rPr lang="en-US" sz="2800" dirty="0" smtClean="0"/>
              <a:t>Diverse animal world in </a:t>
            </a:r>
            <a:r>
              <a:rPr lang="en-US" sz="2800" b="1" dirty="0" smtClean="0"/>
              <a:t>Cambrian explosion </a:t>
            </a:r>
          </a:p>
          <a:p>
            <a:pPr eaLnBrk="1" hangingPunct="1"/>
            <a:endParaRPr lang="en-US" sz="2800" dirty="0" smtClean="0"/>
          </a:p>
        </p:txBody>
      </p:sp>
      <p:pic>
        <p:nvPicPr>
          <p:cNvPr id="5" name="Picture 2" descr="unnumbered_17_p37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2971800"/>
            <a:ext cx="3975100" cy="2782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sz="4000" b="1" dirty="0" smtClean="0"/>
              <a:t>What was life like </a:t>
            </a:r>
            <a:br>
              <a:rPr lang="en-US" sz="4000" b="1" dirty="0" smtClean="0"/>
            </a:br>
            <a:r>
              <a:rPr lang="en-US" sz="4000" b="1" dirty="0" smtClean="0"/>
              <a:t>millions of years ago</a:t>
            </a:r>
            <a:r>
              <a:rPr lang="en-US" sz="4000" dirty="0" smtClean="0"/>
              <a:t>?</a:t>
            </a:r>
          </a:p>
        </p:txBody>
      </p:sp>
      <p:sp>
        <p:nvSpPr>
          <p:cNvPr id="33795" name="Content Placeholder 2"/>
          <p:cNvSpPr>
            <a:spLocks noGrp="1"/>
          </p:cNvSpPr>
          <p:nvPr>
            <p:ph idx="1"/>
          </p:nvPr>
        </p:nvSpPr>
        <p:spPr/>
        <p:txBody>
          <a:bodyPr/>
          <a:lstStyle/>
          <a:p>
            <a:pPr eaLnBrk="1" hangingPunct="1"/>
            <a:r>
              <a:rPr lang="en-US" dirty="0" smtClean="0"/>
              <a:t>Land colonized by primitive plants 450 million years ago</a:t>
            </a:r>
          </a:p>
          <a:p>
            <a:pPr eaLnBrk="1" hangingPunct="1"/>
            <a:endParaRPr lang="en-US" dirty="0" smtClean="0"/>
          </a:p>
          <a:p>
            <a:pPr eaLnBrk="1" hangingPunct="1"/>
            <a:r>
              <a:rPr lang="en-US" dirty="0" smtClean="0"/>
              <a:t>Mass </a:t>
            </a:r>
            <a:r>
              <a:rPr lang="en-US" b="1" dirty="0" smtClean="0"/>
              <a:t>extinction</a:t>
            </a:r>
            <a:r>
              <a:rPr lang="en-US" dirty="0" smtClean="0"/>
              <a:t> 250 million years ago</a:t>
            </a:r>
          </a:p>
          <a:p>
            <a:pPr lvl="1" eaLnBrk="1" hangingPunct="1"/>
            <a:r>
              <a:rPr lang="en-US" dirty="0" smtClean="0"/>
              <a:t>elimination of all individuals in a species</a:t>
            </a:r>
          </a:p>
          <a:p>
            <a:pPr lvl="1" eaLnBrk="1" hangingPunct="1"/>
            <a:r>
              <a:rPr lang="en-US" i="1" dirty="0" smtClean="0"/>
              <a:t>Permian extinction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sz="4000" b="1" dirty="0" smtClean="0"/>
              <a:t>What was life like </a:t>
            </a:r>
            <a:br>
              <a:rPr lang="en-US" sz="4000" b="1" dirty="0" smtClean="0"/>
            </a:br>
            <a:r>
              <a:rPr lang="en-US" sz="4000" b="1" dirty="0" smtClean="0"/>
              <a:t>millions of years ago</a:t>
            </a:r>
            <a:r>
              <a:rPr lang="en-US" sz="4000" dirty="0" smtClean="0"/>
              <a:t>?</a:t>
            </a:r>
          </a:p>
        </p:txBody>
      </p:sp>
      <p:sp>
        <p:nvSpPr>
          <p:cNvPr id="33795" name="Content Placeholder 2"/>
          <p:cNvSpPr>
            <a:spLocks noGrp="1"/>
          </p:cNvSpPr>
          <p:nvPr>
            <p:ph idx="1"/>
          </p:nvPr>
        </p:nvSpPr>
        <p:spPr>
          <a:xfrm>
            <a:off x="457200" y="1600201"/>
            <a:ext cx="8229600" cy="1676399"/>
          </a:xfrm>
        </p:spPr>
        <p:txBody>
          <a:bodyPr/>
          <a:lstStyle/>
          <a:p>
            <a:pPr eaLnBrk="1" hangingPunct="1"/>
            <a:r>
              <a:rPr lang="en-US" dirty="0" smtClean="0"/>
              <a:t>Survivors spread and diversified</a:t>
            </a:r>
          </a:p>
          <a:p>
            <a:pPr eaLnBrk="1" hangingPunct="1"/>
            <a:r>
              <a:rPr lang="en-US" dirty="0" smtClean="0"/>
              <a:t>Colonized newly open habitats</a:t>
            </a:r>
          </a:p>
          <a:p>
            <a:pPr eaLnBrk="1" hangingPunct="1"/>
            <a:r>
              <a:rPr lang="en-US" b="1" dirty="0" smtClean="0"/>
              <a:t>Adaptive radiation</a:t>
            </a:r>
          </a:p>
        </p:txBody>
      </p:sp>
      <p:pic>
        <p:nvPicPr>
          <p:cNvPr id="5" name="Picture 3" descr="infographic 1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2667" b="46503"/>
          <a:stretch/>
        </p:blipFill>
        <p:spPr bwMode="auto">
          <a:xfrm>
            <a:off x="533400" y="3886200"/>
            <a:ext cx="8128993" cy="240376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sz="4000" b="1" dirty="0" smtClean="0"/>
              <a:t>What was life like </a:t>
            </a:r>
            <a:br>
              <a:rPr lang="en-US" sz="4000" b="1" dirty="0" smtClean="0"/>
            </a:br>
            <a:r>
              <a:rPr lang="en-US" sz="4000" b="1" dirty="0" smtClean="0"/>
              <a:t>millions of years ago?</a:t>
            </a:r>
          </a:p>
        </p:txBody>
      </p:sp>
      <p:sp>
        <p:nvSpPr>
          <p:cNvPr id="35843" name="Content Placeholder 2"/>
          <p:cNvSpPr>
            <a:spLocks noGrp="1"/>
          </p:cNvSpPr>
          <p:nvPr>
            <p:ph idx="1"/>
          </p:nvPr>
        </p:nvSpPr>
        <p:spPr/>
        <p:txBody>
          <a:bodyPr/>
          <a:lstStyle/>
          <a:p>
            <a:pPr eaLnBrk="1" hangingPunct="1"/>
            <a:r>
              <a:rPr lang="en-US" b="1" dirty="0" smtClean="0"/>
              <a:t>Mass extinction </a:t>
            </a:r>
            <a:r>
              <a:rPr lang="en-US" dirty="0" smtClean="0"/>
              <a:t>at end of  Cretaceous period, 65 million years ago</a:t>
            </a:r>
          </a:p>
          <a:p>
            <a:pPr marL="858838" lvl="1" indent="-401638" eaLnBrk="1" hangingPunct="1"/>
            <a:r>
              <a:rPr lang="en-US" dirty="0" smtClean="0"/>
              <a:t>extinction of between 50% and 90% of all species that occurs relatively rapidly</a:t>
            </a:r>
          </a:p>
          <a:p>
            <a:pPr lvl="1" eaLnBrk="1" hangingPunct="1"/>
            <a:endParaRPr lang="en-US" dirty="0" smtClean="0"/>
          </a:p>
          <a:p>
            <a:pPr eaLnBrk="1" hangingPunct="1"/>
            <a:r>
              <a:rPr lang="en-US" dirty="0" smtClean="0"/>
              <a:t>Dinosaurs died out</a:t>
            </a:r>
          </a:p>
          <a:p>
            <a:pPr eaLnBrk="1" hangingPunct="1">
              <a:buNone/>
            </a:pPr>
            <a:endParaRPr lang="en-US"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685800" y="228600"/>
            <a:ext cx="7772400" cy="1470025"/>
          </a:xfrm>
        </p:spPr>
        <p:txBody>
          <a:bodyPr/>
          <a:lstStyle/>
          <a:p>
            <a:pPr eaLnBrk="1" hangingPunct="1"/>
            <a:r>
              <a:rPr lang="en-US" dirty="0" smtClean="0"/>
              <a:t>Chapter 17</a:t>
            </a:r>
          </a:p>
        </p:txBody>
      </p:sp>
      <p:sp>
        <p:nvSpPr>
          <p:cNvPr id="3" name="Subtitle 2"/>
          <p:cNvSpPr>
            <a:spLocks noGrp="1"/>
          </p:cNvSpPr>
          <p:nvPr>
            <p:ph type="subTitle" idx="1"/>
          </p:nvPr>
        </p:nvSpPr>
        <p:spPr>
          <a:xfrm>
            <a:off x="1371600" y="1371600"/>
            <a:ext cx="6400800" cy="609600"/>
          </a:xfrm>
        </p:spPr>
        <p:txBody>
          <a:bodyPr rtlCol="0">
            <a:normAutofit/>
          </a:bodyPr>
          <a:lstStyle/>
          <a:p>
            <a:pPr eaLnBrk="1" fontAlgn="auto" hangingPunct="1">
              <a:spcAft>
                <a:spcPts val="0"/>
              </a:spcAft>
              <a:buFont typeface="Arial" pitchFamily="34" charset="0"/>
              <a:buNone/>
              <a:defRPr/>
            </a:pPr>
            <a:r>
              <a:rPr lang="en-US" dirty="0" smtClean="0"/>
              <a:t>Life on Earth</a:t>
            </a:r>
            <a:endParaRPr lang="en-US" dirty="0"/>
          </a:p>
        </p:txBody>
      </p:sp>
      <p:pic>
        <p:nvPicPr>
          <p:cNvPr id="6" name="Picture 2" descr="chapter_17_ope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057400"/>
            <a:ext cx="6269361"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n-US" sz="4000" b="1" dirty="0" smtClean="0"/>
              <a:t>What was life like </a:t>
            </a:r>
            <a:br>
              <a:rPr lang="en-US" sz="4000" b="1" dirty="0" smtClean="0"/>
            </a:br>
            <a:r>
              <a:rPr lang="en-US" sz="4000" b="1" dirty="0" smtClean="0"/>
              <a:t>millions of years ago?</a:t>
            </a:r>
          </a:p>
        </p:txBody>
      </p:sp>
      <p:sp>
        <p:nvSpPr>
          <p:cNvPr id="37891" name="Content Placeholder 2"/>
          <p:cNvSpPr>
            <a:spLocks noGrp="1"/>
          </p:cNvSpPr>
          <p:nvPr>
            <p:ph idx="1"/>
          </p:nvPr>
        </p:nvSpPr>
        <p:spPr>
          <a:xfrm>
            <a:off x="457200" y="1600201"/>
            <a:ext cx="8229600" cy="2666999"/>
          </a:xfrm>
        </p:spPr>
        <p:txBody>
          <a:bodyPr/>
          <a:lstStyle/>
          <a:p>
            <a:pPr eaLnBrk="1" hangingPunct="1"/>
            <a:r>
              <a:rPr lang="en-US" sz="2800" dirty="0" smtClean="0"/>
              <a:t>Pattern of extinctions followed by adaptive radiation is seen in the fossil record </a:t>
            </a:r>
          </a:p>
          <a:p>
            <a:pPr eaLnBrk="1" hangingPunct="1"/>
            <a:endParaRPr lang="en-US" sz="2800" dirty="0" smtClean="0"/>
          </a:p>
          <a:p>
            <a:pPr eaLnBrk="1" hangingPunct="1"/>
            <a:r>
              <a:rPr lang="en-US" sz="2800" b="1" dirty="0" smtClean="0"/>
              <a:t>Punctuated equilibrium</a:t>
            </a:r>
            <a:r>
              <a:rPr lang="en-US" sz="2800" dirty="0" smtClean="0"/>
              <a:t>: periodic bursts of species change as a result of sudden environmental change </a:t>
            </a:r>
          </a:p>
        </p:txBody>
      </p:sp>
      <p:pic>
        <p:nvPicPr>
          <p:cNvPr id="5" name="Picture 3" descr="infographic 17"/>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3496" b="9762"/>
          <a:stretch/>
        </p:blipFill>
        <p:spPr bwMode="auto">
          <a:xfrm>
            <a:off x="685800" y="4038600"/>
            <a:ext cx="7620000" cy="268538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rtlCol="0">
            <a:normAutofit fontScale="90000"/>
          </a:bodyPr>
          <a:lstStyle/>
          <a:p>
            <a:pPr eaLnBrk="1" fontAlgn="auto" hangingPunct="1">
              <a:spcAft>
                <a:spcPts val="0"/>
              </a:spcAft>
              <a:defRPr/>
            </a:pPr>
            <a:r>
              <a:rPr lang="en-US" sz="4000" b="1" dirty="0" smtClean="0"/>
              <a:t>Why are there no penguins at the North Pole, and no polar bears at the South Pole</a:t>
            </a:r>
            <a:r>
              <a:rPr lang="en-US" dirty="0" smtClean="0"/>
              <a:t>?</a:t>
            </a:r>
            <a:endParaRPr lang="en-US" dirty="0"/>
          </a:p>
        </p:txBody>
      </p:sp>
      <p:sp>
        <p:nvSpPr>
          <p:cNvPr id="38915" name="Content Placeholder 2"/>
          <p:cNvSpPr>
            <a:spLocks noGrp="1"/>
          </p:cNvSpPr>
          <p:nvPr>
            <p:ph idx="1"/>
          </p:nvPr>
        </p:nvSpPr>
        <p:spPr/>
        <p:txBody>
          <a:bodyPr/>
          <a:lstStyle/>
          <a:p>
            <a:pPr eaLnBrk="1" hangingPunct="1"/>
            <a:r>
              <a:rPr lang="en-US" sz="2800" dirty="0" smtClean="0"/>
              <a:t>Distribution of organisms  reflects their evolutionary history</a:t>
            </a:r>
          </a:p>
          <a:p>
            <a:pPr eaLnBrk="1" hangingPunct="1"/>
            <a:endParaRPr lang="en-US" sz="2800" b="1" dirty="0" smtClean="0"/>
          </a:p>
          <a:p>
            <a:pPr eaLnBrk="1" hangingPunct="1"/>
            <a:r>
              <a:rPr lang="en-US" sz="2800" b="1" dirty="0" smtClean="0"/>
              <a:t>Biogeography: </a:t>
            </a:r>
            <a:r>
              <a:rPr lang="en-US" sz="2800" dirty="0" smtClean="0"/>
              <a:t> study of how organisms are distributed in geographical space</a:t>
            </a:r>
          </a:p>
          <a:p>
            <a:pPr eaLnBrk="1" hangingPunct="1"/>
            <a:endParaRPr lang="en-US" sz="2800" dirty="0" smtClean="0"/>
          </a:p>
          <a:p>
            <a:pPr eaLnBrk="1" hangingPunct="1"/>
            <a:r>
              <a:rPr lang="en-US" sz="2800" b="1" dirty="0" smtClean="0"/>
              <a:t>Plate tectonics</a:t>
            </a:r>
          </a:p>
          <a:p>
            <a:pPr lvl="1" eaLnBrk="1" hangingPunct="1"/>
            <a:r>
              <a:rPr lang="en-US" sz="2400" dirty="0" smtClean="0"/>
              <a:t>movement of Earth’s upper mantle and crust</a:t>
            </a:r>
          </a:p>
          <a:p>
            <a:pPr lvl="1" eaLnBrk="1" hangingPunct="1"/>
            <a:r>
              <a:rPr lang="en-US" sz="2400" dirty="0" smtClean="0"/>
              <a:t>influences the geographical distribution of landmasses and organisms</a:t>
            </a:r>
          </a:p>
          <a:p>
            <a:pPr eaLnBrk="1" hangingPunct="1"/>
            <a:endParaRPr lang="en-US" b="1" dirty="0" smtClean="0"/>
          </a:p>
          <a:p>
            <a:pPr eaLnBrk="1" hangingPunct="1"/>
            <a:endParaRPr lang="en-US" b="1" dirty="0"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rtlCol="0">
            <a:normAutofit fontScale="90000"/>
          </a:bodyPr>
          <a:lstStyle/>
          <a:p>
            <a:pPr eaLnBrk="1" fontAlgn="auto" hangingPunct="1">
              <a:spcAft>
                <a:spcPts val="0"/>
              </a:spcAft>
              <a:defRPr/>
            </a:pPr>
            <a:r>
              <a:rPr lang="en-US" sz="4000" b="1" dirty="0" smtClean="0"/>
              <a:t>Why are there no penguins at the North Pole, and no polar bears at the South Pole</a:t>
            </a:r>
            <a:r>
              <a:rPr lang="en-US" dirty="0" smtClean="0"/>
              <a:t>?</a:t>
            </a:r>
            <a:endParaRPr lang="en-US" dirty="0"/>
          </a:p>
        </p:txBody>
      </p:sp>
      <p:pic>
        <p:nvPicPr>
          <p:cNvPr id="4" name="Picture 2" descr="infographic_17_0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71600" y="1447800"/>
            <a:ext cx="6451908" cy="5225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b="1" dirty="0" smtClean="0"/>
              <a:t>Are creatures that look alike always closely related?</a:t>
            </a:r>
            <a:endParaRPr lang="en-US" b="1" dirty="0"/>
          </a:p>
        </p:txBody>
      </p:sp>
      <p:sp>
        <p:nvSpPr>
          <p:cNvPr id="41987" name="Content Placeholder 2"/>
          <p:cNvSpPr>
            <a:spLocks noGrp="1"/>
          </p:cNvSpPr>
          <p:nvPr>
            <p:ph idx="1"/>
          </p:nvPr>
        </p:nvSpPr>
        <p:spPr>
          <a:xfrm>
            <a:off x="457200" y="1722437"/>
            <a:ext cx="8229600" cy="4525963"/>
          </a:xfrm>
        </p:spPr>
        <p:txBody>
          <a:bodyPr/>
          <a:lstStyle/>
          <a:p>
            <a:pPr eaLnBrk="1" hangingPunct="1"/>
            <a:r>
              <a:rPr lang="en-US" dirty="0" smtClean="0"/>
              <a:t>Common ancestry is not the only reason that two species might appear similar</a:t>
            </a:r>
          </a:p>
          <a:p>
            <a:pPr eaLnBrk="1" hangingPunct="1"/>
            <a:endParaRPr lang="en-US" dirty="0" smtClean="0"/>
          </a:p>
          <a:p>
            <a:pPr eaLnBrk="1" hangingPunct="1">
              <a:buNone/>
            </a:pPr>
            <a:r>
              <a:rPr lang="en-US" b="1" dirty="0" smtClean="0"/>
              <a:t>Convergent evolution</a:t>
            </a:r>
            <a:r>
              <a:rPr lang="en-US" dirty="0" smtClean="0"/>
              <a:t> </a:t>
            </a:r>
          </a:p>
          <a:p>
            <a:pPr lvl="1" eaLnBrk="1" hangingPunct="1"/>
            <a:r>
              <a:rPr lang="en-US" dirty="0" smtClean="0"/>
              <a:t>Organisms that are not closely related evolve similar adaptations as a result of independent episodes of natural selection </a:t>
            </a:r>
          </a:p>
          <a:p>
            <a:pPr lvl="1" eaLnBrk="1" hangingPunct="1"/>
            <a:r>
              <a:rPr lang="en-US" dirty="0" smtClean="0"/>
              <a:t>For example, cold water fish</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152400" y="533400"/>
            <a:ext cx="8839200" cy="655638"/>
          </a:xfrm>
        </p:spPr>
        <p:txBody>
          <a:bodyPr/>
          <a:lstStyle/>
          <a:p>
            <a:pPr eaLnBrk="1" hangingPunct="1"/>
            <a:r>
              <a:rPr lang="en-US" sz="3600" b="1" dirty="0" smtClean="0"/>
              <a:t>How many species are there on Earth, and </a:t>
            </a:r>
            <a:br>
              <a:rPr lang="en-US" sz="3600" b="1" dirty="0" smtClean="0"/>
            </a:br>
            <a:r>
              <a:rPr lang="en-US" sz="3600" b="1" dirty="0" smtClean="0"/>
              <a:t>how do scientists keep track of them?</a:t>
            </a:r>
          </a:p>
        </p:txBody>
      </p:sp>
      <p:sp>
        <p:nvSpPr>
          <p:cNvPr id="43011" name="Content Placeholder 2"/>
          <p:cNvSpPr>
            <a:spLocks noGrp="1"/>
          </p:cNvSpPr>
          <p:nvPr>
            <p:ph idx="1"/>
          </p:nvPr>
        </p:nvSpPr>
        <p:spPr>
          <a:xfrm>
            <a:off x="76200" y="1981200"/>
            <a:ext cx="8686800" cy="4068762"/>
          </a:xfrm>
        </p:spPr>
        <p:txBody>
          <a:bodyPr/>
          <a:lstStyle/>
          <a:p>
            <a:pPr eaLnBrk="1" hangingPunct="1"/>
            <a:r>
              <a:rPr lang="en-US" sz="2400" dirty="0" smtClean="0"/>
              <a:t>Estimated 5 million to 30 million total number of species on Earth</a:t>
            </a:r>
          </a:p>
          <a:p>
            <a:pPr eaLnBrk="1" hangingPunct="1"/>
            <a:r>
              <a:rPr lang="en-US" sz="2400" dirty="0" smtClean="0"/>
              <a:t>1.5 million or so have been formally described</a:t>
            </a:r>
          </a:p>
        </p:txBody>
      </p:sp>
      <p:pic>
        <p:nvPicPr>
          <p:cNvPr id="6" name="Picture 2" descr="infographic_17_0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2934920"/>
            <a:ext cx="5715000" cy="3923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228600" y="152400"/>
            <a:ext cx="8763000" cy="1341438"/>
          </a:xfrm>
        </p:spPr>
        <p:txBody>
          <a:bodyPr/>
          <a:lstStyle/>
          <a:p>
            <a:pPr eaLnBrk="1" hangingPunct="1"/>
            <a:r>
              <a:rPr lang="en-US" sz="3600" b="1" dirty="0" smtClean="0"/>
              <a:t>How many species are there on Earth, and </a:t>
            </a:r>
            <a:br>
              <a:rPr lang="en-US" sz="3600" b="1" dirty="0" smtClean="0"/>
            </a:br>
            <a:r>
              <a:rPr lang="en-US" sz="3600" b="1" dirty="0" smtClean="0"/>
              <a:t>how do scientists keep track of them?</a:t>
            </a:r>
          </a:p>
        </p:txBody>
      </p:sp>
      <p:sp>
        <p:nvSpPr>
          <p:cNvPr id="44035" name="Content Placeholder 2"/>
          <p:cNvSpPr>
            <a:spLocks noGrp="1"/>
          </p:cNvSpPr>
          <p:nvPr>
            <p:ph idx="1"/>
          </p:nvPr>
        </p:nvSpPr>
        <p:spPr>
          <a:xfrm>
            <a:off x="228600" y="1798638"/>
            <a:ext cx="3505200" cy="4221162"/>
          </a:xfrm>
        </p:spPr>
        <p:txBody>
          <a:bodyPr/>
          <a:lstStyle/>
          <a:p>
            <a:pPr eaLnBrk="1" hangingPunct="1">
              <a:buNone/>
            </a:pPr>
            <a:r>
              <a:rPr lang="en-US" b="1" dirty="0" smtClean="0"/>
              <a:t>Taxonomy</a:t>
            </a:r>
            <a:endParaRPr lang="en-US" dirty="0" smtClean="0"/>
          </a:p>
          <a:p>
            <a:pPr eaLnBrk="1" hangingPunct="1"/>
            <a:r>
              <a:rPr lang="en-US" dirty="0" smtClean="0"/>
              <a:t>systematically identifying, naming, and classifying organisms on the basis of shared traits</a:t>
            </a:r>
          </a:p>
        </p:txBody>
      </p:sp>
      <p:pic>
        <p:nvPicPr>
          <p:cNvPr id="6" name="Picture 3" descr="infographic 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5200" y="1378527"/>
            <a:ext cx="5208612" cy="5410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152400" y="457200"/>
            <a:ext cx="8839200" cy="1036638"/>
          </a:xfrm>
        </p:spPr>
        <p:txBody>
          <a:bodyPr/>
          <a:lstStyle/>
          <a:p>
            <a:pPr eaLnBrk="1" hangingPunct="1"/>
            <a:r>
              <a:rPr lang="en-US" sz="3600" b="1" dirty="0" smtClean="0"/>
              <a:t>How many species are there on Earth, and how do scientists keep track of them?</a:t>
            </a:r>
          </a:p>
        </p:txBody>
      </p:sp>
      <p:sp>
        <p:nvSpPr>
          <p:cNvPr id="45059" name="Content Placeholder 2"/>
          <p:cNvSpPr>
            <a:spLocks noGrp="1"/>
          </p:cNvSpPr>
          <p:nvPr>
            <p:ph idx="1"/>
          </p:nvPr>
        </p:nvSpPr>
        <p:spPr>
          <a:xfrm>
            <a:off x="457200" y="1981200"/>
            <a:ext cx="8229600" cy="4221163"/>
          </a:xfrm>
        </p:spPr>
        <p:txBody>
          <a:bodyPr/>
          <a:lstStyle/>
          <a:p>
            <a:pPr eaLnBrk="1" hangingPunct="1"/>
            <a:r>
              <a:rPr lang="en-US" dirty="0" smtClean="0"/>
              <a:t>The categories are increasingly exclusive, until finally only one member is included</a:t>
            </a:r>
          </a:p>
          <a:p>
            <a:pPr eaLnBrk="1" hangingPunct="1"/>
            <a:endParaRPr lang="en-US" dirty="0" smtClean="0"/>
          </a:p>
          <a:p>
            <a:pPr eaLnBrk="1" hangingPunct="1"/>
            <a:r>
              <a:rPr lang="en-US" dirty="0" smtClean="0"/>
              <a:t>Example categories</a:t>
            </a:r>
          </a:p>
          <a:p>
            <a:pPr lvl="1" eaLnBrk="1" hangingPunct="1"/>
            <a:r>
              <a:rPr lang="en-US" b="1" dirty="0" smtClean="0"/>
              <a:t>vertebrates</a:t>
            </a:r>
            <a:r>
              <a:rPr lang="en-US" dirty="0" smtClean="0"/>
              <a:t>: animals with a rigid backbone</a:t>
            </a:r>
          </a:p>
          <a:p>
            <a:pPr lvl="1" eaLnBrk="1" hangingPunct="1"/>
            <a:r>
              <a:rPr lang="en-US" b="1" dirty="0" smtClean="0"/>
              <a:t>mammals: </a:t>
            </a:r>
            <a:r>
              <a:rPr lang="en-US" dirty="0" smtClean="0"/>
              <a:t>mammary glands and a body that is covered with hair</a:t>
            </a:r>
            <a:endParaRPr lang="en-US" b="1" dirty="0" smtClean="0"/>
          </a:p>
          <a:p>
            <a:pPr eaLnBrk="1" hangingPunct="1"/>
            <a:endParaRPr lang="en-US" dirty="0"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b="1" dirty="0" smtClean="0"/>
              <a:t>Is a crocodile more closely related to a bird or to a lizard?</a:t>
            </a:r>
            <a:endParaRPr lang="en-US" b="1" dirty="0"/>
          </a:p>
        </p:txBody>
      </p:sp>
      <p:sp>
        <p:nvSpPr>
          <p:cNvPr id="46083" name="Content Placeholder 2"/>
          <p:cNvSpPr>
            <a:spLocks noGrp="1"/>
          </p:cNvSpPr>
          <p:nvPr>
            <p:ph idx="1"/>
          </p:nvPr>
        </p:nvSpPr>
        <p:spPr>
          <a:xfrm>
            <a:off x="152400" y="1752600"/>
            <a:ext cx="8001000" cy="1904999"/>
          </a:xfrm>
        </p:spPr>
        <p:txBody>
          <a:bodyPr/>
          <a:lstStyle/>
          <a:p>
            <a:pPr eaLnBrk="1" hangingPunct="1">
              <a:buNone/>
            </a:pPr>
            <a:r>
              <a:rPr lang="en-US" sz="2400" b="1" dirty="0" smtClean="0"/>
              <a:t>Phylogeny</a:t>
            </a:r>
            <a:endParaRPr lang="en-US" sz="2400" dirty="0" smtClean="0"/>
          </a:p>
          <a:p>
            <a:pPr eaLnBrk="1" hangingPunct="1"/>
            <a:r>
              <a:rPr lang="en-US" sz="2400" dirty="0" smtClean="0"/>
              <a:t>The evolutionary history of a group of organisms</a:t>
            </a:r>
          </a:p>
          <a:p>
            <a:pPr eaLnBrk="1" hangingPunct="1"/>
            <a:r>
              <a:rPr lang="en-US" sz="2400" dirty="0" smtClean="0"/>
              <a:t>Represented by a diagram called a </a:t>
            </a:r>
            <a:r>
              <a:rPr lang="en-US" sz="2400" b="1" dirty="0" err="1" smtClean="0"/>
              <a:t>phylogenetic</a:t>
            </a:r>
            <a:r>
              <a:rPr lang="en-US" sz="2400" b="1" dirty="0" smtClean="0"/>
              <a:t> tree</a:t>
            </a:r>
            <a:endParaRPr lang="en-US" sz="2400" dirty="0" smtClean="0"/>
          </a:p>
        </p:txBody>
      </p:sp>
      <p:pic>
        <p:nvPicPr>
          <p:cNvPr id="6" name="Picture 2" descr="infographic_17_0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400" y="3154599"/>
            <a:ext cx="4597400" cy="3688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b="1" dirty="0" smtClean="0"/>
              <a:t>How many branches does the </a:t>
            </a:r>
            <a:br>
              <a:rPr lang="en-US" b="1" dirty="0" smtClean="0"/>
            </a:br>
            <a:r>
              <a:rPr lang="en-US" b="1" dirty="0" smtClean="0"/>
              <a:t>tree of life have?</a:t>
            </a:r>
            <a:endParaRPr lang="en-US" b="1" dirty="0"/>
          </a:p>
        </p:txBody>
      </p:sp>
      <p:sp>
        <p:nvSpPr>
          <p:cNvPr id="49155" name="Content Placeholder 2"/>
          <p:cNvSpPr>
            <a:spLocks noGrp="1"/>
          </p:cNvSpPr>
          <p:nvPr>
            <p:ph idx="1"/>
          </p:nvPr>
        </p:nvSpPr>
        <p:spPr>
          <a:xfrm>
            <a:off x="152400" y="1828800"/>
            <a:ext cx="3429000" cy="4572000"/>
          </a:xfrm>
        </p:spPr>
        <p:txBody>
          <a:bodyPr/>
          <a:lstStyle/>
          <a:p>
            <a:pPr eaLnBrk="1" hangingPunct="1"/>
            <a:r>
              <a:rPr lang="en-US" sz="2600" dirty="0" smtClean="0"/>
              <a:t>Since each living species sits on its own branch in a </a:t>
            </a:r>
            <a:r>
              <a:rPr lang="en-US" sz="2600" dirty="0" err="1" smtClean="0"/>
              <a:t>phylogenetic</a:t>
            </a:r>
            <a:r>
              <a:rPr lang="en-US" sz="2600" dirty="0" smtClean="0"/>
              <a:t> tree, the complete tree of life has as many branches as there are species in the world</a:t>
            </a:r>
          </a:p>
        </p:txBody>
      </p:sp>
      <p:pic>
        <p:nvPicPr>
          <p:cNvPr id="6" name="Picture 2" descr="unnumbered_17_p38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1" y="1593061"/>
            <a:ext cx="4114800" cy="5244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b="1" dirty="0" smtClean="0"/>
              <a:t>How many branches does the </a:t>
            </a:r>
            <a:br>
              <a:rPr lang="en-US" b="1" dirty="0" smtClean="0"/>
            </a:br>
            <a:r>
              <a:rPr lang="en-US" b="1" dirty="0" smtClean="0"/>
              <a:t>tree of life have?</a:t>
            </a:r>
            <a:endParaRPr lang="en-US" b="1" dirty="0"/>
          </a:p>
        </p:txBody>
      </p:sp>
      <p:sp>
        <p:nvSpPr>
          <p:cNvPr id="50179" name="Content Placeholder 2"/>
          <p:cNvSpPr>
            <a:spLocks noGrp="1"/>
          </p:cNvSpPr>
          <p:nvPr>
            <p:ph idx="1"/>
          </p:nvPr>
        </p:nvSpPr>
        <p:spPr>
          <a:xfrm>
            <a:off x="457200" y="1600201"/>
            <a:ext cx="8229600" cy="1295400"/>
          </a:xfrm>
        </p:spPr>
        <p:txBody>
          <a:bodyPr/>
          <a:lstStyle/>
          <a:p>
            <a:pPr eaLnBrk="1" hangingPunct="1"/>
            <a:r>
              <a:rPr lang="en-US" dirty="0" smtClean="0"/>
              <a:t>The highest category in modern classification is the </a:t>
            </a:r>
            <a:r>
              <a:rPr lang="en-US" b="1" dirty="0" smtClean="0"/>
              <a:t>domain</a:t>
            </a:r>
          </a:p>
        </p:txBody>
      </p:sp>
      <p:pic>
        <p:nvPicPr>
          <p:cNvPr id="5" name="Picture 2" descr="infographic_17_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599817"/>
            <a:ext cx="6019800" cy="4244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defRPr/>
            </a:pPr>
            <a:r>
              <a:rPr lang="en-US" sz="4000" b="1" dirty="0" smtClean="0"/>
              <a:t>Driving Questions</a:t>
            </a:r>
          </a:p>
        </p:txBody>
      </p:sp>
      <p:sp>
        <p:nvSpPr>
          <p:cNvPr id="16387" name="Content Placeholder 2"/>
          <p:cNvSpPr>
            <a:spLocks noGrp="1"/>
          </p:cNvSpPr>
          <p:nvPr>
            <p:ph idx="1"/>
          </p:nvPr>
        </p:nvSpPr>
        <p:spPr/>
        <p:txBody>
          <a:bodyPr/>
          <a:lstStyle/>
          <a:p>
            <a:pPr marL="0" indent="0">
              <a:buNone/>
            </a:pPr>
            <a:r>
              <a:rPr lang="en-US" sz="2800" dirty="0" smtClean="0"/>
              <a:t>1. What </a:t>
            </a:r>
            <a:r>
              <a:rPr lang="en-US" sz="2800" dirty="0"/>
              <a:t>do we know about the history of life on Earth, </a:t>
            </a:r>
            <a:endParaRPr lang="en-US" sz="2800" dirty="0" smtClean="0"/>
          </a:p>
          <a:p>
            <a:pPr marL="0" indent="0">
              <a:buNone/>
            </a:pPr>
            <a:r>
              <a:rPr lang="en-US" sz="2800" dirty="0" smtClean="0"/>
              <a:t>     and </a:t>
            </a:r>
            <a:r>
              <a:rPr lang="en-US" sz="2800" dirty="0"/>
              <a:t>how </a:t>
            </a:r>
            <a:r>
              <a:rPr lang="en-US" sz="2800" dirty="0" smtClean="0"/>
              <a:t>do we </a:t>
            </a:r>
            <a:r>
              <a:rPr lang="en-US" sz="2800" dirty="0"/>
              <a:t>know it?</a:t>
            </a:r>
          </a:p>
          <a:p>
            <a:pPr marL="0" indent="0">
              <a:buNone/>
            </a:pPr>
            <a:r>
              <a:rPr lang="en-US" sz="2800" dirty="0"/>
              <a:t>2. What factors help to explain the distribution of </a:t>
            </a:r>
            <a:r>
              <a:rPr lang="en-US" sz="2800" dirty="0" smtClean="0"/>
              <a:t> </a:t>
            </a:r>
          </a:p>
          <a:p>
            <a:pPr marL="0" indent="0">
              <a:buNone/>
            </a:pPr>
            <a:r>
              <a:rPr lang="en-US" sz="2800" dirty="0"/>
              <a:t> </a:t>
            </a:r>
            <a:r>
              <a:rPr lang="en-US" sz="2800" dirty="0" smtClean="0"/>
              <a:t>    species </a:t>
            </a:r>
            <a:r>
              <a:rPr lang="en-US" sz="2800" dirty="0"/>
              <a:t>on Earth?</a:t>
            </a:r>
          </a:p>
          <a:p>
            <a:pPr marL="0" indent="0">
              <a:buNone/>
            </a:pPr>
            <a:r>
              <a:rPr lang="en-US" sz="2800" dirty="0"/>
              <a:t>3. What are the major groups of organisms, and how </a:t>
            </a:r>
            <a:endParaRPr lang="en-US" sz="2800" dirty="0" smtClean="0"/>
          </a:p>
          <a:p>
            <a:pPr marL="0" indent="0">
              <a:buNone/>
            </a:pPr>
            <a:r>
              <a:rPr lang="en-US" sz="2800" dirty="0"/>
              <a:t> </a:t>
            </a:r>
            <a:r>
              <a:rPr lang="en-US" sz="2800" dirty="0" smtClean="0"/>
              <a:t>    are organisms placed </a:t>
            </a:r>
            <a:r>
              <a:rPr lang="en-US" sz="2800" dirty="0"/>
              <a:t>in groups?</a:t>
            </a:r>
            <a:endParaRPr lang="en-US" sz="2800" dirty="0"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rtlCol="0">
            <a:normAutofit/>
          </a:bodyPr>
          <a:lstStyle/>
          <a:p>
            <a:pPr eaLnBrk="1" fontAlgn="auto" hangingPunct="1">
              <a:spcAft>
                <a:spcPts val="0"/>
              </a:spcAft>
              <a:defRPr/>
            </a:pPr>
            <a:r>
              <a:rPr lang="en-US" b="1" dirty="0" smtClean="0"/>
              <a:t>Summary</a:t>
            </a:r>
            <a:endParaRPr lang="en-US" b="1" dirty="0"/>
          </a:p>
        </p:txBody>
      </p:sp>
      <p:sp>
        <p:nvSpPr>
          <p:cNvPr id="50179" name="Content Placeholder 2"/>
          <p:cNvSpPr>
            <a:spLocks noGrp="1"/>
          </p:cNvSpPr>
          <p:nvPr>
            <p:ph idx="1"/>
          </p:nvPr>
        </p:nvSpPr>
        <p:spPr>
          <a:xfrm>
            <a:off x="457200" y="1295400"/>
            <a:ext cx="8229600" cy="5257800"/>
          </a:xfrm>
        </p:spPr>
        <p:txBody>
          <a:bodyPr/>
          <a:lstStyle/>
          <a:p>
            <a:pPr eaLnBrk="1" hangingPunct="1"/>
            <a:r>
              <a:rPr lang="en-US" sz="2400" dirty="0" smtClean="0"/>
              <a:t>The age of </a:t>
            </a:r>
            <a:r>
              <a:rPr lang="en-US" sz="2400" smtClean="0"/>
              <a:t>Earth is determined </a:t>
            </a:r>
            <a:r>
              <a:rPr lang="en-US" sz="2400" dirty="0" smtClean="0"/>
              <a:t>by measuring the amount of radioactive isotopes present in rocks (radiometric dating).</a:t>
            </a:r>
          </a:p>
          <a:p>
            <a:pPr eaLnBrk="1" hangingPunct="1"/>
            <a:r>
              <a:rPr lang="en-US" sz="2400" dirty="0" smtClean="0"/>
              <a:t>Life on Earth emerged in stages, as inorganic molecules combined to form organic ones.</a:t>
            </a:r>
          </a:p>
          <a:p>
            <a:pPr eaLnBrk="1" hangingPunct="1"/>
            <a:r>
              <a:rPr lang="en-US" sz="2400" dirty="0" smtClean="0"/>
              <a:t>Earth’s history can be divided into important eras and periods.</a:t>
            </a:r>
          </a:p>
          <a:p>
            <a:pPr eaLnBrk="1" hangingPunct="1"/>
            <a:r>
              <a:rPr lang="en-US" sz="2400" dirty="0" smtClean="0"/>
              <a:t>History of life on Earth is marked by repeated extinctions and adaptive radiations (punctuated equilibrium).</a:t>
            </a:r>
          </a:p>
          <a:p>
            <a:pPr eaLnBrk="1" hangingPunct="1"/>
            <a:r>
              <a:rPr lang="en-US" sz="2400" dirty="0" smtClean="0"/>
              <a:t>Ancient movement of Earth’s major landmasses affected the eventual distribution of species.</a:t>
            </a:r>
          </a:p>
          <a:p>
            <a:pPr eaLnBrk="1" hangingPunct="1"/>
            <a:r>
              <a:rPr lang="en-US" sz="2400" dirty="0" smtClean="0"/>
              <a:t>Convergent evolution is the evolution of similar adaptations in response to similar environmental challenges.</a:t>
            </a:r>
          </a:p>
          <a:p>
            <a:pPr eaLnBrk="1" hangingPunct="1"/>
            <a:r>
              <a:rPr lang="en-US" sz="2400" dirty="0" smtClean="0"/>
              <a:t>Biologists sort organisms into a series of nested categories based on shared anatomical and genetic features.</a:t>
            </a:r>
          </a:p>
          <a:p>
            <a:pPr eaLnBrk="1" hangingPunct="1"/>
            <a:endParaRPr lang="en-US" sz="2400" dirty="0" smtClean="0"/>
          </a:p>
          <a:p>
            <a:pPr eaLnBrk="1" hangingPunct="1"/>
            <a:endParaRPr lang="en-US" b="1"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sz="4444" b="1" dirty="0" smtClean="0"/>
              <a:t>How old is Earth? </a:t>
            </a:r>
            <a:r>
              <a:rPr lang="en-US" sz="4000" dirty="0" smtClean="0"/>
              <a:t/>
            </a:r>
            <a:br>
              <a:rPr lang="en-US" sz="4000" dirty="0" smtClean="0"/>
            </a:br>
            <a:endParaRPr lang="en-US" sz="4000" dirty="0" smtClean="0"/>
          </a:p>
        </p:txBody>
      </p:sp>
      <p:sp>
        <p:nvSpPr>
          <p:cNvPr id="16387" name="Content Placeholder 2"/>
          <p:cNvSpPr>
            <a:spLocks noGrp="1"/>
          </p:cNvSpPr>
          <p:nvPr>
            <p:ph idx="1"/>
          </p:nvPr>
        </p:nvSpPr>
        <p:spPr>
          <a:xfrm>
            <a:off x="457200" y="1600201"/>
            <a:ext cx="8229600" cy="1981200"/>
          </a:xfrm>
        </p:spPr>
        <p:txBody>
          <a:bodyPr/>
          <a:lstStyle/>
          <a:p>
            <a:pPr eaLnBrk="1" hangingPunct="1"/>
            <a:r>
              <a:rPr lang="en-US" dirty="0" smtClean="0"/>
              <a:t>Rocks collected from Apollo missions</a:t>
            </a:r>
          </a:p>
          <a:p>
            <a:pPr eaLnBrk="1" hangingPunct="1"/>
            <a:r>
              <a:rPr lang="en-US" dirty="0" smtClean="0"/>
              <a:t>Estimate age of Earth: 4.5 billion years old</a:t>
            </a:r>
          </a:p>
        </p:txBody>
      </p:sp>
      <p:pic>
        <p:nvPicPr>
          <p:cNvPr id="5" name="Picture 2" descr="unnumbered_17_p37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2600" y="3048964"/>
            <a:ext cx="5486400" cy="3809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pPr eaLnBrk="1" hangingPunct="1">
              <a:defRPr/>
            </a:pPr>
            <a:r>
              <a:rPr lang="en-US" sz="4000" b="1" dirty="0" smtClean="0"/>
              <a:t/>
            </a:r>
            <a:br>
              <a:rPr lang="en-US" sz="4000" b="1" dirty="0" smtClean="0"/>
            </a:br>
            <a:r>
              <a:rPr lang="en-US" sz="4000" b="1" dirty="0" smtClean="0"/>
              <a:t>How old is Earth? </a:t>
            </a:r>
            <a:r>
              <a:rPr lang="en-US" sz="4000" dirty="0" smtClean="0"/>
              <a:t/>
            </a:r>
            <a:br>
              <a:rPr lang="en-US" sz="4000" dirty="0" smtClean="0"/>
            </a:br>
            <a:endParaRPr lang="en-US" sz="4000" dirty="0" smtClean="0"/>
          </a:p>
        </p:txBody>
      </p:sp>
      <p:sp>
        <p:nvSpPr>
          <p:cNvPr id="17411" name="Content Placeholder 2"/>
          <p:cNvSpPr>
            <a:spLocks noGrp="1"/>
          </p:cNvSpPr>
          <p:nvPr>
            <p:ph idx="1"/>
          </p:nvPr>
        </p:nvSpPr>
        <p:spPr/>
        <p:txBody>
          <a:bodyPr/>
          <a:lstStyle/>
          <a:p>
            <a:pPr eaLnBrk="1" hangingPunct="1">
              <a:buNone/>
            </a:pPr>
            <a:r>
              <a:rPr lang="en-US" b="1" dirty="0" smtClean="0"/>
              <a:t>Radiometric dating</a:t>
            </a:r>
          </a:p>
          <a:p>
            <a:pPr eaLnBrk="1" hangingPunct="1"/>
            <a:r>
              <a:rPr lang="en-US" dirty="0" smtClean="0"/>
              <a:t>amount of radioactivity present in a rock is used as a geologic clock</a:t>
            </a:r>
            <a:endParaRPr lang="en-US" b="1" dirty="0" smtClean="0"/>
          </a:p>
          <a:p>
            <a:pPr eaLnBrk="1" hangingPunct="1"/>
            <a:endParaRPr lang="en-US" b="1" dirty="0" smtClean="0"/>
          </a:p>
          <a:p>
            <a:pPr eaLnBrk="1" hangingPunct="1">
              <a:buNone/>
            </a:pPr>
            <a:r>
              <a:rPr lang="en-US" b="1" dirty="0" smtClean="0"/>
              <a:t>Radioactive isotopes</a:t>
            </a:r>
          </a:p>
          <a:p>
            <a:pPr eaLnBrk="1" hangingPunct="1"/>
            <a:r>
              <a:rPr lang="en-US" dirty="0" smtClean="0"/>
              <a:t>unstable form of an element that decays into another element by emitting energetic particles (radiation)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defRPr/>
            </a:pPr>
            <a:r>
              <a:rPr lang="en-US" sz="4000" b="1" dirty="0" smtClean="0"/>
              <a:t>How old is Earth?</a:t>
            </a:r>
          </a:p>
        </p:txBody>
      </p:sp>
      <p:sp>
        <p:nvSpPr>
          <p:cNvPr id="18435" name="Content Placeholder 2"/>
          <p:cNvSpPr>
            <a:spLocks noGrp="1"/>
          </p:cNvSpPr>
          <p:nvPr>
            <p:ph idx="1"/>
          </p:nvPr>
        </p:nvSpPr>
        <p:spPr>
          <a:xfrm>
            <a:off x="457200" y="1600201"/>
            <a:ext cx="8229600" cy="1905000"/>
          </a:xfrm>
        </p:spPr>
        <p:txBody>
          <a:bodyPr/>
          <a:lstStyle/>
          <a:p>
            <a:pPr eaLnBrk="1" hangingPunct="1"/>
            <a:r>
              <a:rPr lang="en-US" sz="2500" dirty="0" smtClean="0"/>
              <a:t>Minerals in rocks contain a certain amount of radioactive isotopes, which decay and  transform into element</a:t>
            </a:r>
          </a:p>
          <a:p>
            <a:pPr eaLnBrk="1" hangingPunct="1"/>
            <a:endParaRPr lang="en-US" dirty="0" smtClean="0"/>
          </a:p>
        </p:txBody>
      </p:sp>
      <p:pic>
        <p:nvPicPr>
          <p:cNvPr id="5" name="Picture 2" descr="infographic_17_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400" y="2561353"/>
            <a:ext cx="5003611" cy="4289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defRPr/>
            </a:pPr>
            <a:r>
              <a:rPr lang="en-US" sz="4000" b="1" dirty="0" smtClean="0"/>
              <a:t>How old is Earth?</a:t>
            </a:r>
          </a:p>
        </p:txBody>
      </p:sp>
      <p:sp>
        <p:nvSpPr>
          <p:cNvPr id="18435" name="Content Placeholder 2"/>
          <p:cNvSpPr>
            <a:spLocks noGrp="1"/>
          </p:cNvSpPr>
          <p:nvPr>
            <p:ph idx="1"/>
          </p:nvPr>
        </p:nvSpPr>
        <p:spPr/>
        <p:txBody>
          <a:bodyPr/>
          <a:lstStyle/>
          <a:p>
            <a:pPr eaLnBrk="1" hangingPunct="1"/>
            <a:r>
              <a:rPr lang="en-US" dirty="0" smtClean="0"/>
              <a:t>The time it takes for half the isotope in a sample to break down is called its </a:t>
            </a:r>
            <a:r>
              <a:rPr lang="en-US" b="1" dirty="0" smtClean="0"/>
              <a:t>half-life</a:t>
            </a:r>
            <a:endParaRPr lang="en-US" dirty="0" smtClean="0"/>
          </a:p>
          <a:p>
            <a:pPr eaLnBrk="1" hangingPunct="1"/>
            <a:endParaRPr lang="en-US" dirty="0" smtClean="0"/>
          </a:p>
          <a:p>
            <a:pPr eaLnBrk="1" hangingPunct="1"/>
            <a:r>
              <a:rPr lang="en-US" dirty="0" smtClean="0"/>
              <a:t>Used to determine the age of the materials in which they’re found</a:t>
            </a:r>
          </a:p>
          <a:p>
            <a:pPr eaLnBrk="1" hangingPunct="1"/>
            <a:endParaRPr lang="en-US" dirty="0" smtClean="0"/>
          </a:p>
          <a:p>
            <a:pPr eaLnBrk="1" hangingPunct="1"/>
            <a:endParaRPr lang="en-US" dirty="0" smtClean="0"/>
          </a:p>
          <a:p>
            <a:pPr eaLnBrk="1" hangingPunct="1"/>
            <a:endParaRPr lang="en-US"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defRPr/>
            </a:pPr>
            <a:r>
              <a:rPr lang="en-US" sz="4000" b="1" dirty="0" smtClean="0"/>
              <a:t>How old is Earth?</a:t>
            </a:r>
          </a:p>
        </p:txBody>
      </p:sp>
      <p:sp>
        <p:nvSpPr>
          <p:cNvPr id="18435" name="Content Placeholder 2"/>
          <p:cNvSpPr>
            <a:spLocks noGrp="1"/>
          </p:cNvSpPr>
          <p:nvPr>
            <p:ph idx="1"/>
          </p:nvPr>
        </p:nvSpPr>
        <p:spPr/>
        <p:txBody>
          <a:bodyPr/>
          <a:lstStyle/>
          <a:p>
            <a:pPr eaLnBrk="1" hangingPunct="1"/>
            <a:endParaRPr lang="en-US" dirty="0" smtClean="0"/>
          </a:p>
          <a:p>
            <a:pPr eaLnBrk="1" hangingPunct="1"/>
            <a:endParaRPr lang="en-US" dirty="0" smtClean="0"/>
          </a:p>
        </p:txBody>
      </p:sp>
      <p:pic>
        <p:nvPicPr>
          <p:cNvPr id="4" name="Picture 2" descr="infographic_17_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421242"/>
            <a:ext cx="7543799" cy="543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b="1" dirty="0" smtClean="0"/>
              <a:t>When and how did life begin?</a:t>
            </a:r>
          </a:p>
        </p:txBody>
      </p:sp>
      <p:sp>
        <p:nvSpPr>
          <p:cNvPr id="21507" name="Content Placeholder 2"/>
          <p:cNvSpPr>
            <a:spLocks noGrp="1"/>
          </p:cNvSpPr>
          <p:nvPr>
            <p:ph idx="1"/>
          </p:nvPr>
        </p:nvSpPr>
        <p:spPr/>
        <p:txBody>
          <a:bodyPr/>
          <a:lstStyle/>
          <a:p>
            <a:pPr eaLnBrk="1" hangingPunct="1"/>
            <a:r>
              <a:rPr lang="en-US" dirty="0" smtClean="0"/>
              <a:t>3 billion years ago </a:t>
            </a:r>
          </a:p>
          <a:p>
            <a:pPr eaLnBrk="1" hangingPunct="1"/>
            <a:endParaRPr lang="en-US" dirty="0" smtClean="0"/>
          </a:p>
          <a:p>
            <a:pPr eaLnBrk="1" hangingPunct="1"/>
            <a:r>
              <a:rPr lang="en-US" dirty="0" smtClean="0"/>
              <a:t>Left no discernible evidence</a:t>
            </a:r>
          </a:p>
          <a:p>
            <a:pPr eaLnBrk="1" hangingPunct="1"/>
            <a:endParaRPr lang="en-US" dirty="0" smtClean="0"/>
          </a:p>
          <a:p>
            <a:pPr eaLnBrk="1" hangingPunct="1"/>
            <a:r>
              <a:rPr lang="en-US" dirty="0" smtClean="0"/>
              <a:t>We can hypothesize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464</TotalTime>
  <Words>1665</Words>
  <Application>Microsoft Office PowerPoint</Application>
  <PresentationFormat>On-screen Show (4:3)</PresentationFormat>
  <Paragraphs>167</Paragraphs>
  <Slides>30</Slides>
  <Notes>16</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PowerPoint Presentation</vt:lpstr>
      <vt:lpstr>Chapter 17</vt:lpstr>
      <vt:lpstr>Driving Questions</vt:lpstr>
      <vt:lpstr>How old is Earth?  </vt:lpstr>
      <vt:lpstr> How old is Earth?  </vt:lpstr>
      <vt:lpstr>How old is Earth?</vt:lpstr>
      <vt:lpstr>How old is Earth?</vt:lpstr>
      <vt:lpstr>How old is Earth?</vt:lpstr>
      <vt:lpstr>When and how did life begin?</vt:lpstr>
      <vt:lpstr>When and how did life begin?</vt:lpstr>
      <vt:lpstr>When and how did life begin?</vt:lpstr>
      <vt:lpstr>What was life like  millions of years ago?</vt:lpstr>
      <vt:lpstr>What was life like  millions of years ago?</vt:lpstr>
      <vt:lpstr>What was life like  millions of years ago?</vt:lpstr>
      <vt:lpstr>What was life like  millions of years ago?</vt:lpstr>
      <vt:lpstr>What was life like  millions of years ago?</vt:lpstr>
      <vt:lpstr>What was life like  millions of years ago?</vt:lpstr>
      <vt:lpstr>What was life like  millions of years ago?</vt:lpstr>
      <vt:lpstr>What was life like  millions of years ago?</vt:lpstr>
      <vt:lpstr>What was life like  millions of years ago?</vt:lpstr>
      <vt:lpstr>Why are there no penguins at the North Pole, and no polar bears at the South Pole?</vt:lpstr>
      <vt:lpstr>Why are there no penguins at the North Pole, and no polar bears at the South Pole?</vt:lpstr>
      <vt:lpstr>Are creatures that look alike always closely related?</vt:lpstr>
      <vt:lpstr>How many species are there on Earth, and  how do scientists keep track of them?</vt:lpstr>
      <vt:lpstr>How many species are there on Earth, and  how do scientists keep track of them?</vt:lpstr>
      <vt:lpstr>How many species are there on Earth, and how do scientists keep track of them?</vt:lpstr>
      <vt:lpstr>Is a crocodile more closely related to a bird or to a lizard?</vt:lpstr>
      <vt:lpstr>How many branches does the  tree of life have?</vt:lpstr>
      <vt:lpstr>How many branches does the  tree of life have?</vt:lpstr>
      <vt:lpstr>Summary</vt:lpstr>
    </vt:vector>
  </TitlesOfParts>
  <Company>GVSU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17</dc:title>
  <dc:creator>cymbolje</dc:creator>
  <cp:lastModifiedBy>hbadmin</cp:lastModifiedBy>
  <cp:revision>32</cp:revision>
  <dcterms:created xsi:type="dcterms:W3CDTF">2014-03-14T18:11:41Z</dcterms:created>
  <dcterms:modified xsi:type="dcterms:W3CDTF">2014-04-18T16:51:58Z</dcterms:modified>
</cp:coreProperties>
</file>