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7" r:id="rId2"/>
    <p:sldId id="256" r:id="rId3"/>
    <p:sldId id="281" r:id="rId4"/>
    <p:sldId id="257" r:id="rId5"/>
    <p:sldId id="259" r:id="rId6"/>
    <p:sldId id="282" r:id="rId7"/>
    <p:sldId id="283" r:id="rId8"/>
    <p:sldId id="258" r:id="rId9"/>
    <p:sldId id="260" r:id="rId10"/>
    <p:sldId id="263" r:id="rId11"/>
    <p:sldId id="262" r:id="rId12"/>
    <p:sldId id="261" r:id="rId13"/>
    <p:sldId id="267" r:id="rId14"/>
    <p:sldId id="269" r:id="rId15"/>
    <p:sldId id="270" r:id="rId16"/>
    <p:sldId id="271" r:id="rId17"/>
    <p:sldId id="272" r:id="rId18"/>
    <p:sldId id="273" r:id="rId19"/>
    <p:sldId id="274" r:id="rId20"/>
    <p:sldId id="275" r:id="rId21"/>
    <p:sldId id="276" r:id="rId22"/>
    <p:sldId id="284" r:id="rId23"/>
    <p:sldId id="277" r:id="rId24"/>
    <p:sldId id="285" r:id="rId25"/>
    <p:sldId id="28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1" clrIdx="0"/>
  <p:cmAuthor id="1" name="Isman, Jodi" initials="IJ"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14" autoAdjust="0"/>
  </p:normalViewPr>
  <p:slideViewPr>
    <p:cSldViewPr>
      <p:cViewPr varScale="1">
        <p:scale>
          <a:sx n="75" d="100"/>
          <a:sy n="75" d="100"/>
        </p:scale>
        <p:origin x="-142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CA34D60-87F4-43B4-933E-F56296E9FF77}" type="datetimeFigureOut">
              <a:rPr lang="en-US"/>
              <a:pPr>
                <a:defRPr/>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BE3EB2-6628-4172-BAF5-171CC5AB44FB}" type="slidenum">
              <a:rPr lang="en-US"/>
              <a:pPr>
                <a:defRPr/>
              </a:pPr>
              <a:t>‹#›</a:t>
            </a:fld>
            <a:endParaRPr lang="en-US"/>
          </a:p>
        </p:txBody>
      </p:sp>
    </p:spTree>
    <p:extLst>
      <p:ext uri="{BB962C8B-B14F-4D97-AF65-F5344CB8AC3E}">
        <p14:creationId xmlns:p14="http://schemas.microsoft.com/office/powerpoint/2010/main" val="260795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Bacteria includes commonly encountered microbes such as the beneficial strain of </a:t>
            </a:r>
            <a:r>
              <a:rPr lang="en-US" sz="1200" i="1" kern="1200" dirty="0" smtClean="0">
                <a:solidFill>
                  <a:schemeClr val="tx1"/>
                </a:solidFill>
                <a:latin typeface="+mn-lt"/>
                <a:ea typeface="+mn-ea"/>
                <a:cs typeface="+mn-cs"/>
              </a:rPr>
              <a:t>Escherichia coli </a:t>
            </a:r>
            <a:r>
              <a:rPr lang="en-US" sz="1200" kern="1200" dirty="0" smtClean="0">
                <a:solidFill>
                  <a:schemeClr val="tx1"/>
                </a:solidFill>
                <a:latin typeface="+mn-lt"/>
                <a:ea typeface="+mn-ea"/>
                <a:cs typeface="+mn-cs"/>
              </a:rPr>
              <a:t>present in the human gut.</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Heterotrophic bacteria play an important role in decomposition, allowing carbon and other </a:t>
            </a:r>
            <a:r>
              <a:rPr lang="en-US" sz="1200" kern="1200" dirty="0" smtClean="0">
                <a:solidFill>
                  <a:schemeClr val="tx1"/>
                </a:solidFill>
                <a:latin typeface="+mn-lt"/>
                <a:ea typeface="+mn-ea"/>
                <a:cs typeface="+mn-cs"/>
              </a:rPr>
              <a:t>elements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which </a:t>
            </a:r>
            <a:r>
              <a:rPr lang="en-US" sz="1200" kern="1200" dirty="0" smtClean="0">
                <a:solidFill>
                  <a:schemeClr val="tx1"/>
                </a:solidFill>
                <a:latin typeface="+mn-lt"/>
                <a:ea typeface="+mn-ea"/>
                <a:cs typeface="+mn-cs"/>
              </a:rPr>
              <a:t>would otherwise be trapped in dead organisms, sewage, or </a:t>
            </a:r>
            <a:r>
              <a:rPr lang="en-US" sz="1200" kern="1200" dirty="0" smtClean="0">
                <a:solidFill>
                  <a:schemeClr val="tx1"/>
                </a:solidFill>
                <a:latin typeface="+mn-lt"/>
                <a:ea typeface="+mn-ea"/>
                <a:cs typeface="+mn-cs"/>
              </a:rPr>
              <a:t>landfills)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a:t>
            </a:r>
            <a:r>
              <a:rPr lang="en-US" sz="1200" kern="1200" dirty="0" smtClean="0">
                <a:solidFill>
                  <a:schemeClr val="tx1"/>
                </a:solidFill>
                <a:latin typeface="+mn-lt"/>
                <a:ea typeface="+mn-ea"/>
                <a:cs typeface="+mn-cs"/>
              </a:rPr>
              <a:t>be recycled. They are also useful in bioremediation projects. For example, some types of bacteria metabolize droplets of oil, much the way humans digest butter, so they naturally help clean up oil spills.</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Not all pathogens produce toxins. Some cause disease by living and reproducing in the body and interfering with its normal processes—an example is the bacterium </a:t>
            </a:r>
            <a:r>
              <a:rPr lang="en-US" sz="1200" i="1" kern="1200" dirty="0" err="1" smtClean="0">
                <a:solidFill>
                  <a:schemeClr val="tx1"/>
                </a:solidFill>
                <a:latin typeface="+mn-lt"/>
                <a:ea typeface="+mn-ea"/>
                <a:cs typeface="+mn-cs"/>
              </a:rPr>
              <a:t>Treponema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pallidum</a:t>
            </a:r>
            <a:r>
              <a:rPr lang="en-US" sz="1200" kern="1200" dirty="0" smtClean="0">
                <a:solidFill>
                  <a:schemeClr val="tx1"/>
                </a:solidFill>
                <a:latin typeface="+mn-lt"/>
                <a:ea typeface="+mn-ea"/>
                <a:cs typeface="+mn-cs"/>
              </a:rPr>
              <a:t>, which causes syphilis, a sexually transmitted disease.</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Hyperthermophiles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rely </a:t>
            </a:r>
            <a:r>
              <a:rPr lang="en-US" sz="1200" kern="1200" dirty="0" smtClean="0">
                <a:solidFill>
                  <a:schemeClr val="tx1"/>
                </a:solidFill>
                <a:latin typeface="+mn-lt"/>
                <a:ea typeface="+mn-ea"/>
                <a:cs typeface="+mn-cs"/>
              </a:rPr>
              <a:t>on sulfur instead of </a:t>
            </a:r>
            <a:r>
              <a:rPr lang="en-US" sz="1200" kern="1200" dirty="0" smtClean="0">
                <a:solidFill>
                  <a:schemeClr val="tx1"/>
                </a:solidFill>
                <a:latin typeface="+mn-lt"/>
                <a:ea typeface="+mn-ea"/>
                <a:cs typeface="+mn-cs"/>
              </a:rPr>
              <a:t>oxygen.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Methanogens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consume carbon dioxide and hydrogen and produce methane as a by-product in a process called </a:t>
            </a:r>
            <a:r>
              <a:rPr lang="en-US" sz="1200" kern="1200" dirty="0" err="1" smtClean="0">
                <a:solidFill>
                  <a:schemeClr val="tx1"/>
                </a:solidFill>
                <a:latin typeface="+mn-lt"/>
                <a:ea typeface="+mn-ea"/>
                <a:cs typeface="+mn-cs"/>
              </a:rPr>
              <a:t>methanogenesis</a:t>
            </a:r>
            <a:r>
              <a:rPr lang="en-US" sz="1200" kern="1200" dirty="0" smtClean="0">
                <a:solidFill>
                  <a:schemeClr val="tx1"/>
                </a:solidFill>
                <a:latin typeface="+mn-lt"/>
                <a:ea typeface="+mn-ea"/>
                <a:cs typeface="+mn-cs"/>
              </a:rPr>
              <a:t>. Because this gaseous meal is completely inorganic, these </a:t>
            </a:r>
            <a:r>
              <a:rPr lang="en-US" sz="1200" kern="1200" dirty="0" err="1" smtClean="0">
                <a:solidFill>
                  <a:schemeClr val="tx1"/>
                </a:solidFill>
                <a:latin typeface="+mn-lt"/>
                <a:ea typeface="+mn-ea"/>
                <a:cs typeface="+mn-cs"/>
              </a:rPr>
              <a:t>Archaea</a:t>
            </a:r>
            <a:r>
              <a:rPr lang="en-US" sz="1200" kern="1200" dirty="0" smtClean="0">
                <a:solidFill>
                  <a:schemeClr val="tx1"/>
                </a:solidFill>
                <a:latin typeface="+mn-lt"/>
                <a:ea typeface="+mn-ea"/>
                <a:cs typeface="+mn-cs"/>
              </a:rPr>
              <a:t> are considered autotrophs</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Halophiles</a:t>
            </a:r>
            <a:r>
              <a:rPr lang="en-US" sz="1200" kern="1200" dirty="0" smtClean="0">
                <a:solidFill>
                  <a:schemeClr val="tx1"/>
                </a:solidFill>
                <a:latin typeface="+mn-lt"/>
                <a:ea typeface="+mn-ea"/>
                <a:cs typeface="+mn-cs"/>
              </a:rPr>
              <a:t>, or “salt lovers,” prefer a home saturated in salt.</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Organic </a:t>
            </a:r>
            <a:r>
              <a:rPr lang="en-US" sz="1200" kern="1200" dirty="0" smtClean="0">
                <a:solidFill>
                  <a:schemeClr val="tx1"/>
                </a:solidFill>
                <a:latin typeface="+mn-lt"/>
                <a:ea typeface="+mn-ea"/>
                <a:cs typeface="+mn-cs"/>
              </a:rPr>
              <a:t>molecules are needed to build living things, but living things are generally the source of organic molecules. So which came first, the organic molecules or the living things? </a:t>
            </a:r>
            <a:r>
              <a:rPr lang="en-US" sz="1200" kern="1200" dirty="0" smtClean="0">
                <a:solidFill>
                  <a:schemeClr val="tx1"/>
                </a:solidFill>
                <a:latin typeface="+mn-lt"/>
                <a:ea typeface="+mn-ea"/>
                <a:cs typeface="+mn-cs"/>
              </a:rPr>
              <a:t>Radiometric </a:t>
            </a:r>
            <a:r>
              <a:rPr lang="en-US" sz="1200" kern="1200" dirty="0" smtClean="0">
                <a:solidFill>
                  <a:schemeClr val="tx1"/>
                </a:solidFill>
                <a:latin typeface="+mn-lt"/>
                <a:ea typeface="+mn-ea"/>
                <a:cs typeface="+mn-cs"/>
              </a:rPr>
              <a:t>dating of the rock layers indicates that </a:t>
            </a:r>
            <a:r>
              <a:rPr lang="en-US" sz="1200" kern="1200" dirty="0" smtClean="0">
                <a:solidFill>
                  <a:schemeClr val="tx1"/>
                </a:solidFill>
                <a:latin typeface="+mn-lt"/>
                <a:ea typeface="+mn-ea"/>
                <a:cs typeface="+mn-cs"/>
              </a:rPr>
              <a:t>Lost </a:t>
            </a:r>
            <a:r>
              <a:rPr lang="en-US" sz="1200" kern="1200" dirty="0" smtClean="0">
                <a:solidFill>
                  <a:schemeClr val="tx1"/>
                </a:solidFill>
                <a:latin typeface="+mn-lt"/>
                <a:ea typeface="+mn-ea"/>
                <a:cs typeface="+mn-cs"/>
              </a:rPr>
              <a:t>City’s vents have been pumping strong for at least 100,000 years.</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tallest tower </a:t>
            </a:r>
            <a:r>
              <a:rPr lang="en-US" sz="1200" kern="1200" dirty="0" smtClean="0">
                <a:solidFill>
                  <a:schemeClr val="tx1"/>
                </a:solidFill>
                <a:latin typeface="+mn-lt"/>
                <a:ea typeface="+mn-ea"/>
                <a:cs typeface="+mn-cs"/>
              </a:rPr>
              <a:t>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Lost </a:t>
            </a:r>
            <a:r>
              <a:rPr lang="en-US" sz="1200" kern="1200" dirty="0" smtClean="0">
                <a:solidFill>
                  <a:schemeClr val="tx1"/>
                </a:solidFill>
                <a:latin typeface="+mn-lt"/>
                <a:ea typeface="+mn-ea"/>
                <a:cs typeface="+mn-cs"/>
              </a:rPr>
              <a:t>City is called Poseidon, after the Greek god of the sea.</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dense “cityscape” of rocky spires, stretching across roughly six football fields of dark </a:t>
            </a:r>
            <a:r>
              <a:rPr lang="en-US" sz="1200" kern="1200" dirty="0" smtClean="0">
                <a:solidFill>
                  <a:schemeClr val="tx1"/>
                </a:solidFill>
                <a:latin typeface="+mn-lt"/>
                <a:ea typeface="+mn-ea"/>
                <a:cs typeface="+mn-cs"/>
              </a:rPr>
              <a:t>seafloor.</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 an uncharted world no one had known existed. Kelley named the undersea world Lost City. She dubbed the tallest tower, measuring 200 feet, Poseidon, after the Greek god of the sea.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Lost City sits 2,600 feet down on an undersea mountain in the middle of the Atlantic Ocean.</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Each tower is a type of underwater chimney, or spring, known as a hydrothermal vent. As rocks beneath Earth’s crust come in contact with seawater, they react chemically, giving off a steady stream of heat and combustible gas that seeps out of each vent. The resulting fluid is highly caustic, with a pH of 9 to 11—similar to that of drain cleaner—and temperatures as hot as 100°C.</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During month-long expeditions, a team of more than 50 people—scientists, pilots, engineers, and ship crew—works around the clock to orchestrate dives and obtain specimens for research. A squad of sophisticated robotic assistants aids the effort.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Researchers </a:t>
            </a:r>
            <a:r>
              <a:rPr lang="en-US" sz="1200" kern="1200" dirty="0" smtClean="0">
                <a:solidFill>
                  <a:schemeClr val="tx1"/>
                </a:solidFill>
                <a:latin typeface="+mn-lt"/>
                <a:ea typeface="+mn-ea"/>
                <a:cs typeface="+mn-cs"/>
              </a:rPr>
              <a:t>dive to the site in </a:t>
            </a:r>
            <a:r>
              <a:rPr lang="en-US" sz="1200" i="1" kern="1200" dirty="0" smtClean="0">
                <a:solidFill>
                  <a:schemeClr val="tx1"/>
                </a:solidFill>
                <a:latin typeface="+mn-lt"/>
                <a:ea typeface="+mn-ea"/>
                <a:cs typeface="+mn-cs"/>
              </a:rPr>
              <a:t>Alvin</a:t>
            </a:r>
            <a:r>
              <a:rPr lang="en-US" sz="1200" kern="1200" dirty="0" smtClean="0">
                <a:solidFill>
                  <a:schemeClr val="tx1"/>
                </a:solidFill>
                <a:latin typeface="+mn-lt"/>
                <a:ea typeface="+mn-ea"/>
                <a:cs typeface="+mn-cs"/>
              </a:rPr>
              <a:t>, a tiny three-person submersible craft. </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collect living specimens, the researchers use what they call a “slurp gun.” A robotic arm aims the gun, which then gulps a sample from the spires. Everything is caught on camera by Hercules.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Because</a:t>
            </a:r>
            <a:r>
              <a:rPr lang="en-US" sz="1200" kern="1200" baseline="0" dirty="0" smtClean="0">
                <a:solidFill>
                  <a:schemeClr val="tx1"/>
                </a:solidFill>
                <a:latin typeface="+mn-lt"/>
                <a:ea typeface="+mn-ea"/>
                <a:cs typeface="+mn-cs"/>
              </a:rPr>
              <a:t> m</a:t>
            </a:r>
            <a:r>
              <a:rPr lang="en-US" sz="1200" kern="1200" dirty="0" smtClean="0">
                <a:solidFill>
                  <a:schemeClr val="tx1"/>
                </a:solidFill>
                <a:latin typeface="+mn-lt"/>
                <a:ea typeface="+mn-ea"/>
                <a:cs typeface="+mn-cs"/>
              </a:rPr>
              <a:t>any of the Lost City microbes cannot tolerate oxygen, the biologists have to be careful not to expose them to air. Using a special airtight bag with built-in gloves, the researchers transfer samples of microbes into test tubes without introducing oxygen into their environment. </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Having first evolved nearly 4 billion years ago, prokaryotic organisms have had plenty of time to adapt to a wide range of environments.</a:t>
            </a:r>
          </a:p>
          <a:p>
            <a:r>
              <a:rPr lang="en-US" sz="1200" kern="1200" dirty="0" smtClean="0">
                <a:solidFill>
                  <a:schemeClr val="tx1"/>
                </a:solidFill>
                <a:latin typeface="+mn-lt"/>
                <a:ea typeface="+mn-ea"/>
                <a:cs typeface="+mn-cs"/>
              </a:rPr>
              <a:t>In this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deep-sea hydrothermal vent, off the</a:t>
            </a:r>
            <a:r>
              <a:rPr lang="en-US" sz="1200" kern="1200" baseline="0" dirty="0" smtClean="0">
                <a:solidFill>
                  <a:schemeClr val="tx1"/>
                </a:solidFill>
                <a:latin typeface="+mn-lt"/>
                <a:ea typeface="+mn-ea"/>
                <a:cs typeface="+mn-cs"/>
              </a:rPr>
              <a:t> O</a:t>
            </a:r>
            <a:r>
              <a:rPr lang="en-US" sz="1200" kern="1200" dirty="0" smtClean="0">
                <a:solidFill>
                  <a:schemeClr val="tx1"/>
                </a:solidFill>
                <a:latin typeface="+mn-lt"/>
                <a:ea typeface="+mn-ea"/>
                <a:cs typeface="+mn-cs"/>
              </a:rPr>
              <a:t>regon </a:t>
            </a:r>
            <a:r>
              <a:rPr lang="en-US" sz="1200" kern="1200" dirty="0" smtClean="0">
                <a:solidFill>
                  <a:schemeClr val="tx1"/>
                </a:solidFill>
                <a:latin typeface="+mn-lt"/>
                <a:ea typeface="+mn-ea"/>
                <a:cs typeface="+mn-cs"/>
              </a:rPr>
              <a:t>coast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one </a:t>
            </a:r>
            <a:r>
              <a:rPr lang="en-US" sz="1200" kern="1200" dirty="0" smtClean="0">
                <a:solidFill>
                  <a:schemeClr val="tx1"/>
                </a:solidFill>
                <a:latin typeface="+mn-lt"/>
                <a:ea typeface="+mn-ea"/>
                <a:cs typeface="+mn-cs"/>
              </a:rPr>
              <a:t>with very acidic, extremely hot </a:t>
            </a:r>
            <a:r>
              <a:rPr lang="en-US" sz="1200" kern="1200" dirty="0" smtClean="0">
                <a:solidFill>
                  <a:schemeClr val="tx1"/>
                </a:solidFill>
                <a:latin typeface="+mn-lt"/>
                <a:ea typeface="+mn-ea"/>
                <a:cs typeface="+mn-cs"/>
              </a:rPr>
              <a:t>fluids)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scientists </a:t>
            </a:r>
            <a:r>
              <a:rPr lang="en-US" sz="1200" kern="1200" dirty="0" smtClean="0">
                <a:solidFill>
                  <a:schemeClr val="tx1"/>
                </a:solidFill>
                <a:latin typeface="+mn-lt"/>
                <a:ea typeface="+mn-ea"/>
                <a:cs typeface="+mn-cs"/>
              </a:rPr>
              <a:t>have discovered more than 40,000 different kinds of prokaryote.</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Bacteria:</a:t>
            </a:r>
            <a:r>
              <a:rPr lang="en-US" baseline="0" dirty="0" smtClean="0"/>
              <a:t> o</a:t>
            </a:r>
            <a:r>
              <a:rPr lang="en-US" sz="1200" kern="1200" dirty="0" smtClean="0">
                <a:solidFill>
                  <a:schemeClr val="tx1"/>
                </a:solidFill>
                <a:latin typeface="+mn-lt"/>
                <a:ea typeface="+mn-ea"/>
                <a:cs typeface="+mn-cs"/>
              </a:rPr>
              <a:t>ne of the two domains of prokaryotic life; the other is </a:t>
            </a:r>
            <a:r>
              <a:rPr lang="en-US" sz="1200" kern="1200" dirty="0" err="1" smtClean="0">
                <a:solidFill>
                  <a:schemeClr val="tx1"/>
                </a:solidFill>
                <a:latin typeface="+mn-lt"/>
                <a:ea typeface="+mn-ea"/>
                <a:cs typeface="+mn-cs"/>
              </a:rPr>
              <a:t>Archaea</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C6BE3EB2-6628-4172-BAF5-171CC5AB44FB}"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932D603-7B57-41E1-B797-96856D198920}"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F54CD9-8D90-48F6-978C-41D1034D03D2}" type="slidenum">
              <a:rPr lang="en-US"/>
              <a:pPr>
                <a:defRPr/>
              </a:pPr>
              <a:t>‹#›</a:t>
            </a:fld>
            <a:endParaRPr lang="en-US"/>
          </a:p>
        </p:txBody>
      </p:sp>
    </p:spTree>
    <p:extLst>
      <p:ext uri="{BB962C8B-B14F-4D97-AF65-F5344CB8AC3E}">
        <p14:creationId xmlns:p14="http://schemas.microsoft.com/office/powerpoint/2010/main" val="388807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C92205-D760-446C-A27E-7B88E576F38D}"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825489-FCF8-4D89-8ECF-297544AC34D0}" type="slidenum">
              <a:rPr lang="en-US"/>
              <a:pPr>
                <a:defRPr/>
              </a:pPr>
              <a:t>‹#›</a:t>
            </a:fld>
            <a:endParaRPr lang="en-US"/>
          </a:p>
        </p:txBody>
      </p:sp>
    </p:spTree>
    <p:extLst>
      <p:ext uri="{BB962C8B-B14F-4D97-AF65-F5344CB8AC3E}">
        <p14:creationId xmlns:p14="http://schemas.microsoft.com/office/powerpoint/2010/main" val="394054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3248DB-903A-40D0-9741-21B892014E45}"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54495A-1989-4E0A-AE5D-F906009B95D1}" type="slidenum">
              <a:rPr lang="en-US"/>
              <a:pPr>
                <a:defRPr/>
              </a:pPr>
              <a:t>‹#›</a:t>
            </a:fld>
            <a:endParaRPr lang="en-US"/>
          </a:p>
        </p:txBody>
      </p:sp>
    </p:spTree>
    <p:extLst>
      <p:ext uri="{BB962C8B-B14F-4D97-AF65-F5344CB8AC3E}">
        <p14:creationId xmlns:p14="http://schemas.microsoft.com/office/powerpoint/2010/main" val="80228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A939DB-D4CF-43DC-89A1-A211C27CB4D0}"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BDDA4A-1BFE-44A5-8A56-D106FF626525}" type="slidenum">
              <a:rPr lang="en-US"/>
              <a:pPr>
                <a:defRPr/>
              </a:pPr>
              <a:t>‹#›</a:t>
            </a:fld>
            <a:endParaRPr lang="en-US"/>
          </a:p>
        </p:txBody>
      </p:sp>
    </p:spTree>
    <p:extLst>
      <p:ext uri="{BB962C8B-B14F-4D97-AF65-F5344CB8AC3E}">
        <p14:creationId xmlns:p14="http://schemas.microsoft.com/office/powerpoint/2010/main" val="51018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C1B093-9F0C-428B-9BCA-4CB2FD7AB933}" type="datetimeFigureOut">
              <a:rPr lang="en-US"/>
              <a:pPr>
                <a:defRPr/>
              </a:pPr>
              <a:t>4/18/2014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216186-89D0-4609-B653-80DCD65E56F6}" type="slidenum">
              <a:rPr lang="en-US"/>
              <a:pPr>
                <a:defRPr/>
              </a:pPr>
              <a:t>‹#›</a:t>
            </a:fld>
            <a:endParaRPr lang="en-US"/>
          </a:p>
        </p:txBody>
      </p:sp>
    </p:spTree>
    <p:extLst>
      <p:ext uri="{BB962C8B-B14F-4D97-AF65-F5344CB8AC3E}">
        <p14:creationId xmlns:p14="http://schemas.microsoft.com/office/powerpoint/2010/main" val="140322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5777B8-46E4-4DF9-9259-B3BBFA8B3D44}"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2C398-7C0B-4DEB-BF94-4FAF19EC0DF4}" type="slidenum">
              <a:rPr lang="en-US"/>
              <a:pPr>
                <a:defRPr/>
              </a:pPr>
              <a:t>‹#›</a:t>
            </a:fld>
            <a:endParaRPr lang="en-US"/>
          </a:p>
        </p:txBody>
      </p:sp>
    </p:spTree>
    <p:extLst>
      <p:ext uri="{BB962C8B-B14F-4D97-AF65-F5344CB8AC3E}">
        <p14:creationId xmlns:p14="http://schemas.microsoft.com/office/powerpoint/2010/main" val="114454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549AB2-D42F-4EB7-B156-30F0CB0386FA}" type="datetimeFigureOut">
              <a:rPr lang="en-US"/>
              <a:pPr>
                <a:defRPr/>
              </a:pPr>
              <a:t>4/18/2014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4EE218-2EF4-496B-B71E-FA4F90130749}" type="slidenum">
              <a:rPr lang="en-US"/>
              <a:pPr>
                <a:defRPr/>
              </a:pPr>
              <a:t>‹#›</a:t>
            </a:fld>
            <a:endParaRPr lang="en-US"/>
          </a:p>
        </p:txBody>
      </p:sp>
    </p:spTree>
    <p:extLst>
      <p:ext uri="{BB962C8B-B14F-4D97-AF65-F5344CB8AC3E}">
        <p14:creationId xmlns:p14="http://schemas.microsoft.com/office/powerpoint/2010/main" val="425915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D61648-82ED-4CD8-8C82-90BE58B40F9E}" type="datetimeFigureOut">
              <a:rPr lang="en-US"/>
              <a:pPr>
                <a:defRPr/>
              </a:pPr>
              <a:t>4/18/2014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0615785-3CC7-4123-90AD-A3681FC51CE1}" type="slidenum">
              <a:rPr lang="en-US"/>
              <a:pPr>
                <a:defRPr/>
              </a:pPr>
              <a:t>‹#›</a:t>
            </a:fld>
            <a:endParaRPr lang="en-US"/>
          </a:p>
        </p:txBody>
      </p:sp>
    </p:spTree>
    <p:extLst>
      <p:ext uri="{BB962C8B-B14F-4D97-AF65-F5344CB8AC3E}">
        <p14:creationId xmlns:p14="http://schemas.microsoft.com/office/powerpoint/2010/main" val="167964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E6FB4-E3FA-41C9-927B-29375D7E440B}" type="datetimeFigureOut">
              <a:rPr lang="en-US"/>
              <a:pPr>
                <a:defRPr/>
              </a:pPr>
              <a:t>4/18/2014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6099F4C-0E27-44B2-8FAA-035E1D2AD55A}" type="slidenum">
              <a:rPr lang="en-US"/>
              <a:pPr>
                <a:defRPr/>
              </a:pPr>
              <a:t>‹#›</a:t>
            </a:fld>
            <a:endParaRPr lang="en-US"/>
          </a:p>
        </p:txBody>
      </p:sp>
    </p:spTree>
    <p:extLst>
      <p:ext uri="{BB962C8B-B14F-4D97-AF65-F5344CB8AC3E}">
        <p14:creationId xmlns:p14="http://schemas.microsoft.com/office/powerpoint/2010/main" val="203422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FB119F-E455-4314-8C00-4746DFAC01D8}"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610610-3191-47F3-8EA9-E318E1B6D44A}" type="slidenum">
              <a:rPr lang="en-US"/>
              <a:pPr>
                <a:defRPr/>
              </a:pPr>
              <a:t>‹#›</a:t>
            </a:fld>
            <a:endParaRPr lang="en-US"/>
          </a:p>
        </p:txBody>
      </p:sp>
    </p:spTree>
    <p:extLst>
      <p:ext uri="{BB962C8B-B14F-4D97-AF65-F5344CB8AC3E}">
        <p14:creationId xmlns:p14="http://schemas.microsoft.com/office/powerpoint/2010/main" val="192417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05F29C-FB71-4A76-8D78-25EDAEDD7DC6}" type="datetimeFigureOut">
              <a:rPr lang="en-US"/>
              <a:pPr>
                <a:defRPr/>
              </a:pPr>
              <a:t>4/18/2014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AFED4E-96DF-4A0F-8E47-4F5D10F56E73}" type="slidenum">
              <a:rPr lang="en-US"/>
              <a:pPr>
                <a:defRPr/>
              </a:pPr>
              <a:t>‹#›</a:t>
            </a:fld>
            <a:endParaRPr lang="en-US"/>
          </a:p>
        </p:txBody>
      </p:sp>
    </p:spTree>
    <p:extLst>
      <p:ext uri="{BB962C8B-B14F-4D97-AF65-F5344CB8AC3E}">
        <p14:creationId xmlns:p14="http://schemas.microsoft.com/office/powerpoint/2010/main" val="60570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45CD4CC-A48B-4C23-BC9D-85797F65913F}" type="datetimeFigureOut">
              <a:rPr lang="en-US"/>
              <a:pPr>
                <a:defRPr/>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1F3153-DF8B-4D33-9BD1-95A6C71157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PowerPoint</a:t>
            </a:r>
          </a:p>
          <a:p>
            <a:pPr algn="ctr" eaLnBrk="0" hangingPunct="0"/>
            <a:r>
              <a:rPr lang="en-US" sz="2800" b="1" dirty="0">
                <a:solidFill>
                  <a:srgbClr val="FFFFFE"/>
                </a:solidFill>
                <a:latin typeface="Verdana" pitchFamily="34" charset="0"/>
              </a:rPr>
              <a:t>CHAPTER </a:t>
            </a:r>
            <a:r>
              <a:rPr lang="en-US" sz="2800" b="1" dirty="0" smtClean="0">
                <a:solidFill>
                  <a:srgbClr val="FFFFFE"/>
                </a:solidFill>
                <a:latin typeface="Verdana" pitchFamily="34" charset="0"/>
              </a:rPr>
              <a:t>18</a:t>
            </a:r>
            <a:endParaRPr lang="en-US" sz="2800" b="1" dirty="0">
              <a:solidFill>
                <a:srgbClr val="FFFFFE"/>
              </a:solidFill>
              <a:latin typeface="Verdana" pitchFamily="34" charset="0"/>
            </a:endParaRPr>
          </a:p>
          <a:p>
            <a:pPr algn="ctr" eaLnBrk="0" hangingPunct="0">
              <a:lnSpc>
                <a:spcPct val="120000"/>
              </a:lnSpc>
            </a:pPr>
            <a:r>
              <a:rPr lang="en-US" sz="2800" dirty="0">
                <a:solidFill>
                  <a:srgbClr val="FFFFFE"/>
                </a:solidFill>
                <a:latin typeface="Verdana" pitchFamily="34" charset="0"/>
              </a:rPr>
              <a:t>Prokaryotic Diversity</a:t>
            </a: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extLst>
      <p:ext uri="{BB962C8B-B14F-4D97-AF65-F5344CB8AC3E}">
        <p14:creationId xmlns:p14="http://schemas.microsoft.com/office/powerpoint/2010/main" val="2327467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b="1" dirty="0" smtClean="0"/>
              <a:t>Prokaryotic cells</a:t>
            </a:r>
          </a:p>
        </p:txBody>
      </p:sp>
      <p:sp>
        <p:nvSpPr>
          <p:cNvPr id="22531" name="Content Placeholder 2"/>
          <p:cNvSpPr>
            <a:spLocks noGrp="1"/>
          </p:cNvSpPr>
          <p:nvPr>
            <p:ph idx="1"/>
          </p:nvPr>
        </p:nvSpPr>
        <p:spPr>
          <a:xfrm>
            <a:off x="457200" y="1295400"/>
            <a:ext cx="8229600" cy="4525963"/>
          </a:xfrm>
        </p:spPr>
        <p:txBody>
          <a:bodyPr/>
          <a:lstStyle/>
          <a:p>
            <a:pPr eaLnBrk="1" hangingPunct="1"/>
            <a:r>
              <a:rPr lang="en-US" sz="2800" dirty="0" smtClean="0"/>
              <a:t>Endlessly adaptive; can thrive just about anywhere</a:t>
            </a:r>
          </a:p>
          <a:p>
            <a:pPr eaLnBrk="1" hangingPunct="1"/>
            <a:endParaRPr lang="en-US" b="1" dirty="0" smtClean="0"/>
          </a:p>
        </p:txBody>
      </p:sp>
      <p:pic>
        <p:nvPicPr>
          <p:cNvPr id="6" name="Picture 2" descr="infographic_18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876" y="1828800"/>
            <a:ext cx="6273800" cy="494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dirty="0" smtClean="0"/>
              <a:t>Prokaryotic cells</a:t>
            </a:r>
          </a:p>
        </p:txBody>
      </p:sp>
      <p:sp>
        <p:nvSpPr>
          <p:cNvPr id="21507" name="Content Placeholder 2"/>
          <p:cNvSpPr>
            <a:spLocks noGrp="1"/>
          </p:cNvSpPr>
          <p:nvPr>
            <p:ph idx="1"/>
          </p:nvPr>
        </p:nvSpPr>
        <p:spPr>
          <a:xfrm>
            <a:off x="457200" y="1600200"/>
            <a:ext cx="8229600" cy="4953000"/>
          </a:xfrm>
        </p:spPr>
        <p:txBody>
          <a:bodyPr/>
          <a:lstStyle/>
          <a:p>
            <a:pPr eaLnBrk="1" hangingPunct="1"/>
            <a:r>
              <a:rPr lang="en-US" dirty="0" smtClean="0"/>
              <a:t>Use DNA sequences to identify and compare prokaryotic organisms</a:t>
            </a:r>
          </a:p>
          <a:p>
            <a:pPr eaLnBrk="1" hangingPunct="1"/>
            <a:endParaRPr lang="en-US" dirty="0" smtClean="0"/>
          </a:p>
          <a:p>
            <a:pPr eaLnBrk="1" hangingPunct="1"/>
            <a:r>
              <a:rPr lang="en-US" dirty="0" smtClean="0"/>
              <a:t>The Lost City has new species of </a:t>
            </a:r>
            <a:r>
              <a:rPr lang="en-US" b="1" dirty="0" err="1" smtClean="0"/>
              <a:t>archeae</a:t>
            </a:r>
            <a:endParaRPr lang="en-US" b="1" dirty="0" smtClean="0"/>
          </a:p>
          <a:p>
            <a:pPr lvl="1" eaLnBrk="1" hangingPunct="1"/>
            <a:r>
              <a:rPr lang="en-US" dirty="0" smtClean="0"/>
              <a:t>live in hottest temperatures with no oxygen</a:t>
            </a:r>
          </a:p>
          <a:p>
            <a:pPr lvl="1" eaLnBrk="1" hangingPunct="1"/>
            <a:r>
              <a:rPr lang="en-US" dirty="0" smtClean="0"/>
              <a:t>genetically distinct from </a:t>
            </a:r>
            <a:r>
              <a:rPr lang="en-US" b="1" dirty="0" smtClean="0"/>
              <a:t>bacteria</a:t>
            </a:r>
          </a:p>
          <a:p>
            <a:pPr lvl="1" eaLnBrk="1" hangingPunct="1">
              <a:buNone/>
            </a:pPr>
            <a:endParaRPr lang="en-US" b="1" dirty="0" smtClean="0"/>
          </a:p>
          <a:p>
            <a:pPr eaLnBrk="1" hangingPunct="1"/>
            <a:r>
              <a:rPr lang="en-US" dirty="0" smtClean="0"/>
              <a:t>Lost City </a:t>
            </a:r>
            <a:r>
              <a:rPr lang="en-US" b="1" dirty="0" smtClean="0"/>
              <a:t>bacteria</a:t>
            </a:r>
          </a:p>
          <a:p>
            <a:pPr lvl="1" eaLnBrk="1" hangingPunct="1"/>
            <a:r>
              <a:rPr lang="en-US" dirty="0" smtClean="0"/>
              <a:t>live in mild temperatures with oxygen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b="1" dirty="0" smtClean="0"/>
              <a:t>Prokaryotic domains</a:t>
            </a:r>
          </a:p>
        </p:txBody>
      </p:sp>
      <p:pic>
        <p:nvPicPr>
          <p:cNvPr id="4" name="Picture 2" descr="infographic_18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43845"/>
            <a:ext cx="7162799" cy="521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lstStyle/>
          <a:p>
            <a:pPr eaLnBrk="1" hangingPunct="1"/>
            <a:r>
              <a:rPr lang="en-US" b="1" dirty="0" smtClean="0"/>
              <a:t>Bacteria</a:t>
            </a:r>
          </a:p>
        </p:txBody>
      </p:sp>
      <p:sp>
        <p:nvSpPr>
          <p:cNvPr id="26627" name="Content Placeholder 2"/>
          <p:cNvSpPr>
            <a:spLocks noGrp="1"/>
          </p:cNvSpPr>
          <p:nvPr>
            <p:ph idx="1"/>
          </p:nvPr>
        </p:nvSpPr>
        <p:spPr>
          <a:xfrm>
            <a:off x="457200" y="1417638"/>
            <a:ext cx="8382000" cy="4678362"/>
          </a:xfrm>
        </p:spPr>
        <p:txBody>
          <a:bodyPr/>
          <a:lstStyle/>
          <a:p>
            <a:pPr eaLnBrk="1" hangingPunct="1"/>
            <a:r>
              <a:rPr lang="en-US" sz="2200" dirty="0" smtClean="0"/>
              <a:t>Most possess a cell wall</a:t>
            </a:r>
          </a:p>
          <a:p>
            <a:pPr eaLnBrk="1" hangingPunct="1"/>
            <a:r>
              <a:rPr lang="en-US" sz="2200" dirty="0" smtClean="0"/>
              <a:t>Tremendous genetic diversity </a:t>
            </a:r>
          </a:p>
          <a:p>
            <a:pPr eaLnBrk="1" hangingPunct="1"/>
            <a:r>
              <a:rPr lang="en-US" sz="2200" dirty="0" smtClean="0"/>
              <a:t>Differences in nutrition, metabolism, structure, and lifestyle</a:t>
            </a:r>
          </a:p>
          <a:p>
            <a:pPr eaLnBrk="1" hangingPunct="1"/>
            <a:endParaRPr lang="en-US" sz="2200" dirty="0" smtClean="0"/>
          </a:p>
          <a:p>
            <a:pPr eaLnBrk="1" hangingPunct="1"/>
            <a:endParaRPr lang="en-US" sz="2200" dirty="0" smtClean="0"/>
          </a:p>
          <a:p>
            <a:pPr eaLnBrk="1" hangingPunct="1"/>
            <a:r>
              <a:rPr lang="en-US" sz="2200" b="1" dirty="0" err="1" smtClean="0"/>
              <a:t>Autotrophs</a:t>
            </a:r>
            <a:r>
              <a:rPr lang="en-US" sz="2200" b="1" dirty="0" smtClean="0"/>
              <a:t>: </a:t>
            </a:r>
            <a:r>
              <a:rPr lang="en-US" sz="2200" dirty="0" smtClean="0"/>
              <a:t>make their own food from material in nonliving environment</a:t>
            </a:r>
          </a:p>
          <a:p>
            <a:pPr eaLnBrk="1" hangingPunct="1"/>
            <a:endParaRPr lang="en-US" sz="2200" dirty="0" smtClean="0"/>
          </a:p>
          <a:p>
            <a:pPr eaLnBrk="1" hangingPunct="1"/>
            <a:r>
              <a:rPr lang="en-US" sz="2200" b="1" dirty="0" err="1" smtClean="0"/>
              <a:t>Heterotrophs</a:t>
            </a:r>
            <a:r>
              <a:rPr lang="en-US" sz="2200" dirty="0" smtClean="0"/>
              <a:t>: rely on other organisms as a food source </a:t>
            </a:r>
          </a:p>
          <a:p>
            <a:pPr eaLnBrk="1" hangingPunct="1"/>
            <a:endParaRPr lang="en-US" sz="22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dirty="0" smtClean="0"/>
              <a:t>Bacteria: </a:t>
            </a:r>
            <a:r>
              <a:rPr lang="en-US" b="1" dirty="0" err="1" smtClean="0"/>
              <a:t>autotrophs</a:t>
            </a:r>
            <a:endParaRPr lang="en-US" b="1" dirty="0" smtClean="0"/>
          </a:p>
        </p:txBody>
      </p:sp>
      <p:sp>
        <p:nvSpPr>
          <p:cNvPr id="28675" name="Content Placeholder 2"/>
          <p:cNvSpPr>
            <a:spLocks noGrp="1"/>
          </p:cNvSpPr>
          <p:nvPr>
            <p:ph idx="1"/>
          </p:nvPr>
        </p:nvSpPr>
        <p:spPr>
          <a:xfrm>
            <a:off x="457200" y="1600200"/>
            <a:ext cx="8229600" cy="4724400"/>
          </a:xfrm>
        </p:spPr>
        <p:txBody>
          <a:bodyPr/>
          <a:lstStyle/>
          <a:p>
            <a:pPr eaLnBrk="1" hangingPunct="1">
              <a:buNone/>
            </a:pPr>
            <a:r>
              <a:rPr lang="en-US" b="1" dirty="0" err="1" smtClean="0"/>
              <a:t>cyanobacteria</a:t>
            </a:r>
            <a:r>
              <a:rPr lang="en-US" b="1" dirty="0" smtClean="0"/>
              <a:t> </a:t>
            </a:r>
            <a:endParaRPr lang="en-US" dirty="0" smtClean="0"/>
          </a:p>
          <a:p>
            <a:pPr eaLnBrk="1" hangingPunct="1"/>
            <a:r>
              <a:rPr lang="en-US" dirty="0" smtClean="0"/>
              <a:t>largest group</a:t>
            </a:r>
          </a:p>
          <a:p>
            <a:pPr eaLnBrk="1" hangingPunct="1"/>
            <a:r>
              <a:rPr lang="en-US" dirty="0" smtClean="0"/>
              <a:t>in oceans, freshwater, exposed rocks and soil.</a:t>
            </a:r>
          </a:p>
          <a:p>
            <a:pPr eaLnBrk="1" hangingPunct="1"/>
            <a:r>
              <a:rPr lang="en-US" dirty="0" smtClean="0"/>
              <a:t>photosynthesize</a:t>
            </a:r>
          </a:p>
          <a:p>
            <a:pPr eaLnBrk="1" hangingPunct="1"/>
            <a:r>
              <a:rPr lang="en-US" dirty="0" smtClean="0"/>
              <a:t>oldest photosynthetic organisms</a:t>
            </a:r>
          </a:p>
          <a:p>
            <a:pPr eaLnBrk="1" hangingPunct="1"/>
            <a:r>
              <a:rPr lang="en-US" dirty="0" smtClean="0"/>
              <a:t>some  perform </a:t>
            </a:r>
            <a:r>
              <a:rPr lang="en-US" b="1" dirty="0" smtClean="0"/>
              <a:t>nitrogen fixation</a:t>
            </a:r>
          </a:p>
          <a:p>
            <a:pPr lvl="1" eaLnBrk="1" hangingPunct="1"/>
            <a:r>
              <a:rPr lang="en-US" dirty="0" smtClean="0"/>
              <a:t>conversion of atmospheric nitrogen into a form that plants can use for growth</a:t>
            </a:r>
            <a:endParaRPr lang="en-US"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dirty="0" smtClean="0"/>
              <a:t>Bacteria: </a:t>
            </a:r>
            <a:r>
              <a:rPr lang="en-US" b="1" dirty="0" err="1" smtClean="0"/>
              <a:t>autotrophs</a:t>
            </a:r>
            <a:endParaRPr lang="en-US" b="1" dirty="0" smtClean="0"/>
          </a:p>
        </p:txBody>
      </p:sp>
      <p:sp>
        <p:nvSpPr>
          <p:cNvPr id="29699" name="Content Placeholder 2"/>
          <p:cNvSpPr>
            <a:spLocks noGrp="1"/>
          </p:cNvSpPr>
          <p:nvPr>
            <p:ph idx="1"/>
          </p:nvPr>
        </p:nvSpPr>
        <p:spPr>
          <a:xfrm>
            <a:off x="457200" y="1600201"/>
            <a:ext cx="8229600" cy="1981200"/>
          </a:xfrm>
        </p:spPr>
        <p:txBody>
          <a:bodyPr/>
          <a:lstStyle/>
          <a:p>
            <a:pPr eaLnBrk="1" hangingPunct="1"/>
            <a:r>
              <a:rPr lang="en-US" dirty="0" smtClean="0"/>
              <a:t>Do not all rely on sunlight</a:t>
            </a:r>
          </a:p>
          <a:p>
            <a:pPr eaLnBrk="1" hangingPunct="1"/>
            <a:r>
              <a:rPr lang="en-US" dirty="0" smtClean="0"/>
              <a:t>Some obtain energy from geological sources</a:t>
            </a:r>
          </a:p>
          <a:p>
            <a:pPr lvl="1" eaLnBrk="1" hangingPunct="1"/>
            <a:r>
              <a:rPr lang="en-US" dirty="0" smtClean="0"/>
              <a:t> inorganic gases of hydrothermal vents</a:t>
            </a:r>
          </a:p>
        </p:txBody>
      </p:sp>
      <p:pic>
        <p:nvPicPr>
          <p:cNvPr id="5" name="Picture 2" descr="unnumbered_18_p399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44597"/>
            <a:ext cx="4343399" cy="33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18_p39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44597"/>
            <a:ext cx="4411880" cy="337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b="1" dirty="0" smtClean="0"/>
              <a:t>Bacteria: </a:t>
            </a:r>
            <a:r>
              <a:rPr lang="en-US" b="1" dirty="0" err="1" smtClean="0"/>
              <a:t>heterotrophs</a:t>
            </a:r>
            <a:endParaRPr lang="en-US" b="1" dirty="0" smtClean="0"/>
          </a:p>
        </p:txBody>
      </p:sp>
      <p:sp>
        <p:nvSpPr>
          <p:cNvPr id="30723" name="Content Placeholder 2"/>
          <p:cNvSpPr>
            <a:spLocks noGrp="1"/>
          </p:cNvSpPr>
          <p:nvPr>
            <p:ph idx="1"/>
          </p:nvPr>
        </p:nvSpPr>
        <p:spPr>
          <a:xfrm>
            <a:off x="152400" y="1447800"/>
            <a:ext cx="8458200" cy="5410200"/>
          </a:xfrm>
        </p:spPr>
        <p:txBody>
          <a:bodyPr/>
          <a:lstStyle/>
          <a:p>
            <a:pPr eaLnBrk="1" hangingPunct="1"/>
            <a:r>
              <a:rPr lang="en-US" sz="2400" dirty="0" smtClean="0"/>
              <a:t>Decomposers (recyclers)</a:t>
            </a:r>
          </a:p>
          <a:p>
            <a:pPr lvl="1" eaLnBrk="1" hangingPunct="1"/>
            <a:r>
              <a:rPr lang="en-US" sz="2400" dirty="0" smtClean="0"/>
              <a:t>recycle trapped carbon and other elements</a:t>
            </a:r>
          </a:p>
          <a:p>
            <a:pPr lvl="1" eaLnBrk="1" hangingPunct="1"/>
            <a:endParaRPr lang="en-US" sz="2400" dirty="0" smtClean="0"/>
          </a:p>
          <a:p>
            <a:pPr eaLnBrk="1" hangingPunct="1"/>
            <a:r>
              <a:rPr lang="en-US" sz="2400" dirty="0" smtClean="0"/>
              <a:t>Bioremediation</a:t>
            </a:r>
          </a:p>
          <a:p>
            <a:pPr lvl="1" eaLnBrk="1" hangingPunct="1"/>
            <a:r>
              <a:rPr lang="en-US" sz="2400" dirty="0" smtClean="0"/>
              <a:t>oil spills</a:t>
            </a:r>
          </a:p>
          <a:p>
            <a:pPr eaLnBrk="1" hangingPunct="1"/>
            <a:endParaRPr lang="en-US" sz="2400" dirty="0" smtClean="0"/>
          </a:p>
          <a:p>
            <a:pPr eaLnBrk="1" hangingPunct="1"/>
            <a:r>
              <a:rPr lang="en-US" sz="2400" dirty="0" err="1" smtClean="0"/>
              <a:t>Fermenters</a:t>
            </a:r>
            <a:endParaRPr lang="en-US" sz="2400" dirty="0" smtClean="0"/>
          </a:p>
          <a:p>
            <a:pPr lvl="1" eaLnBrk="1" hangingPunct="1"/>
            <a:r>
              <a:rPr lang="en-US" sz="2400" i="1" dirty="0" smtClean="0"/>
              <a:t>Lactobacillus </a:t>
            </a:r>
            <a:r>
              <a:rPr lang="en-US" sz="2400" i="1" dirty="0" err="1" smtClean="0"/>
              <a:t>bulgaricus</a:t>
            </a:r>
            <a:r>
              <a:rPr lang="en-US" sz="2400" i="1" dirty="0" smtClean="0"/>
              <a:t> </a:t>
            </a:r>
            <a:r>
              <a:rPr lang="en-US" sz="2400" dirty="0" smtClean="0"/>
              <a:t>in yogurt</a:t>
            </a:r>
          </a:p>
          <a:p>
            <a:pPr eaLnBrk="1" hangingPunct="1"/>
            <a:endParaRPr lang="en-US" sz="2400" dirty="0" smtClean="0"/>
          </a:p>
          <a:p>
            <a:pPr lvl="1" eaLnBrk="1" hangingPunct="1"/>
            <a:endParaRPr lang="en-US" sz="2400" dirty="0" smtClean="0"/>
          </a:p>
          <a:p>
            <a:pPr eaLnBrk="1" hangingPunct="1"/>
            <a:endParaRPr lang="en-US" sz="2800" dirty="0" smtClean="0"/>
          </a:p>
          <a:p>
            <a:pPr lvl="1" eaLnBrk="1" hangingPunct="1"/>
            <a:endParaRPr lang="en-US" sz="2400" dirty="0" smtClean="0"/>
          </a:p>
          <a:p>
            <a:pPr lvl="1" eaLnBrk="1" hangingPunct="1"/>
            <a:endParaRPr lang="en-US" sz="2400" dirty="0" smtClean="0"/>
          </a:p>
          <a:p>
            <a:pPr eaLnBrk="1" hangingPunct="1"/>
            <a:endParaRPr lang="en-US" sz="2800" dirty="0" smtClean="0"/>
          </a:p>
          <a:p>
            <a:pPr eaLnBrk="1" hangingPunct="1"/>
            <a:endParaRPr lang="en-US" sz="2800" dirty="0" smtClean="0"/>
          </a:p>
          <a:p>
            <a:pPr eaLnBrk="1" hangingPunct="1"/>
            <a:endParaRPr lang="en-US" sz="28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dirty="0" smtClean="0"/>
              <a:t>Bacteria: </a:t>
            </a:r>
            <a:r>
              <a:rPr lang="en-US" b="1" dirty="0" err="1" smtClean="0"/>
              <a:t>heterotrophs</a:t>
            </a:r>
            <a:endParaRPr lang="en-US" b="1" dirty="0" smtClean="0"/>
          </a:p>
        </p:txBody>
      </p:sp>
      <p:sp>
        <p:nvSpPr>
          <p:cNvPr id="31747" name="Content Placeholder 2"/>
          <p:cNvSpPr>
            <a:spLocks noGrp="1"/>
          </p:cNvSpPr>
          <p:nvPr>
            <p:ph idx="1"/>
          </p:nvPr>
        </p:nvSpPr>
        <p:spPr>
          <a:xfrm>
            <a:off x="457200" y="1447800"/>
            <a:ext cx="8077200" cy="3124199"/>
          </a:xfrm>
        </p:spPr>
        <p:txBody>
          <a:bodyPr/>
          <a:lstStyle/>
          <a:p>
            <a:pPr eaLnBrk="1" hangingPunct="1"/>
            <a:r>
              <a:rPr lang="en-US" dirty="0" smtClean="0"/>
              <a:t>Many live in close association, or </a:t>
            </a:r>
            <a:r>
              <a:rPr lang="en-US" b="1" dirty="0" smtClean="0"/>
              <a:t>symbiosis</a:t>
            </a:r>
            <a:r>
              <a:rPr lang="en-US" dirty="0" smtClean="0"/>
              <a:t>, with other organisms</a:t>
            </a:r>
          </a:p>
          <a:p>
            <a:pPr eaLnBrk="1" hangingPunct="1"/>
            <a:endParaRPr lang="en-US" dirty="0" smtClean="0"/>
          </a:p>
          <a:p>
            <a:pPr eaLnBrk="1" hangingPunct="1"/>
            <a:r>
              <a:rPr lang="en-US" dirty="0" smtClean="0"/>
              <a:t>Beneficial</a:t>
            </a:r>
          </a:p>
          <a:p>
            <a:pPr lvl="1" eaLnBrk="1" hangingPunct="1"/>
            <a:r>
              <a:rPr lang="en-US" dirty="0" smtClean="0"/>
              <a:t>such as </a:t>
            </a:r>
            <a:r>
              <a:rPr lang="en-US" i="1" dirty="0" err="1" smtClean="0"/>
              <a:t>Vibrio</a:t>
            </a:r>
            <a:r>
              <a:rPr lang="en-US" i="1" dirty="0" smtClean="0"/>
              <a:t> </a:t>
            </a:r>
            <a:r>
              <a:rPr lang="en-US" i="1" dirty="0" err="1" smtClean="0"/>
              <a:t>fischeri</a:t>
            </a:r>
            <a:r>
              <a:rPr lang="en-US" dirty="0" smtClean="0"/>
              <a:t>, bioluminescent, lives and feeds inside the light organs of certain species of squid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dirty="0" smtClean="0"/>
              <a:t>Bacteria: </a:t>
            </a:r>
            <a:r>
              <a:rPr lang="en-US" b="1" dirty="0" err="1" smtClean="0"/>
              <a:t>heterotrophs</a:t>
            </a:r>
            <a:endParaRPr lang="en-US" b="1" dirty="0" smtClean="0"/>
          </a:p>
        </p:txBody>
      </p:sp>
      <p:sp>
        <p:nvSpPr>
          <p:cNvPr id="32771" name="Content Placeholder 2"/>
          <p:cNvSpPr>
            <a:spLocks noGrp="1"/>
          </p:cNvSpPr>
          <p:nvPr>
            <p:ph idx="1"/>
          </p:nvPr>
        </p:nvSpPr>
        <p:spPr/>
        <p:txBody>
          <a:bodyPr/>
          <a:lstStyle/>
          <a:p>
            <a:pPr eaLnBrk="1" hangingPunct="1">
              <a:buNone/>
            </a:pPr>
            <a:r>
              <a:rPr lang="en-US" b="1" dirty="0" smtClean="0"/>
              <a:t>Pathogens</a:t>
            </a:r>
            <a:endParaRPr lang="en-US" dirty="0" smtClean="0"/>
          </a:p>
          <a:p>
            <a:pPr eaLnBrk="1" hangingPunct="1"/>
            <a:r>
              <a:rPr lang="en-US" dirty="0" smtClean="0"/>
              <a:t>Disease-causing agents  </a:t>
            </a:r>
          </a:p>
          <a:p>
            <a:pPr eaLnBrk="1" hangingPunct="1"/>
            <a:r>
              <a:rPr lang="en-US" dirty="0" smtClean="0"/>
              <a:t>Cause disease by producing toxins that harm their hosts</a:t>
            </a:r>
          </a:p>
          <a:p>
            <a:pPr lvl="1" eaLnBrk="1" hangingPunct="1"/>
            <a:r>
              <a:rPr lang="en-US" dirty="0" smtClean="0"/>
              <a:t>strains of </a:t>
            </a:r>
            <a:r>
              <a:rPr lang="en-US" i="1" dirty="0" smtClean="0"/>
              <a:t>Escherichia coli </a:t>
            </a:r>
            <a:r>
              <a:rPr lang="en-US" dirty="0" smtClean="0"/>
              <a:t>secrete a toxin that causes bloody diarrhea, kidney failure, and sometimes death in its host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pPr eaLnBrk="1" hangingPunct="1"/>
            <a:r>
              <a:rPr lang="en-US" b="1" dirty="0" smtClean="0"/>
              <a:t>Bacteria: structure</a:t>
            </a:r>
          </a:p>
        </p:txBody>
      </p:sp>
      <p:sp>
        <p:nvSpPr>
          <p:cNvPr id="33795" name="Content Placeholder 2"/>
          <p:cNvSpPr>
            <a:spLocks noGrp="1"/>
          </p:cNvSpPr>
          <p:nvPr>
            <p:ph idx="1"/>
          </p:nvPr>
        </p:nvSpPr>
        <p:spPr>
          <a:xfrm>
            <a:off x="457200" y="1600200"/>
            <a:ext cx="8229600" cy="4953000"/>
          </a:xfrm>
        </p:spPr>
        <p:txBody>
          <a:bodyPr/>
          <a:lstStyle/>
          <a:p>
            <a:pPr eaLnBrk="1" hangingPunct="1"/>
            <a:r>
              <a:rPr lang="en-US" sz="2800" b="1" dirty="0" smtClean="0"/>
              <a:t>Spherical</a:t>
            </a:r>
            <a:r>
              <a:rPr lang="en-US" sz="2800" dirty="0" smtClean="0"/>
              <a:t> (</a:t>
            </a:r>
            <a:r>
              <a:rPr lang="en-US" sz="2800" dirty="0" err="1" smtClean="0"/>
              <a:t>cocci</a:t>
            </a:r>
            <a:r>
              <a:rPr lang="en-US" sz="2800" dirty="0" smtClean="0"/>
              <a:t>)</a:t>
            </a:r>
          </a:p>
          <a:p>
            <a:pPr eaLnBrk="1" hangingPunct="1"/>
            <a:r>
              <a:rPr lang="en-US" sz="2800" b="1" dirty="0" smtClean="0"/>
              <a:t>Rod-shaped </a:t>
            </a:r>
            <a:r>
              <a:rPr lang="en-US" sz="2800" dirty="0" smtClean="0"/>
              <a:t>(bacilli)</a:t>
            </a:r>
          </a:p>
          <a:p>
            <a:pPr eaLnBrk="1" hangingPunct="1"/>
            <a:r>
              <a:rPr lang="en-US" sz="2800" b="1" dirty="0" smtClean="0"/>
              <a:t>Spiral</a:t>
            </a:r>
            <a:r>
              <a:rPr lang="en-US" sz="2800" dirty="0" smtClean="0"/>
              <a:t> (spirochetes</a:t>
            </a:r>
            <a:r>
              <a:rPr lang="en-US" sz="2800" dirty="0" smtClean="0"/>
              <a:t>)</a:t>
            </a:r>
            <a:endParaRPr lang="en-US" sz="2800" dirty="0" smtClean="0"/>
          </a:p>
          <a:p>
            <a:pPr eaLnBrk="1" hangingPunct="1"/>
            <a:r>
              <a:rPr lang="en-US" sz="2800" b="1" dirty="0" smtClean="0"/>
              <a:t>Flagella: </a:t>
            </a:r>
            <a:r>
              <a:rPr lang="en-US" sz="2800" dirty="0" smtClean="0"/>
              <a:t>tiny </a:t>
            </a:r>
            <a:r>
              <a:rPr lang="en-US" sz="2800" dirty="0" err="1" smtClean="0"/>
              <a:t>whiplike</a:t>
            </a:r>
            <a:r>
              <a:rPr lang="en-US" sz="2800" dirty="0" smtClean="0"/>
              <a:t> structures that project from the cell and help it move</a:t>
            </a:r>
            <a:endParaRPr lang="en-US" sz="2800" b="1" dirty="0" smtClean="0"/>
          </a:p>
          <a:p>
            <a:pPr eaLnBrk="1" hangingPunct="1"/>
            <a:r>
              <a:rPr lang="en-US" sz="2800" b="1" dirty="0" err="1" smtClean="0"/>
              <a:t>Pili</a:t>
            </a:r>
            <a:r>
              <a:rPr lang="en-US" sz="2800" b="1" dirty="0" smtClean="0"/>
              <a:t>: </a:t>
            </a:r>
            <a:r>
              <a:rPr lang="en-US" sz="2800" dirty="0" smtClean="0"/>
              <a:t>shorter, </a:t>
            </a:r>
            <a:r>
              <a:rPr lang="en-US" sz="2800" dirty="0" err="1" smtClean="0"/>
              <a:t>hairlike</a:t>
            </a:r>
            <a:r>
              <a:rPr lang="en-US" sz="2800" dirty="0" smtClean="0"/>
              <a:t> appendages that enable bacteria to adhere to a surface</a:t>
            </a:r>
          </a:p>
          <a:p>
            <a:pPr eaLnBrk="1" hangingPunct="1"/>
            <a:r>
              <a:rPr lang="en-US" sz="2800" b="1" dirty="0" smtClean="0"/>
              <a:t>Capsule: </a:t>
            </a:r>
            <a:r>
              <a:rPr lang="en-US" sz="2800" dirty="0" smtClean="0"/>
              <a:t>sticky coating surrounding cells help adhere to surfaces and protects cells</a:t>
            </a:r>
            <a:endParaRPr lang="en-US" sz="2800" b="1" dirty="0" smtClean="0"/>
          </a:p>
          <a:p>
            <a:pPr lvl="1" eaLnBrk="1" hangingPunct="1">
              <a:buNone/>
            </a:pPr>
            <a:endParaRPr lang="en-US" dirty="0" smtClean="0"/>
          </a:p>
          <a:p>
            <a:pPr lvl="1" eaLnBrk="1" hangingPunct="1">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28600"/>
            <a:ext cx="7772400" cy="1470025"/>
          </a:xfrm>
        </p:spPr>
        <p:txBody>
          <a:bodyPr/>
          <a:lstStyle/>
          <a:p>
            <a:pPr eaLnBrk="1" hangingPunct="1"/>
            <a:r>
              <a:rPr lang="en-US" smtClean="0"/>
              <a:t>Chapter </a:t>
            </a:r>
            <a:r>
              <a:rPr lang="en-US" dirty="0" smtClean="0"/>
              <a:t>18</a:t>
            </a:r>
          </a:p>
        </p:txBody>
      </p:sp>
      <p:sp>
        <p:nvSpPr>
          <p:cNvPr id="3" name="Subtitle 2"/>
          <p:cNvSpPr>
            <a:spLocks noGrp="1"/>
          </p:cNvSpPr>
          <p:nvPr>
            <p:ph type="subTitle" idx="1"/>
          </p:nvPr>
        </p:nvSpPr>
        <p:spPr>
          <a:xfrm>
            <a:off x="1371600" y="1447800"/>
            <a:ext cx="6400800" cy="1752600"/>
          </a:xfrm>
        </p:spPr>
        <p:txBody>
          <a:bodyPr rtlCol="0">
            <a:normAutofit/>
          </a:bodyPr>
          <a:lstStyle/>
          <a:p>
            <a:pPr eaLnBrk="1" fontAlgn="auto" hangingPunct="1">
              <a:spcAft>
                <a:spcPts val="0"/>
              </a:spcAft>
              <a:buFont typeface="Arial" pitchFamily="34" charset="0"/>
              <a:buNone/>
              <a:defRPr/>
            </a:pPr>
            <a:r>
              <a:rPr lang="en-US" dirty="0" smtClean="0"/>
              <a:t>Prokaryotic Diversity</a:t>
            </a:r>
            <a:endParaRPr lang="en-US" dirty="0"/>
          </a:p>
        </p:txBody>
      </p:sp>
      <p:pic>
        <p:nvPicPr>
          <p:cNvPr id="6" name="Picture 2" descr="chapter_18_ope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581400"/>
            <a:ext cx="436068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18_p3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5327" y="2733674"/>
            <a:ext cx="461867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b="1" dirty="0" smtClean="0"/>
              <a:t>Bacteria</a:t>
            </a:r>
          </a:p>
        </p:txBody>
      </p:sp>
      <p:pic>
        <p:nvPicPr>
          <p:cNvPr id="5" name="Picture 2" descr="infographic_18_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409581"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dirty="0" err="1" smtClean="0"/>
              <a:t>Archaea</a:t>
            </a:r>
            <a:endParaRPr lang="en-US" b="1" dirty="0" smtClean="0"/>
          </a:p>
        </p:txBody>
      </p:sp>
      <p:sp>
        <p:nvSpPr>
          <p:cNvPr id="35843" name="Content Placeholder 2"/>
          <p:cNvSpPr>
            <a:spLocks noGrp="1"/>
          </p:cNvSpPr>
          <p:nvPr>
            <p:ph idx="1"/>
          </p:nvPr>
        </p:nvSpPr>
        <p:spPr>
          <a:xfrm>
            <a:off x="457200" y="1600200"/>
            <a:ext cx="4038600" cy="4648200"/>
          </a:xfrm>
        </p:spPr>
        <p:txBody>
          <a:bodyPr/>
          <a:lstStyle/>
          <a:p>
            <a:pPr eaLnBrk="1" hangingPunct="1"/>
            <a:r>
              <a:rPr lang="en-US" dirty="0" smtClean="0"/>
              <a:t>Similar to bacteria</a:t>
            </a:r>
          </a:p>
          <a:p>
            <a:pPr eaLnBrk="1" hangingPunct="1"/>
            <a:r>
              <a:rPr lang="en-US" dirty="0" smtClean="0"/>
              <a:t>Lack a nucleus</a:t>
            </a:r>
          </a:p>
          <a:p>
            <a:pPr eaLnBrk="1" hangingPunct="1"/>
            <a:r>
              <a:rPr lang="en-US" dirty="0" smtClean="0"/>
              <a:t>Genetically distinct</a:t>
            </a:r>
          </a:p>
          <a:p>
            <a:pPr eaLnBrk="1" hangingPunct="1"/>
            <a:r>
              <a:rPr lang="en-US" dirty="0" smtClean="0"/>
              <a:t>“</a:t>
            </a:r>
            <a:r>
              <a:rPr lang="en-US" dirty="0" err="1" smtClean="0"/>
              <a:t>Extremophiles</a:t>
            </a:r>
            <a:r>
              <a:rPr lang="en-US" dirty="0" smtClean="0"/>
              <a:t>”</a:t>
            </a:r>
          </a:p>
          <a:p>
            <a:pPr lvl="1" eaLnBrk="1" hangingPunct="1"/>
            <a:r>
              <a:rPr lang="en-US" b="1" dirty="0" err="1" smtClean="0"/>
              <a:t>hyperthermophiles</a:t>
            </a:r>
            <a:endParaRPr lang="en-US" b="1" dirty="0" smtClean="0"/>
          </a:p>
          <a:p>
            <a:pPr lvl="1" eaLnBrk="1" hangingPunct="1"/>
            <a:r>
              <a:rPr lang="en-US" b="1" dirty="0" err="1" smtClean="0"/>
              <a:t>methanogens</a:t>
            </a:r>
            <a:endParaRPr lang="en-US" b="1" dirty="0" smtClean="0"/>
          </a:p>
          <a:p>
            <a:pPr lvl="1" eaLnBrk="1" hangingPunct="1"/>
            <a:r>
              <a:rPr lang="en-US" b="1" dirty="0" err="1" smtClean="0"/>
              <a:t>halophiles</a:t>
            </a:r>
            <a:endParaRPr lang="en-US" b="1" dirty="0" smtClean="0"/>
          </a:p>
        </p:txBody>
      </p:sp>
      <p:pic>
        <p:nvPicPr>
          <p:cNvPr id="6" name="Picture 2" descr="unnumbered_18_p4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05000"/>
            <a:ext cx="487617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dirty="0" err="1" smtClean="0"/>
              <a:t>Archaea</a:t>
            </a:r>
            <a:endParaRPr lang="en-US" b="1" dirty="0" smtClean="0"/>
          </a:p>
        </p:txBody>
      </p:sp>
      <p:pic>
        <p:nvPicPr>
          <p:cNvPr id="4" name="Picture 2" descr="infographic_18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6159500" cy="528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381000"/>
            <a:ext cx="8610600" cy="960438"/>
          </a:xfrm>
        </p:spPr>
        <p:txBody>
          <a:bodyPr/>
          <a:lstStyle/>
          <a:p>
            <a:pPr eaLnBrk="1" hangingPunct="1"/>
            <a:r>
              <a:rPr lang="en-US" sz="4000" b="1" dirty="0" smtClean="0"/>
              <a:t>Lost </a:t>
            </a:r>
            <a:r>
              <a:rPr lang="en-US" sz="4000" b="1" dirty="0" smtClean="0"/>
              <a:t>City</a:t>
            </a:r>
          </a:p>
        </p:txBody>
      </p:sp>
      <p:sp>
        <p:nvSpPr>
          <p:cNvPr id="37891" name="Content Placeholder 2"/>
          <p:cNvSpPr>
            <a:spLocks noGrp="1"/>
          </p:cNvSpPr>
          <p:nvPr>
            <p:ph idx="1"/>
          </p:nvPr>
        </p:nvSpPr>
        <p:spPr>
          <a:xfrm>
            <a:off x="228600" y="1828800"/>
            <a:ext cx="8458200" cy="838200"/>
          </a:xfrm>
        </p:spPr>
        <p:txBody>
          <a:bodyPr/>
          <a:lstStyle/>
          <a:p>
            <a:pPr eaLnBrk="1" hangingPunct="1"/>
            <a:r>
              <a:rPr lang="en-US" sz="2200" dirty="0" smtClean="0"/>
              <a:t>May help us understand reactions that occurred during the formation of life on Earth</a:t>
            </a:r>
          </a:p>
        </p:txBody>
      </p:sp>
      <p:pic>
        <p:nvPicPr>
          <p:cNvPr id="6" name="Picture 3" descr="infographic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728687"/>
            <a:ext cx="5656261" cy="4111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381000"/>
            <a:ext cx="8610600" cy="960438"/>
          </a:xfrm>
        </p:spPr>
        <p:txBody>
          <a:bodyPr/>
          <a:lstStyle/>
          <a:p>
            <a:pPr eaLnBrk="1" hangingPunct="1"/>
            <a:r>
              <a:rPr lang="en-US" sz="4000" b="1" dirty="0" smtClean="0"/>
              <a:t>Lost </a:t>
            </a:r>
            <a:r>
              <a:rPr lang="en-US" sz="4000" b="1" dirty="0" smtClean="0"/>
              <a:t>City</a:t>
            </a:r>
          </a:p>
        </p:txBody>
      </p:sp>
      <p:sp>
        <p:nvSpPr>
          <p:cNvPr id="37891" name="Content Placeholder 2"/>
          <p:cNvSpPr>
            <a:spLocks noGrp="1"/>
          </p:cNvSpPr>
          <p:nvPr>
            <p:ph idx="1"/>
          </p:nvPr>
        </p:nvSpPr>
        <p:spPr>
          <a:xfrm>
            <a:off x="228600" y="1828800"/>
            <a:ext cx="4038600" cy="4648200"/>
          </a:xfrm>
        </p:spPr>
        <p:txBody>
          <a:bodyPr/>
          <a:lstStyle/>
          <a:p>
            <a:pPr eaLnBrk="1" hangingPunct="1"/>
            <a:r>
              <a:rPr lang="en-US" sz="2400" dirty="0" smtClean="0"/>
              <a:t>A journey to the Lost City is like a journey back in time, to Earth’s primordial past</a:t>
            </a:r>
            <a:endParaRPr lang="en-US" sz="2200" dirty="0" smtClean="0"/>
          </a:p>
        </p:txBody>
      </p:sp>
      <p:pic>
        <p:nvPicPr>
          <p:cNvPr id="6" name="Picture 2" descr="unnumbered_18_p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07649"/>
            <a:ext cx="4271682" cy="565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381000"/>
            <a:ext cx="8610600" cy="960438"/>
          </a:xfrm>
        </p:spPr>
        <p:txBody>
          <a:bodyPr/>
          <a:lstStyle/>
          <a:p>
            <a:pPr eaLnBrk="1" hangingPunct="1"/>
            <a:r>
              <a:rPr lang="en-US" sz="4000" b="1" dirty="0" smtClean="0"/>
              <a:t>Summary</a:t>
            </a:r>
          </a:p>
        </p:txBody>
      </p:sp>
      <p:sp>
        <p:nvSpPr>
          <p:cNvPr id="37891" name="Content Placeholder 2"/>
          <p:cNvSpPr>
            <a:spLocks noGrp="1"/>
          </p:cNvSpPr>
          <p:nvPr>
            <p:ph idx="1"/>
          </p:nvPr>
        </p:nvSpPr>
        <p:spPr>
          <a:xfrm>
            <a:off x="228600" y="1524000"/>
            <a:ext cx="8458200" cy="4953000"/>
          </a:xfrm>
        </p:spPr>
        <p:txBody>
          <a:bodyPr/>
          <a:lstStyle/>
          <a:p>
            <a:pPr eaLnBrk="1" hangingPunct="1"/>
            <a:r>
              <a:rPr lang="en-US" sz="2400" dirty="0" smtClean="0"/>
              <a:t>Prokaryotes are unicellular organisms that lack internal organelles and whose DNA is not contained in a nucleus.</a:t>
            </a:r>
          </a:p>
          <a:p>
            <a:pPr eaLnBrk="1" hangingPunct="1"/>
            <a:r>
              <a:rPr lang="en-US" sz="2400" dirty="0" smtClean="0"/>
              <a:t>Prokaryotes are found in virtually every environment on Earth.</a:t>
            </a:r>
          </a:p>
          <a:p>
            <a:pPr eaLnBrk="1" hangingPunct="1"/>
            <a:r>
              <a:rPr lang="en-US" sz="2400" dirty="0" smtClean="0"/>
              <a:t>Genetic analysis has led to the categorization of life into three domains: Bacteria, </a:t>
            </a:r>
            <a:r>
              <a:rPr lang="en-US" sz="2400" dirty="0" err="1" smtClean="0"/>
              <a:t>Archaea</a:t>
            </a:r>
            <a:r>
              <a:rPr lang="en-US" sz="2400" dirty="0" smtClean="0"/>
              <a:t>, and </a:t>
            </a:r>
            <a:r>
              <a:rPr lang="en-US" sz="2400" dirty="0" err="1" smtClean="0"/>
              <a:t>Eukarya</a:t>
            </a:r>
            <a:r>
              <a:rPr lang="en-US" sz="2400" dirty="0" smtClean="0"/>
              <a:t>.</a:t>
            </a:r>
          </a:p>
          <a:p>
            <a:pPr eaLnBrk="1" hangingPunct="1"/>
            <a:r>
              <a:rPr lang="en-US" sz="2400" dirty="0" smtClean="0"/>
              <a:t>Both bacteria and </a:t>
            </a:r>
            <a:r>
              <a:rPr lang="en-US" sz="2400" dirty="0" err="1" smtClean="0"/>
              <a:t>archaea</a:t>
            </a:r>
            <a:r>
              <a:rPr lang="en-US" sz="2400" dirty="0" smtClean="0"/>
              <a:t> have prokaryotic cells, but they otherwise differ in their structure, biochemistry, and lifestyles.</a:t>
            </a:r>
          </a:p>
          <a:p>
            <a:pPr eaLnBrk="1" hangingPunct="1"/>
            <a:r>
              <a:rPr lang="en-US" sz="2400" dirty="0" smtClean="0"/>
              <a:t>Bacteria are a diverse group of prokaryotic organisms with many unique adaptations such as flagella and capsules that allow them to live and thrive in many environments.</a:t>
            </a:r>
          </a:p>
          <a:p>
            <a:pPr eaLnBrk="1" hangingPunct="1"/>
            <a:r>
              <a:rPr lang="en-US" sz="2400" smtClean="0"/>
              <a:t>Archaea</a:t>
            </a:r>
            <a:r>
              <a:rPr lang="en-US" sz="2400" dirty="0" smtClean="0"/>
              <a:t> live in some of the most inhospitable conditions on Earth, such as hydrothermal vents.</a:t>
            </a:r>
          </a:p>
          <a:p>
            <a:pPr eaLnBrk="1" hangingPunct="1"/>
            <a:endParaRPr lang="en-US" sz="22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Driving Questions</a:t>
            </a:r>
            <a:endParaRPr lang="en-US" b="1" dirty="0"/>
          </a:p>
        </p:txBody>
      </p:sp>
      <p:sp>
        <p:nvSpPr>
          <p:cNvPr id="5" name="Content Placeholder 4"/>
          <p:cNvSpPr>
            <a:spLocks noGrp="1"/>
          </p:cNvSpPr>
          <p:nvPr>
            <p:ph idx="1"/>
          </p:nvPr>
        </p:nvSpPr>
        <p:spPr>
          <a:xfrm>
            <a:off x="762000" y="1524000"/>
            <a:ext cx="8229600" cy="4525963"/>
          </a:xfrm>
        </p:spPr>
        <p:txBody>
          <a:bodyPr/>
          <a:lstStyle/>
          <a:p>
            <a:pPr marL="0" indent="0">
              <a:buNone/>
            </a:pPr>
            <a:r>
              <a:rPr lang="en-US" dirty="0"/>
              <a:t>1. What are the prokaryotic domains of life?</a:t>
            </a:r>
          </a:p>
          <a:p>
            <a:pPr marL="0" indent="0">
              <a:buNone/>
            </a:pPr>
            <a:r>
              <a:rPr lang="en-US" dirty="0"/>
              <a:t>2. What are the features of bacteria and of </a:t>
            </a:r>
            <a:r>
              <a:rPr lang="en-US" dirty="0" smtClean="0"/>
              <a:t>  </a:t>
            </a:r>
          </a:p>
          <a:p>
            <a:pPr marL="0" indent="0">
              <a:buNone/>
            </a:pPr>
            <a:r>
              <a:rPr lang="en-US" dirty="0"/>
              <a:t> </a:t>
            </a:r>
            <a:r>
              <a:rPr lang="en-US" dirty="0" smtClean="0"/>
              <a:t>    </a:t>
            </a:r>
            <a:r>
              <a:rPr lang="en-US" dirty="0" err="1" smtClean="0"/>
              <a:t>archaea</a:t>
            </a:r>
            <a:r>
              <a:rPr lang="en-US" dirty="0"/>
              <a:t>?</a:t>
            </a:r>
          </a:p>
          <a:p>
            <a:pPr marL="0" indent="0">
              <a:buNone/>
            </a:pPr>
            <a:r>
              <a:rPr lang="en-US" dirty="0"/>
              <a:t>3. What are the challenges faced by </a:t>
            </a:r>
            <a:r>
              <a:rPr lang="en-US" dirty="0" smtClean="0"/>
              <a:t>organisms</a:t>
            </a:r>
          </a:p>
          <a:p>
            <a:pPr marL="0" indent="0">
              <a:buNone/>
            </a:pPr>
            <a:r>
              <a:rPr lang="en-US" dirty="0"/>
              <a:t> </a:t>
            </a:r>
            <a:r>
              <a:rPr lang="en-US" dirty="0" smtClean="0"/>
              <a:t>   </a:t>
            </a:r>
            <a:r>
              <a:rPr lang="en-US" dirty="0"/>
              <a:t>living at Lost </a:t>
            </a:r>
            <a:r>
              <a:rPr lang="en-US" dirty="0" smtClean="0"/>
              <a:t>City, and </a:t>
            </a:r>
            <a:r>
              <a:rPr lang="en-US" dirty="0"/>
              <a:t>how do they </a:t>
            </a:r>
            <a:r>
              <a:rPr lang="en-US" dirty="0" smtClean="0"/>
              <a:t>face them</a:t>
            </a:r>
            <a:r>
              <a:rPr 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Lost </a:t>
            </a:r>
            <a:r>
              <a:rPr lang="en-US" b="1" dirty="0" smtClean="0"/>
              <a:t>City</a:t>
            </a:r>
            <a:endParaRPr lang="en-US" b="1" dirty="0"/>
          </a:p>
        </p:txBody>
      </p:sp>
      <p:sp>
        <p:nvSpPr>
          <p:cNvPr id="16387" name="Content Placeholder 2"/>
          <p:cNvSpPr>
            <a:spLocks noGrp="1"/>
          </p:cNvSpPr>
          <p:nvPr>
            <p:ph idx="1"/>
          </p:nvPr>
        </p:nvSpPr>
        <p:spPr>
          <a:xfrm>
            <a:off x="152400" y="1524000"/>
            <a:ext cx="3581400" cy="4449763"/>
          </a:xfrm>
        </p:spPr>
        <p:txBody>
          <a:bodyPr/>
          <a:lstStyle/>
          <a:p>
            <a:pPr eaLnBrk="1" hangingPunct="1"/>
            <a:r>
              <a:rPr lang="en-US" sz="2800" dirty="0" smtClean="0"/>
              <a:t>Extreme and inhospitable environment</a:t>
            </a:r>
          </a:p>
          <a:p>
            <a:pPr eaLnBrk="1" hangingPunct="1"/>
            <a:endParaRPr lang="en-US" sz="2800" dirty="0" smtClean="0"/>
          </a:p>
          <a:p>
            <a:pPr eaLnBrk="1" hangingPunct="1"/>
            <a:r>
              <a:rPr lang="en-US" sz="2800" dirty="0" smtClean="0"/>
              <a:t>Home to a number of life forms</a:t>
            </a:r>
          </a:p>
          <a:p>
            <a:pPr eaLnBrk="1" hangingPunct="1"/>
            <a:endParaRPr lang="en-US" sz="2800" dirty="0" smtClean="0"/>
          </a:p>
          <a:p>
            <a:pPr eaLnBrk="1" hangingPunct="1"/>
            <a:r>
              <a:rPr lang="en-US" sz="2800" dirty="0" smtClean="0"/>
              <a:t>Unicellular microbes</a:t>
            </a:r>
          </a:p>
        </p:txBody>
      </p:sp>
      <p:pic>
        <p:nvPicPr>
          <p:cNvPr id="6" name="Picture 2" descr="infographic_18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0"/>
            <a:ext cx="4976334"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Lost </a:t>
            </a:r>
            <a:r>
              <a:rPr lang="en-US" b="1" dirty="0" smtClean="0"/>
              <a:t>City</a:t>
            </a:r>
            <a:endParaRPr lang="en-US" dirty="0"/>
          </a:p>
        </p:txBody>
      </p:sp>
      <p:sp>
        <p:nvSpPr>
          <p:cNvPr id="17411" name="Content Placeholder 2"/>
          <p:cNvSpPr>
            <a:spLocks noGrp="1"/>
          </p:cNvSpPr>
          <p:nvPr>
            <p:ph idx="1"/>
          </p:nvPr>
        </p:nvSpPr>
        <p:spPr>
          <a:xfrm>
            <a:off x="457200" y="1600201"/>
            <a:ext cx="8229600" cy="1981200"/>
          </a:xfrm>
        </p:spPr>
        <p:txBody>
          <a:bodyPr/>
          <a:lstStyle/>
          <a:p>
            <a:pPr eaLnBrk="1" hangingPunct="1"/>
            <a:r>
              <a:rPr lang="en-US" dirty="0" smtClean="0"/>
              <a:t>Extreme conditions of this environment resemble ancient Earth, some 3.8 billion years ago</a:t>
            </a:r>
          </a:p>
        </p:txBody>
      </p:sp>
      <p:pic>
        <p:nvPicPr>
          <p:cNvPr id="5" name="Picture 2" descr="unnumbered_18_p3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729753"/>
            <a:ext cx="573170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Lost </a:t>
            </a:r>
            <a:r>
              <a:rPr lang="en-US" b="1" dirty="0" smtClean="0"/>
              <a:t>City</a:t>
            </a:r>
            <a:endParaRPr lang="en-US" dirty="0"/>
          </a:p>
        </p:txBody>
      </p:sp>
      <p:sp>
        <p:nvSpPr>
          <p:cNvPr id="17411" name="Content Placeholder 2"/>
          <p:cNvSpPr>
            <a:spLocks noGrp="1"/>
          </p:cNvSpPr>
          <p:nvPr>
            <p:ph idx="1"/>
          </p:nvPr>
        </p:nvSpPr>
        <p:spPr/>
        <p:txBody>
          <a:bodyPr/>
          <a:lstStyle/>
          <a:p>
            <a:pPr eaLnBrk="1" hangingPunct="1"/>
            <a:r>
              <a:rPr lang="en-US" dirty="0" smtClean="0"/>
              <a:t>To obtain samples, researchers use a pair of remotely operated mechanical vehicles</a:t>
            </a:r>
          </a:p>
        </p:txBody>
      </p:sp>
      <p:pic>
        <p:nvPicPr>
          <p:cNvPr id="6" name="Picture 2" descr="infographic_18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816323"/>
            <a:ext cx="5257799" cy="404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t>Lost </a:t>
            </a:r>
            <a:r>
              <a:rPr lang="en-US" b="1" dirty="0" smtClean="0"/>
              <a:t>City</a:t>
            </a:r>
            <a:endParaRPr lang="en-US" dirty="0"/>
          </a:p>
        </p:txBody>
      </p:sp>
      <p:sp>
        <p:nvSpPr>
          <p:cNvPr id="17411" name="Content Placeholder 2"/>
          <p:cNvSpPr>
            <a:spLocks noGrp="1"/>
          </p:cNvSpPr>
          <p:nvPr>
            <p:ph idx="1"/>
          </p:nvPr>
        </p:nvSpPr>
        <p:spPr/>
        <p:txBody>
          <a:bodyPr/>
          <a:lstStyle/>
          <a:p>
            <a:pPr eaLnBrk="1" hangingPunct="1"/>
            <a:r>
              <a:rPr lang="en-US" dirty="0" smtClean="0"/>
              <a:t>Scientists examine rock samples collected from the Lost City and monitor a video feed from a robotic camera</a:t>
            </a:r>
          </a:p>
        </p:txBody>
      </p:sp>
      <p:pic>
        <p:nvPicPr>
          <p:cNvPr id="5" name="Picture 2" descr="unnumbered_18_p39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5" y="3352800"/>
            <a:ext cx="457762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unnumbered_18_p39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6371" y="3352800"/>
            <a:ext cx="457762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b="1" dirty="0" smtClean="0"/>
              <a:t>Prokaryotic cells</a:t>
            </a:r>
          </a:p>
        </p:txBody>
      </p:sp>
      <p:sp>
        <p:nvSpPr>
          <p:cNvPr id="18435" name="Content Placeholder 2"/>
          <p:cNvSpPr>
            <a:spLocks noGrp="1"/>
          </p:cNvSpPr>
          <p:nvPr>
            <p:ph idx="1"/>
          </p:nvPr>
        </p:nvSpPr>
        <p:spPr/>
        <p:txBody>
          <a:bodyPr/>
          <a:lstStyle/>
          <a:p>
            <a:pPr eaLnBrk="1" hangingPunct="1">
              <a:buNone/>
            </a:pPr>
            <a:r>
              <a:rPr lang="en-US" b="1" dirty="0" smtClean="0"/>
              <a:t>Prokaryotes</a:t>
            </a:r>
          </a:p>
          <a:p>
            <a:pPr eaLnBrk="1" hangingPunct="1"/>
            <a:r>
              <a:rPr lang="en-US" dirty="0" smtClean="0"/>
              <a:t>Unicellular</a:t>
            </a:r>
          </a:p>
          <a:p>
            <a:pPr eaLnBrk="1" hangingPunct="1"/>
            <a:r>
              <a:rPr lang="en-US" dirty="0" smtClean="0"/>
              <a:t>Lack internal membrane-bound organelles</a:t>
            </a:r>
          </a:p>
          <a:p>
            <a:pPr eaLnBrk="1" hangingPunct="1"/>
            <a:r>
              <a:rPr lang="en-US" dirty="0" smtClean="0"/>
              <a:t>DNA is not contained within a </a:t>
            </a:r>
            <a:r>
              <a:rPr lang="en-US" dirty="0" smtClean="0"/>
              <a:t>nucleus</a:t>
            </a:r>
            <a:endParaRPr lang="en-US" dirty="0" smtClean="0"/>
          </a:p>
          <a:p>
            <a:pPr eaLnBrk="1" hangingPunct="1"/>
            <a:r>
              <a:rPr lang="en-US" dirty="0" smtClean="0"/>
              <a:t>Most abundant type of living organism found in the Lost City</a:t>
            </a:r>
          </a:p>
          <a:p>
            <a:pPr eaLnBrk="1" hangingPunct="1"/>
            <a:endParaRPr lang="en-US" b="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Prokaryotic cells</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2400" dirty="0" smtClean="0"/>
              <a:t>Unicellular and microscopic </a:t>
            </a:r>
          </a:p>
          <a:p>
            <a:pPr eaLnBrk="1" hangingPunct="1"/>
            <a:r>
              <a:rPr lang="en-US" sz="2400" dirty="0" smtClean="0"/>
              <a:t>1</a:t>
            </a:r>
            <a:r>
              <a:rPr lang="en-US" sz="2400" dirty="0" smtClean="0">
                <a:cs typeface="Arial" charset="0"/>
              </a:rPr>
              <a:t>–</a:t>
            </a:r>
            <a:r>
              <a:rPr lang="en-US" sz="2400" dirty="0" smtClean="0"/>
              <a:t>10 microns</a:t>
            </a:r>
          </a:p>
          <a:p>
            <a:pPr eaLnBrk="1" hangingPunct="1">
              <a:buNone/>
            </a:pPr>
            <a:endParaRPr lang="en-US" b="1" dirty="0" smtClean="0"/>
          </a:p>
        </p:txBody>
      </p:sp>
      <p:pic>
        <p:nvPicPr>
          <p:cNvPr id="6" name="Picture 2" descr="infographic_18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07024"/>
            <a:ext cx="6248399" cy="43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1288</Words>
  <Application>Microsoft Office PowerPoint</Application>
  <PresentationFormat>On-screen Show (4:3)</PresentationFormat>
  <Paragraphs>165</Paragraphs>
  <Slides>25</Slides>
  <Notes>18</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Chapter 18</vt:lpstr>
      <vt:lpstr>Driving Questions</vt:lpstr>
      <vt:lpstr>Lost City</vt:lpstr>
      <vt:lpstr>Lost City</vt:lpstr>
      <vt:lpstr>Lost City</vt:lpstr>
      <vt:lpstr>Lost City</vt:lpstr>
      <vt:lpstr>Prokaryotic cells</vt:lpstr>
      <vt:lpstr>Prokaryotic cells</vt:lpstr>
      <vt:lpstr>Prokaryotic cells</vt:lpstr>
      <vt:lpstr>Prokaryotic cells</vt:lpstr>
      <vt:lpstr>Prokaryotic domains</vt:lpstr>
      <vt:lpstr>Bacteria</vt:lpstr>
      <vt:lpstr>Bacteria: autotrophs</vt:lpstr>
      <vt:lpstr>Bacteria: autotrophs</vt:lpstr>
      <vt:lpstr>Bacteria: heterotrophs</vt:lpstr>
      <vt:lpstr>Bacteria: heterotrophs</vt:lpstr>
      <vt:lpstr>Bacteria: heterotrophs</vt:lpstr>
      <vt:lpstr>Bacteria: structure</vt:lpstr>
      <vt:lpstr>Bacteria</vt:lpstr>
      <vt:lpstr>Archaea</vt:lpstr>
      <vt:lpstr>Archaea</vt:lpstr>
      <vt:lpstr>Lost City</vt:lpstr>
      <vt:lpstr>Lost City</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dc:title>
  <dc:creator>cymbolje</dc:creator>
  <cp:lastModifiedBy>hbadmin</cp:lastModifiedBy>
  <cp:revision>34</cp:revision>
  <dcterms:created xsi:type="dcterms:W3CDTF">2014-03-15T12:41:58Z</dcterms:created>
  <dcterms:modified xsi:type="dcterms:W3CDTF">2014-04-18T16:58:27Z</dcterms:modified>
</cp:coreProperties>
</file>