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256" r:id="rId3"/>
    <p:sldId id="257" r:id="rId4"/>
    <p:sldId id="293" r:id="rId5"/>
    <p:sldId id="258" r:id="rId6"/>
    <p:sldId id="259" r:id="rId7"/>
    <p:sldId id="260" r:id="rId8"/>
    <p:sldId id="261" r:id="rId9"/>
    <p:sldId id="300" r:id="rId10"/>
    <p:sldId id="262" r:id="rId11"/>
    <p:sldId id="263" r:id="rId12"/>
    <p:sldId id="264" r:id="rId13"/>
    <p:sldId id="265" r:id="rId14"/>
    <p:sldId id="294" r:id="rId15"/>
    <p:sldId id="267" r:id="rId16"/>
    <p:sldId id="268" r:id="rId17"/>
    <p:sldId id="270" r:id="rId18"/>
    <p:sldId id="271" r:id="rId19"/>
    <p:sldId id="272" r:id="rId20"/>
    <p:sldId id="295" r:id="rId21"/>
    <p:sldId id="274" r:id="rId22"/>
    <p:sldId id="277" r:id="rId23"/>
    <p:sldId id="279" r:id="rId24"/>
    <p:sldId id="281" r:id="rId25"/>
    <p:sldId id="297" r:id="rId26"/>
    <p:sldId id="282" r:id="rId27"/>
    <p:sldId id="284" r:id="rId28"/>
    <p:sldId id="283" r:id="rId29"/>
    <p:sldId id="285" r:id="rId30"/>
    <p:sldId id="298"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 id="1" name="Isman, Jodi" initials="I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80" autoAdjust="0"/>
  </p:normalViewPr>
  <p:slideViewPr>
    <p:cSldViewPr snapToGrid="0">
      <p:cViewPr varScale="1">
        <p:scale>
          <a:sx n="56" d="100"/>
          <a:sy n="56" d="100"/>
        </p:scale>
        <p:origin x="-33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EC388-95D5-4DAA-AD4D-150954058EA3}" type="datetimeFigureOut">
              <a:rPr lang="en-US" smtClean="0"/>
              <a:pPr/>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99CF1-A2A9-4354-8BBC-9628D3702955}" type="slidenum">
              <a:rPr lang="en-US" smtClean="0"/>
              <a:pPr/>
              <a:t>‹#›</a:t>
            </a:fld>
            <a:endParaRPr lang="en-US"/>
          </a:p>
        </p:txBody>
      </p:sp>
    </p:spTree>
    <p:extLst>
      <p:ext uri="{BB962C8B-B14F-4D97-AF65-F5344CB8AC3E}">
        <p14:creationId xmlns:p14="http://schemas.microsoft.com/office/powerpoint/2010/main" val="416524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FE2C66E-840B-471C-BCFA-9B1E74EF8235}" type="slidenum">
              <a:rPr lang="en-US">
                <a:solidFill>
                  <a:srgbClr val="000000"/>
                </a:solidFill>
              </a:rPr>
              <a:pPr eaLnBrk="1" hangingPunct="1"/>
              <a:t>1</a:t>
            </a:fld>
            <a:endParaRPr lang="en-US">
              <a:solidFill>
                <a:srgbClr val="000000"/>
              </a:solidFill>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Pacific fisher (</a:t>
            </a:r>
            <a:r>
              <a:rPr lang="en-US" sz="1200" kern="1200" dirty="0" err="1" smtClean="0">
                <a:solidFill>
                  <a:schemeClr val="tx1"/>
                </a:solidFill>
                <a:latin typeface="+mn-lt"/>
                <a:ea typeface="+mn-ea"/>
                <a:cs typeface="+mn-cs"/>
              </a:rPr>
              <a:t>martes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pennanti</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banana slug, one of the forest’s most voracious inhabitants, is distasteful to predators.</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Features used to group and sort animals:</a:t>
            </a:r>
            <a:r>
              <a:rPr lang="en-US" baseline="0" dirty="0" smtClean="0"/>
              <a:t> </a:t>
            </a:r>
            <a:r>
              <a:rPr lang="en-US" dirty="0" smtClean="0"/>
              <a:t>anatomical and embryological evidence DNA. </a:t>
            </a:r>
            <a:r>
              <a:rPr lang="en-US" baseline="0" dirty="0" smtClean="0"/>
              <a:t> </a:t>
            </a:r>
            <a:r>
              <a:rPr lang="en-US" dirty="0" smtClean="0"/>
              <a:t>It is clear that all animals descended from the same common ancestor and diversified into the different forms we see today.</a:t>
            </a:r>
          </a:p>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likely similar to the earliest animals to have populated the oceans.</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All other animals—everything from worms and insects to fishers and humans—exhibit bilateral symmetry;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instance, bilaterally symmetrical animals have an eye on each side of the face, enabling them to look straight ahead.</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Mollusk: shell </a:t>
            </a:r>
            <a:r>
              <a:rPr lang="en-US" sz="1200" dirty="0" smtClean="0"/>
              <a:t>(which may be tiny, internal, or absent in some mollusks).</a:t>
            </a:r>
          </a:p>
          <a:p>
            <a:endParaRPr lang="en-US" sz="1200" dirty="0" smtClean="0"/>
          </a:p>
          <a:p>
            <a:r>
              <a:rPr lang="en-US" sz="1200" kern="1200" dirty="0" smtClean="0">
                <a:solidFill>
                  <a:schemeClr val="tx1"/>
                </a:solidFill>
                <a:latin typeface="+mn-lt"/>
                <a:ea typeface="+mn-ea"/>
                <a:cs typeface="+mn-cs"/>
              </a:rPr>
              <a:t>By digesting dead plant material, these mollusks help recycle nutrients. And with their calcium-rich shells, snails provide this valuable mineral to the creatures that feast on them, such as rodents and birds.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Annelids create passageways in the soil as they move,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allow air and water to enter the soil, which is important for plants and other aerobic organisms that require water and oxygen. By</a:t>
            </a:r>
            <a:r>
              <a:rPr lang="en-US" sz="1200" kern="1200" baseline="0" dirty="0" smtClean="0">
                <a:solidFill>
                  <a:schemeClr val="tx1"/>
                </a:solidFill>
                <a:latin typeface="+mn-lt"/>
                <a:ea typeface="+mn-ea"/>
                <a:cs typeface="+mn-cs"/>
              </a:rPr>
              <a:t> e</a:t>
            </a:r>
            <a:r>
              <a:rPr lang="en-US" sz="1200" kern="1200" dirty="0" smtClean="0">
                <a:solidFill>
                  <a:schemeClr val="tx1"/>
                </a:solidFill>
                <a:latin typeface="+mn-lt"/>
                <a:ea typeface="+mn-ea"/>
                <a:cs typeface="+mn-cs"/>
              </a:rPr>
              <a:t>ating and digesting leaf and other plant litter, earthworms also make nutrients available for other plants.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approximately 2 million</a:t>
            </a:r>
            <a:r>
              <a:rPr lang="en-US" sz="1200" kern="1200" baseline="0" dirty="0" smtClean="0">
                <a:solidFill>
                  <a:schemeClr val="tx1"/>
                </a:solidFill>
                <a:latin typeface="+mn-lt"/>
                <a:ea typeface="+mn-ea"/>
                <a:cs typeface="+mn-cs"/>
              </a:rPr>
              <a:t> to </a:t>
            </a:r>
            <a:r>
              <a:rPr lang="en-US" sz="1200" kern="1200" dirty="0" smtClean="0">
                <a:solidFill>
                  <a:schemeClr val="tx1"/>
                </a:solidFill>
                <a:latin typeface="+mn-lt"/>
                <a:ea typeface="+mn-ea"/>
                <a:cs typeface="+mn-cs"/>
              </a:rPr>
              <a:t>4 million species of arthropods, of which 855,000 have been officially described so far.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Insects: arthropods with three pairs of jointed legs and a three-part body consisting of head, thorax, and abdomen.</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examples</a:t>
            </a:r>
            <a:r>
              <a:rPr lang="en-US" baseline="0" dirty="0" smtClean="0"/>
              <a:t> </a:t>
            </a:r>
            <a:r>
              <a:rPr lang="en-US" dirty="0" smtClean="0"/>
              <a:t>of vertebrates. </a:t>
            </a:r>
            <a:r>
              <a:rPr lang="en-US" sz="1200" kern="1200" dirty="0" smtClean="0">
                <a:solidFill>
                  <a:schemeClr val="tx1"/>
                </a:solidFill>
                <a:latin typeface="+mn-lt"/>
                <a:ea typeface="+mn-ea"/>
                <a:cs typeface="+mn-cs"/>
              </a:rPr>
              <a:t>Olympic National Park is home to a variety of vertebrates, including hundreds of species of mammals, fish, reptiles, birds, and amphibians.</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Mycelium (plural: mycelia):</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spreading mass of interwoven hyphae that forms the often subterranean body of multicellular fungi.</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a:t>
            </a:r>
            <a:r>
              <a:rPr lang="en-US" dirty="0" err="1" smtClean="0"/>
              <a:t>protists</a:t>
            </a:r>
            <a:r>
              <a:rPr lang="en-US" dirty="0" smtClean="0"/>
              <a:t> are heterotrophic but because they are unicellular they are not technically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Multicellular</a:t>
            </a:r>
            <a:r>
              <a:rPr lang="en-US" sz="1200" kern="1200" dirty="0" smtClean="0">
                <a:solidFill>
                  <a:schemeClr val="tx1"/>
                </a:solidFill>
                <a:latin typeface="+mn-lt"/>
                <a:ea typeface="+mn-ea"/>
                <a:cs typeface="+mn-cs"/>
              </a:rPr>
              <a:t> algae photosynthesize like plants, but unlike plants they lack specialized adaptations for living on land, such as roots, stems, and leaves.</a:t>
            </a:r>
            <a:endParaRPr lang="en-US" dirty="0" smtClean="0"/>
          </a:p>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3</a:t>
            </a:fld>
            <a:endParaRPr lang="en-US"/>
          </a:p>
        </p:txBody>
      </p:sp>
    </p:spTree>
    <p:extLst>
      <p:ext uri="{BB962C8B-B14F-4D97-AF65-F5344CB8AC3E}">
        <p14:creationId xmlns:p14="http://schemas.microsoft.com/office/powerpoint/2010/main" val="975371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fisher was named a Washington State endangered species in 1998 after a careful investigation failed to find any evidence of a local population. The three animals released that afternoon—two females and one male—were imported from British Columbia, Canada, as part of a coordinated effort to bring fishers back to Washington. They were the first of 90 fishers to be released over 3 years into their new home: Olympic National Park.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fishers released in 2008 are part of a coordinated effort to bring the species back to Washington State.</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During the last ice age, the Olympic Peninsula was isolated by glaciers and largely separated from the rest of what is now the United States. Today, it is surrounded by saltwater on three sides and is essentially an ecological island, distinctive in its geography and topography.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mosaic of physical, geographic, and climatic conditions provides numerous habitats for the many species of eukaryotes that live here.</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Olympic rain forest is a soggy paradise for bryophytes, such as mosses and liverworts, which appear as squat, spongy mats.</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one time, ferns ruled the plant world, spreading their massive fronds across the entire landscape in the carboniferous period.</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err="1" smtClean="0"/>
              <a:t>Angio</a:t>
            </a:r>
            <a:r>
              <a:rPr lang="en-US" sz="1200" dirty="0" smtClean="0"/>
              <a:t> is Greek for vessel or container.</a:t>
            </a:r>
          </a:p>
          <a:p>
            <a:endParaRPr lang="en-US" sz="1200" dirty="0" smtClean="0"/>
          </a:p>
          <a:p>
            <a:r>
              <a:rPr lang="en-US" sz="1200" dirty="0" smtClean="0"/>
              <a:t>Seed plants first emerged about 360 million years ago, during the late Devonian period.</a:t>
            </a:r>
            <a:r>
              <a:rPr lang="en-US" sz="1200" baseline="0" dirty="0" smtClean="0"/>
              <a:t> </a:t>
            </a:r>
            <a:r>
              <a:rPr lang="en-US" sz="1200" dirty="0" smtClean="0"/>
              <a:t>A seed, which envelops a plant’s embryo, is an ideal package for withstanding harsh conditions and traveling to a location where it can grow into a new plant.</a:t>
            </a:r>
            <a:r>
              <a:rPr lang="en-US" sz="1200" baseline="0" dirty="0" smtClean="0"/>
              <a:t> </a:t>
            </a:r>
            <a:r>
              <a:rPr lang="en-US" sz="1200" dirty="0" smtClean="0"/>
              <a:t>Today, more than 90% of all living plants are seed plants.</a:t>
            </a:r>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i="1" dirty="0" err="1" smtClean="0"/>
              <a:t>Gymnos</a:t>
            </a:r>
            <a:r>
              <a:rPr lang="en-US" sz="2400" dirty="0" smtClean="0"/>
              <a:t> is Greek for naked, so the name literally means “naked seeds.”</a:t>
            </a:r>
            <a:endParaRPr lang="en-US" sz="2400" b="1" dirty="0" smtClean="0"/>
          </a:p>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799CF1-A2A9-4354-8BBC-9628D370295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584BD-35F2-4FF8-8FFE-0535789F0F66}"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584BD-35F2-4FF8-8FFE-0535789F0F66}"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584BD-35F2-4FF8-8FFE-0535789F0F66}"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584BD-35F2-4FF8-8FFE-0535789F0F66}"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584BD-35F2-4FF8-8FFE-0535789F0F66}"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584BD-35F2-4FF8-8FFE-0535789F0F66}"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584BD-35F2-4FF8-8FFE-0535789F0F66}" type="datetimeFigureOut">
              <a:rPr lang="en-US" smtClean="0"/>
              <a:pPr/>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584BD-35F2-4FF8-8FFE-0535789F0F66}" type="datetimeFigureOut">
              <a:rPr lang="en-US" smtClean="0"/>
              <a:pPr/>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584BD-35F2-4FF8-8FFE-0535789F0F66}" type="datetimeFigureOut">
              <a:rPr lang="en-US" smtClean="0"/>
              <a:pPr/>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584BD-35F2-4FF8-8FFE-0535789F0F66}"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584BD-35F2-4FF8-8FFE-0535789F0F66}"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E627-2C41-462F-B336-15247FA5F3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584BD-35F2-4FF8-8FFE-0535789F0F66}" type="datetimeFigureOut">
              <a:rPr lang="en-US" smtClean="0"/>
              <a:pPr/>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EE627-2C41-462F-B336-15247FA5F3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dirty="0">
                <a:solidFill>
                  <a:srgbClr val="FFFFFE"/>
                </a:solidFill>
                <a:latin typeface="Verdana" charset="0"/>
              </a:rPr>
              <a:t>Biology for a</a:t>
            </a:r>
          </a:p>
          <a:p>
            <a:pPr algn="ctr" eaLnBrk="0" hangingPunct="0">
              <a:lnSpc>
                <a:spcPct val="120000"/>
              </a:lnSpc>
            </a:pPr>
            <a:r>
              <a:rPr lang="en-US" sz="4400" b="1" dirty="0">
                <a:solidFill>
                  <a:srgbClr val="FFFFFE"/>
                </a:solidFill>
                <a:latin typeface="Verdana" charset="0"/>
              </a:rPr>
              <a:t>Changing World</a:t>
            </a:r>
            <a:endParaRPr lang="en-US" sz="3400" b="1" dirty="0">
              <a:solidFill>
                <a:srgbClr val="FFFFFE"/>
              </a:solidFill>
              <a:latin typeface="Verdana" charset="0"/>
            </a:endParaRPr>
          </a:p>
          <a:p>
            <a:pPr algn="ctr" eaLnBrk="0" hangingPunct="0">
              <a:lnSpc>
                <a:spcPct val="120000"/>
              </a:lnSpc>
            </a:pPr>
            <a:r>
              <a:rPr lang="en-US" sz="2400" b="1" dirty="0">
                <a:solidFill>
                  <a:srgbClr val="FFFFFE"/>
                </a:solidFill>
                <a:latin typeface="Verdana" charset="0"/>
              </a:rPr>
              <a:t>SECOND EDITION</a:t>
            </a:r>
            <a:endParaRPr lang="en-US" sz="4400" dirty="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19</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Eukaryotic Diversity</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2688656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plants</a:t>
            </a:r>
            <a:endParaRPr lang="en-US" dirty="0"/>
          </a:p>
        </p:txBody>
      </p:sp>
      <p:sp>
        <p:nvSpPr>
          <p:cNvPr id="3" name="Content Placeholder 2"/>
          <p:cNvSpPr>
            <a:spLocks noGrp="1"/>
          </p:cNvSpPr>
          <p:nvPr>
            <p:ph idx="1"/>
          </p:nvPr>
        </p:nvSpPr>
        <p:spPr>
          <a:xfrm>
            <a:off x="457200" y="1600201"/>
            <a:ext cx="7315200" cy="4191000"/>
          </a:xfrm>
        </p:spPr>
        <p:txBody>
          <a:bodyPr/>
          <a:lstStyle/>
          <a:p>
            <a:pPr>
              <a:buNone/>
            </a:pPr>
            <a:r>
              <a:rPr lang="en-US" b="1" dirty="0" smtClean="0"/>
              <a:t>Vascular plants</a:t>
            </a:r>
            <a:r>
              <a:rPr lang="en-US" dirty="0" smtClean="0"/>
              <a:t> </a:t>
            </a:r>
          </a:p>
          <a:p>
            <a:r>
              <a:rPr lang="en-US" dirty="0" smtClean="0"/>
              <a:t>specialized tissues for  transport</a:t>
            </a:r>
          </a:p>
          <a:p>
            <a:endParaRPr lang="en-US" dirty="0" smtClean="0"/>
          </a:p>
          <a:p>
            <a:r>
              <a:rPr lang="en-US" b="1" dirty="0" smtClean="0"/>
              <a:t>ferns</a:t>
            </a:r>
          </a:p>
          <a:p>
            <a:r>
              <a:rPr lang="en-US" b="1" dirty="0" smtClean="0"/>
              <a:t>angiosperms</a:t>
            </a:r>
          </a:p>
          <a:p>
            <a:r>
              <a:rPr lang="en-US" b="1" dirty="0" smtClean="0"/>
              <a:t>gymnosperms</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plants</a:t>
            </a:r>
            <a:endParaRPr lang="en-US" b="1" dirty="0"/>
          </a:p>
        </p:txBody>
      </p:sp>
      <p:sp>
        <p:nvSpPr>
          <p:cNvPr id="3" name="Content Placeholder 2"/>
          <p:cNvSpPr>
            <a:spLocks noGrp="1"/>
          </p:cNvSpPr>
          <p:nvPr>
            <p:ph idx="1"/>
          </p:nvPr>
        </p:nvSpPr>
        <p:spPr>
          <a:xfrm>
            <a:off x="152400" y="1371600"/>
            <a:ext cx="3886200" cy="4754563"/>
          </a:xfrm>
        </p:spPr>
        <p:txBody>
          <a:bodyPr>
            <a:normAutofit/>
          </a:bodyPr>
          <a:lstStyle/>
          <a:p>
            <a:pPr>
              <a:buNone/>
            </a:pPr>
            <a:r>
              <a:rPr lang="en-US" sz="2400" b="1" dirty="0" smtClean="0"/>
              <a:t>Ferns</a:t>
            </a:r>
            <a:endParaRPr lang="en-US" sz="2400" dirty="0" smtClean="0"/>
          </a:p>
          <a:p>
            <a:r>
              <a:rPr lang="en-US" sz="2400" dirty="0" smtClean="0"/>
              <a:t>first vascular plant</a:t>
            </a:r>
          </a:p>
          <a:p>
            <a:r>
              <a:rPr lang="en-US" sz="2400" dirty="0" smtClean="0"/>
              <a:t>no seeds</a:t>
            </a:r>
          </a:p>
          <a:p>
            <a:r>
              <a:rPr lang="en-US" sz="2400" dirty="0" smtClean="0"/>
              <a:t>vascular tissue keeps stems rigid</a:t>
            </a:r>
          </a:p>
          <a:p>
            <a:endParaRPr lang="en-US" sz="2400" dirty="0"/>
          </a:p>
        </p:txBody>
      </p:sp>
      <p:pic>
        <p:nvPicPr>
          <p:cNvPr id="6" name="Picture 2" descr="infographic_19_03"/>
          <p:cNvPicPr>
            <a:picLocks noChangeAspect="1" noChangeArrowheads="1"/>
          </p:cNvPicPr>
          <p:nvPr/>
        </p:nvPicPr>
        <p:blipFill rotWithShape="1">
          <a:blip r:embed="rId3">
            <a:extLst>
              <a:ext uri="{28A0092B-C50C-407E-A947-70E740481C1C}">
                <a14:useLocalDpi xmlns:a14="http://schemas.microsoft.com/office/drawing/2010/main" val="0"/>
              </a:ext>
            </a:extLst>
          </a:blip>
          <a:srcRect l="23778" t="6857" r="52443" b="40572"/>
          <a:stretch/>
        </p:blipFill>
        <p:spPr bwMode="auto">
          <a:xfrm>
            <a:off x="4572000" y="1295400"/>
            <a:ext cx="2438400" cy="489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plants</a:t>
            </a:r>
            <a:endParaRPr lang="en-US" dirty="0"/>
          </a:p>
        </p:txBody>
      </p:sp>
      <p:sp>
        <p:nvSpPr>
          <p:cNvPr id="3" name="Content Placeholder 2"/>
          <p:cNvSpPr>
            <a:spLocks noGrp="1"/>
          </p:cNvSpPr>
          <p:nvPr>
            <p:ph idx="1"/>
          </p:nvPr>
        </p:nvSpPr>
        <p:spPr>
          <a:xfrm>
            <a:off x="381000" y="1447800"/>
            <a:ext cx="3581400" cy="4800600"/>
          </a:xfrm>
        </p:spPr>
        <p:txBody>
          <a:bodyPr>
            <a:normAutofit/>
          </a:bodyPr>
          <a:lstStyle/>
          <a:p>
            <a:pPr>
              <a:buNone/>
            </a:pPr>
            <a:r>
              <a:rPr lang="en-US" sz="2500" b="1" dirty="0" smtClean="0"/>
              <a:t>Angiosperms</a:t>
            </a:r>
          </a:p>
          <a:p>
            <a:pPr>
              <a:buNone/>
            </a:pPr>
            <a:endParaRPr lang="en-US" sz="2500" b="1" dirty="0" smtClean="0"/>
          </a:p>
          <a:p>
            <a:r>
              <a:rPr lang="en-US" sz="2500" dirty="0" smtClean="0"/>
              <a:t>seed plants</a:t>
            </a:r>
          </a:p>
          <a:p>
            <a:r>
              <a:rPr lang="en-US" sz="2500" dirty="0" smtClean="0"/>
              <a:t>seeds in fruit</a:t>
            </a:r>
          </a:p>
          <a:p>
            <a:r>
              <a:rPr lang="en-US" sz="2500" dirty="0" smtClean="0"/>
              <a:t>flowering</a:t>
            </a:r>
          </a:p>
          <a:p>
            <a:endParaRPr lang="en-US" sz="2500" dirty="0" smtClean="0"/>
          </a:p>
          <a:p>
            <a:endParaRPr lang="en-US" sz="2500" dirty="0" smtClean="0"/>
          </a:p>
          <a:p>
            <a:endParaRPr lang="en-US" sz="2500" dirty="0" smtClean="0"/>
          </a:p>
          <a:p>
            <a:pPr>
              <a:buNone/>
            </a:pPr>
            <a:endParaRPr lang="en-US" sz="2500" dirty="0"/>
          </a:p>
        </p:txBody>
      </p:sp>
      <p:pic>
        <p:nvPicPr>
          <p:cNvPr id="6" name="Picture 2" descr="infographic_19_03"/>
          <p:cNvPicPr>
            <a:picLocks noChangeAspect="1" noChangeArrowheads="1"/>
          </p:cNvPicPr>
          <p:nvPr/>
        </p:nvPicPr>
        <p:blipFill rotWithShape="1">
          <a:blip r:embed="rId3">
            <a:extLst>
              <a:ext uri="{28A0092B-C50C-407E-A947-70E740481C1C}">
                <a14:useLocalDpi xmlns:a14="http://schemas.microsoft.com/office/drawing/2010/main" val="0"/>
              </a:ext>
            </a:extLst>
          </a:blip>
          <a:srcRect l="74362" t="7428" b="40381"/>
          <a:stretch/>
        </p:blipFill>
        <p:spPr bwMode="auto">
          <a:xfrm>
            <a:off x="4495800" y="1295400"/>
            <a:ext cx="2770188" cy="511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plants</a:t>
            </a:r>
            <a:endParaRPr lang="en-US" dirty="0"/>
          </a:p>
        </p:txBody>
      </p:sp>
      <p:sp>
        <p:nvSpPr>
          <p:cNvPr id="3" name="Content Placeholder 2"/>
          <p:cNvSpPr>
            <a:spLocks noGrp="1"/>
          </p:cNvSpPr>
          <p:nvPr>
            <p:ph idx="1"/>
          </p:nvPr>
        </p:nvSpPr>
        <p:spPr>
          <a:xfrm>
            <a:off x="228600" y="1371600"/>
            <a:ext cx="3429000" cy="4754563"/>
          </a:xfrm>
        </p:spPr>
        <p:txBody>
          <a:bodyPr>
            <a:normAutofit/>
          </a:bodyPr>
          <a:lstStyle/>
          <a:p>
            <a:pPr>
              <a:buNone/>
            </a:pPr>
            <a:r>
              <a:rPr lang="en-US" sz="2400" b="1" dirty="0" smtClean="0"/>
              <a:t>Gymnosperms</a:t>
            </a:r>
          </a:p>
          <a:p>
            <a:r>
              <a:rPr lang="en-US" sz="2400" dirty="0" smtClean="0"/>
              <a:t>seed-bearing plants</a:t>
            </a:r>
          </a:p>
          <a:p>
            <a:r>
              <a:rPr lang="en-US" sz="2400" dirty="0" smtClean="0"/>
              <a:t>“naked” seeds</a:t>
            </a:r>
          </a:p>
          <a:p>
            <a:r>
              <a:rPr lang="en-US" sz="2400" dirty="0" smtClean="0"/>
              <a:t> typically held in cones </a:t>
            </a:r>
          </a:p>
        </p:txBody>
      </p:sp>
      <p:pic>
        <p:nvPicPr>
          <p:cNvPr id="6" name="Picture 2" descr="infographic_19_03"/>
          <p:cNvPicPr>
            <a:picLocks noChangeAspect="1" noChangeArrowheads="1"/>
          </p:cNvPicPr>
          <p:nvPr/>
        </p:nvPicPr>
        <p:blipFill rotWithShape="1">
          <a:blip r:embed="rId3">
            <a:extLst>
              <a:ext uri="{28A0092B-C50C-407E-A947-70E740481C1C}">
                <a14:useLocalDpi xmlns:a14="http://schemas.microsoft.com/office/drawing/2010/main" val="0"/>
              </a:ext>
            </a:extLst>
          </a:blip>
          <a:srcRect l="47558" t="7809" r="25637" b="40191"/>
          <a:stretch/>
        </p:blipFill>
        <p:spPr bwMode="auto">
          <a:xfrm>
            <a:off x="4584700" y="1295400"/>
            <a:ext cx="2743200" cy="483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plants</a:t>
            </a:r>
            <a:endParaRPr lang="en-US" dirty="0"/>
          </a:p>
        </p:txBody>
      </p:sp>
      <p:pic>
        <p:nvPicPr>
          <p:cNvPr id="4" name="Picture 2" descr="infographic_19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42657"/>
            <a:ext cx="6184899" cy="561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Eukaryotic diversity: animals</a:t>
            </a:r>
            <a:endParaRPr lang="en-US" dirty="0"/>
          </a:p>
        </p:txBody>
      </p:sp>
      <p:sp>
        <p:nvSpPr>
          <p:cNvPr id="3" name="Content Placeholder 2"/>
          <p:cNvSpPr>
            <a:spLocks noGrp="1"/>
          </p:cNvSpPr>
          <p:nvPr>
            <p:ph idx="1"/>
          </p:nvPr>
        </p:nvSpPr>
        <p:spPr>
          <a:xfrm>
            <a:off x="457200" y="1600200"/>
            <a:ext cx="3581400" cy="4876800"/>
          </a:xfrm>
        </p:spPr>
        <p:txBody>
          <a:bodyPr>
            <a:normAutofit/>
          </a:bodyPr>
          <a:lstStyle/>
          <a:p>
            <a:pPr>
              <a:buNone/>
            </a:pPr>
            <a:r>
              <a:rPr lang="en-US" b="1" dirty="0" smtClean="0"/>
              <a:t>Animal</a:t>
            </a:r>
          </a:p>
          <a:p>
            <a:r>
              <a:rPr lang="en-US" dirty="0" err="1" smtClean="0"/>
              <a:t>multicellular</a:t>
            </a:r>
            <a:r>
              <a:rPr lang="en-US" dirty="0" smtClean="0"/>
              <a:t> eukaryote</a:t>
            </a:r>
          </a:p>
          <a:p>
            <a:r>
              <a:rPr lang="en-US" dirty="0" smtClean="0"/>
              <a:t>obtains nutrients by ingesting other organisms</a:t>
            </a:r>
          </a:p>
          <a:p>
            <a:r>
              <a:rPr lang="en-US" dirty="0" err="1" smtClean="0"/>
              <a:t>heterotroph</a:t>
            </a:r>
            <a:endParaRPr lang="en-US" dirty="0"/>
          </a:p>
        </p:txBody>
      </p:sp>
      <p:sp>
        <p:nvSpPr>
          <p:cNvPr id="4" name="TextBox 3"/>
          <p:cNvSpPr txBox="1"/>
          <p:nvPr/>
        </p:nvSpPr>
        <p:spPr>
          <a:xfrm>
            <a:off x="3276600" y="4419600"/>
            <a:ext cx="1828800" cy="369332"/>
          </a:xfrm>
          <a:prstGeom prst="rect">
            <a:avLst/>
          </a:prstGeom>
          <a:noFill/>
        </p:spPr>
        <p:txBody>
          <a:bodyPr wrap="square" rtlCol="0">
            <a:spAutoFit/>
          </a:bodyPr>
          <a:lstStyle/>
          <a:p>
            <a:endParaRPr lang="en-US" dirty="0"/>
          </a:p>
        </p:txBody>
      </p:sp>
      <p:pic>
        <p:nvPicPr>
          <p:cNvPr id="6" name="Picture 2" descr="unnumbered_19_p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400" y="1295400"/>
            <a:ext cx="413956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19_p4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419600"/>
            <a:ext cx="318443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dirty="0"/>
          </a:p>
        </p:txBody>
      </p:sp>
      <p:sp>
        <p:nvSpPr>
          <p:cNvPr id="3" name="Content Placeholder 2"/>
          <p:cNvSpPr>
            <a:spLocks noGrp="1"/>
          </p:cNvSpPr>
          <p:nvPr>
            <p:ph idx="1"/>
          </p:nvPr>
        </p:nvSpPr>
        <p:spPr/>
        <p:txBody>
          <a:bodyPr/>
          <a:lstStyle/>
          <a:p>
            <a:r>
              <a:rPr lang="en-US" dirty="0" smtClean="0"/>
              <a:t>Three main lineages</a:t>
            </a:r>
          </a:p>
          <a:p>
            <a:endParaRPr lang="en-US" dirty="0" smtClean="0"/>
          </a:p>
          <a:p>
            <a:r>
              <a:rPr lang="en-US" dirty="0" smtClean="0"/>
              <a:t>See three distinct body plans</a:t>
            </a:r>
          </a:p>
          <a:p>
            <a:pPr lvl="1"/>
            <a:r>
              <a:rPr lang="en-US" dirty="0" smtClean="0"/>
              <a:t>no definite shape, </a:t>
            </a:r>
            <a:r>
              <a:rPr lang="en-US" b="1" dirty="0" smtClean="0"/>
              <a:t>asymmetrical</a:t>
            </a:r>
          </a:p>
          <a:p>
            <a:pPr lvl="1"/>
            <a:r>
              <a:rPr lang="en-US" b="1" dirty="0" smtClean="0"/>
              <a:t>radial symmetry</a:t>
            </a:r>
          </a:p>
          <a:p>
            <a:pPr lvl="1"/>
            <a:r>
              <a:rPr lang="en-US" b="1" dirty="0" smtClean="0"/>
              <a:t>bilateral symmetry</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dirty="0"/>
          </a:p>
        </p:txBody>
      </p:sp>
      <p:sp>
        <p:nvSpPr>
          <p:cNvPr id="3" name="Content Placeholder 2"/>
          <p:cNvSpPr>
            <a:spLocks noGrp="1"/>
          </p:cNvSpPr>
          <p:nvPr>
            <p:ph idx="1"/>
          </p:nvPr>
        </p:nvSpPr>
        <p:spPr>
          <a:xfrm>
            <a:off x="152400" y="1447800"/>
            <a:ext cx="3124200" cy="5410200"/>
          </a:xfrm>
        </p:spPr>
        <p:txBody>
          <a:bodyPr>
            <a:normAutofit/>
          </a:bodyPr>
          <a:lstStyle/>
          <a:p>
            <a:pPr>
              <a:buNone/>
            </a:pPr>
            <a:r>
              <a:rPr lang="en-US" sz="2800" b="1" dirty="0" smtClean="0"/>
              <a:t>Asymmetrical</a:t>
            </a:r>
          </a:p>
          <a:p>
            <a:r>
              <a:rPr lang="en-US" sz="2800" dirty="0" smtClean="0"/>
              <a:t>simplest living animals</a:t>
            </a:r>
          </a:p>
          <a:p>
            <a:r>
              <a:rPr lang="en-US" sz="2800" dirty="0" smtClean="0"/>
              <a:t>lack defined tissues or organs (such as sponges) </a:t>
            </a:r>
            <a:endParaRPr lang="en-US" sz="2800" dirty="0"/>
          </a:p>
        </p:txBody>
      </p:sp>
      <p:pic>
        <p:nvPicPr>
          <p:cNvPr id="2050" name="Picture 2"/>
          <p:cNvPicPr>
            <a:picLocks noChangeAspect="1" noChangeArrowheads="1"/>
          </p:cNvPicPr>
          <p:nvPr/>
        </p:nvPicPr>
        <p:blipFill>
          <a:blip r:embed="rId3"/>
          <a:stretch>
            <a:fillRect/>
          </a:stretch>
        </p:blipFill>
        <p:spPr bwMode="auto">
          <a:xfrm>
            <a:off x="3677184" y="1295400"/>
            <a:ext cx="49602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dirty="0"/>
          </a:p>
        </p:txBody>
      </p:sp>
      <p:sp>
        <p:nvSpPr>
          <p:cNvPr id="3" name="Content Placeholder 2"/>
          <p:cNvSpPr>
            <a:spLocks noGrp="1"/>
          </p:cNvSpPr>
          <p:nvPr>
            <p:ph idx="1"/>
          </p:nvPr>
        </p:nvSpPr>
        <p:spPr>
          <a:xfrm>
            <a:off x="76200" y="1600200"/>
            <a:ext cx="3505200" cy="4525963"/>
          </a:xfrm>
        </p:spPr>
        <p:txBody>
          <a:bodyPr>
            <a:normAutofit/>
          </a:bodyPr>
          <a:lstStyle/>
          <a:p>
            <a:pPr>
              <a:buNone/>
            </a:pPr>
            <a:r>
              <a:rPr lang="en-US" b="1" dirty="0" smtClean="0"/>
              <a:t>Radial symmetry</a:t>
            </a:r>
            <a:r>
              <a:rPr lang="en-US" dirty="0" smtClean="0"/>
              <a:t> </a:t>
            </a:r>
          </a:p>
          <a:p>
            <a:r>
              <a:rPr lang="en-US" dirty="0" smtClean="0"/>
              <a:t>body plan that is circular</a:t>
            </a:r>
          </a:p>
          <a:p>
            <a:r>
              <a:rPr lang="en-US" dirty="0" smtClean="0"/>
              <a:t>no clear left or right sides</a:t>
            </a:r>
            <a:endParaRPr lang="en-US" dirty="0"/>
          </a:p>
        </p:txBody>
      </p:sp>
      <p:pic>
        <p:nvPicPr>
          <p:cNvPr id="6" name="Picture 2"/>
          <p:cNvPicPr>
            <a:picLocks noChangeAspect="1" noChangeArrowheads="1"/>
          </p:cNvPicPr>
          <p:nvPr/>
        </p:nvPicPr>
        <p:blipFill>
          <a:blip r:embed="rId2"/>
          <a:stretch>
            <a:fillRect/>
          </a:stretch>
        </p:blipFill>
        <p:spPr bwMode="auto">
          <a:xfrm>
            <a:off x="3651797" y="1447800"/>
            <a:ext cx="5187403" cy="528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dirty="0"/>
          </a:p>
        </p:txBody>
      </p:sp>
      <p:sp>
        <p:nvSpPr>
          <p:cNvPr id="3" name="Content Placeholder 2"/>
          <p:cNvSpPr>
            <a:spLocks noGrp="1"/>
          </p:cNvSpPr>
          <p:nvPr>
            <p:ph idx="1"/>
          </p:nvPr>
        </p:nvSpPr>
        <p:spPr>
          <a:xfrm>
            <a:off x="152400" y="1752600"/>
            <a:ext cx="3352800" cy="4800600"/>
          </a:xfrm>
        </p:spPr>
        <p:txBody>
          <a:bodyPr>
            <a:normAutofit fontScale="92500" lnSpcReduction="10000"/>
          </a:bodyPr>
          <a:lstStyle/>
          <a:p>
            <a:pPr>
              <a:buNone/>
            </a:pPr>
            <a:r>
              <a:rPr lang="en-US" b="1" dirty="0" smtClean="0"/>
              <a:t>Bilateral symmetry</a:t>
            </a:r>
          </a:p>
          <a:p>
            <a:r>
              <a:rPr lang="en-US" dirty="0" smtClean="0"/>
              <a:t>clear right and left halves </a:t>
            </a:r>
          </a:p>
          <a:p>
            <a:r>
              <a:rPr lang="en-US" dirty="0" smtClean="0"/>
              <a:t>mirror images of each other</a:t>
            </a:r>
          </a:p>
          <a:p>
            <a:r>
              <a:rPr lang="en-US" dirty="0" smtClean="0"/>
              <a:t>adaptation for seeking food, stalking prey, and avoiding predators</a:t>
            </a:r>
            <a:endParaRPr lang="en-US" dirty="0"/>
          </a:p>
        </p:txBody>
      </p:sp>
      <p:pic>
        <p:nvPicPr>
          <p:cNvPr id="6" name="Picture 2"/>
          <p:cNvPicPr>
            <a:picLocks noChangeAspect="1" noChangeArrowheads="1"/>
          </p:cNvPicPr>
          <p:nvPr/>
        </p:nvPicPr>
        <p:blipFill>
          <a:blip r:embed="rId3"/>
          <a:stretch>
            <a:fillRect/>
          </a:stretch>
        </p:blipFill>
        <p:spPr bwMode="auto">
          <a:xfrm>
            <a:off x="3646441" y="1658800"/>
            <a:ext cx="5345159" cy="50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Chapter 19</a:t>
            </a:r>
            <a:endParaRPr lang="en-US" dirty="0"/>
          </a:p>
        </p:txBody>
      </p:sp>
      <p:sp>
        <p:nvSpPr>
          <p:cNvPr id="3" name="Subtitle 2"/>
          <p:cNvSpPr>
            <a:spLocks noGrp="1"/>
          </p:cNvSpPr>
          <p:nvPr>
            <p:ph type="subTitle" idx="1"/>
          </p:nvPr>
        </p:nvSpPr>
        <p:spPr>
          <a:xfrm>
            <a:off x="1371600" y="1447800"/>
            <a:ext cx="6400800" cy="1752600"/>
          </a:xfrm>
        </p:spPr>
        <p:txBody>
          <a:bodyPr/>
          <a:lstStyle/>
          <a:p>
            <a:r>
              <a:rPr lang="en-US" dirty="0" smtClean="0"/>
              <a:t>Eukaryotic Diversity</a:t>
            </a:r>
            <a:endParaRPr lang="en-US" dirty="0"/>
          </a:p>
        </p:txBody>
      </p:sp>
      <p:pic>
        <p:nvPicPr>
          <p:cNvPr id="6" name="Picture 2" descr="chapter_19_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52048"/>
            <a:ext cx="6095999" cy="466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dirty="0"/>
          </a:p>
        </p:txBody>
      </p:sp>
      <p:pic>
        <p:nvPicPr>
          <p:cNvPr id="6" name="Picture 2" descr="infographic_19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00273"/>
            <a:ext cx="6477000" cy="535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Eukaryotic diversity: animals</a:t>
            </a:r>
            <a:endParaRPr lang="en-US" dirty="0"/>
          </a:p>
        </p:txBody>
      </p:sp>
      <p:sp>
        <p:nvSpPr>
          <p:cNvPr id="3" name="Content Placeholder 2"/>
          <p:cNvSpPr>
            <a:spLocks noGrp="1"/>
          </p:cNvSpPr>
          <p:nvPr>
            <p:ph idx="1"/>
          </p:nvPr>
        </p:nvSpPr>
        <p:spPr>
          <a:xfrm>
            <a:off x="457200" y="1371601"/>
            <a:ext cx="7696200" cy="5105399"/>
          </a:xfrm>
        </p:spPr>
        <p:txBody>
          <a:bodyPr>
            <a:noAutofit/>
          </a:bodyPr>
          <a:lstStyle/>
          <a:p>
            <a:pPr>
              <a:buNone/>
            </a:pPr>
            <a:r>
              <a:rPr lang="en-US" sz="2200" b="1" dirty="0" smtClean="0"/>
              <a:t>Invertebrates</a:t>
            </a:r>
          </a:p>
          <a:p>
            <a:r>
              <a:rPr lang="en-US" sz="2200" dirty="0" smtClean="0"/>
              <a:t>grouped based on lack of backbone</a:t>
            </a:r>
          </a:p>
          <a:p>
            <a:r>
              <a:rPr lang="en-US" sz="2200" dirty="0" smtClean="0"/>
              <a:t>95% of animals</a:t>
            </a:r>
          </a:p>
          <a:p>
            <a:pPr lvl="1"/>
            <a:r>
              <a:rPr lang="en-US" sz="1800" b="1" dirty="0" smtClean="0"/>
              <a:t>mollusks</a:t>
            </a:r>
          </a:p>
          <a:p>
            <a:pPr lvl="1"/>
            <a:r>
              <a:rPr lang="en-US" sz="1800" b="1" dirty="0" smtClean="0"/>
              <a:t>annelids</a:t>
            </a:r>
          </a:p>
          <a:p>
            <a:pPr lvl="1"/>
            <a:r>
              <a:rPr lang="en-US" sz="1800" b="1" dirty="0" smtClean="0"/>
              <a:t>nematodes</a:t>
            </a:r>
          </a:p>
          <a:p>
            <a:pPr lvl="1"/>
            <a:r>
              <a:rPr lang="en-US" sz="1800" b="1" dirty="0" smtClean="0"/>
              <a:t>arthropods</a:t>
            </a:r>
          </a:p>
          <a:p>
            <a:pPr lvl="1"/>
            <a:r>
              <a:rPr lang="en-US" sz="1800" b="1" dirty="0" smtClean="0"/>
              <a:t>echinoderms</a:t>
            </a:r>
          </a:p>
          <a:p>
            <a:endParaRPr lang="en-US" sz="2200" b="1" dirty="0" smtClean="0"/>
          </a:p>
          <a:p>
            <a:pPr>
              <a:buNone/>
            </a:pPr>
            <a:r>
              <a:rPr lang="en-US" sz="2200" b="1" dirty="0" smtClean="0"/>
              <a:t>Vertebrate</a:t>
            </a:r>
          </a:p>
          <a:p>
            <a:r>
              <a:rPr lang="en-US" sz="2200" dirty="0" smtClean="0"/>
              <a:t>animal with a bony or cartilaginous backbone</a:t>
            </a:r>
          </a:p>
          <a:p>
            <a:r>
              <a:rPr lang="en-US" sz="2200" b="1" dirty="0" smtClean="0"/>
              <a:t>chordates</a:t>
            </a:r>
          </a:p>
          <a:p>
            <a:endParaRPr lang="en-US" sz="2200" b="1" dirty="0" smtClean="0"/>
          </a:p>
          <a:p>
            <a:endParaRPr lang="en-US" sz="2200" dirty="0" smtClean="0"/>
          </a:p>
          <a:p>
            <a:endParaRPr lang="en-US" sz="2200" b="1" dirty="0" smtClean="0"/>
          </a:p>
          <a:p>
            <a:pPr>
              <a:buNone/>
            </a:pPr>
            <a:endParaRPr lang="en-US" sz="2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b="1" dirty="0"/>
          </a:p>
        </p:txBody>
      </p:sp>
      <p:sp>
        <p:nvSpPr>
          <p:cNvPr id="3" name="Content Placeholder 2"/>
          <p:cNvSpPr>
            <a:spLocks noGrp="1"/>
          </p:cNvSpPr>
          <p:nvPr>
            <p:ph idx="1"/>
          </p:nvPr>
        </p:nvSpPr>
        <p:spPr>
          <a:xfrm>
            <a:off x="533400" y="1524000"/>
            <a:ext cx="6629400" cy="4953000"/>
          </a:xfrm>
        </p:spPr>
        <p:txBody>
          <a:bodyPr>
            <a:normAutofit lnSpcReduction="10000"/>
          </a:bodyPr>
          <a:lstStyle/>
          <a:p>
            <a:pPr>
              <a:buNone/>
            </a:pPr>
            <a:r>
              <a:rPr lang="en-US" sz="2800" b="1" dirty="0" smtClean="0"/>
              <a:t>Invertebrates</a:t>
            </a:r>
          </a:p>
          <a:p>
            <a:pPr>
              <a:buNone/>
            </a:pPr>
            <a:endParaRPr lang="en-US" sz="2800" b="1" dirty="0" smtClean="0"/>
          </a:p>
          <a:p>
            <a:pPr>
              <a:buNone/>
            </a:pPr>
            <a:r>
              <a:rPr lang="en-US" sz="2800" b="1" dirty="0" smtClean="0"/>
              <a:t>Mollusk</a:t>
            </a:r>
          </a:p>
          <a:p>
            <a:r>
              <a:rPr lang="en-US" sz="2800" dirty="0" smtClean="0"/>
              <a:t>soft-bodied invertebrate</a:t>
            </a:r>
          </a:p>
          <a:p>
            <a:r>
              <a:rPr lang="en-US" sz="2800" dirty="0" smtClean="0"/>
              <a:t>generally with a hard shell</a:t>
            </a:r>
          </a:p>
          <a:p>
            <a:r>
              <a:rPr lang="en-US" sz="2800" dirty="0" smtClean="0"/>
              <a:t>slugs, snails, clams</a:t>
            </a:r>
          </a:p>
          <a:p>
            <a:pPr>
              <a:buNone/>
            </a:pPr>
            <a:endParaRPr lang="en-US" sz="2800" dirty="0" smtClean="0"/>
          </a:p>
          <a:p>
            <a:pPr>
              <a:buNone/>
            </a:pPr>
            <a:r>
              <a:rPr lang="en-US" sz="2800" b="1" dirty="0" smtClean="0"/>
              <a:t> Annelid</a:t>
            </a:r>
          </a:p>
          <a:p>
            <a:r>
              <a:rPr lang="en-US" sz="2800" dirty="0" smtClean="0"/>
              <a:t>segmented worm</a:t>
            </a:r>
          </a:p>
          <a:p>
            <a:r>
              <a:rPr lang="en-US" sz="2800" dirty="0" smtClean="0"/>
              <a:t>earthworms</a:t>
            </a:r>
          </a:p>
          <a:p>
            <a:endParaRPr lang="en-US" sz="2800" dirty="0" smtClean="0"/>
          </a:p>
          <a:p>
            <a:pPr>
              <a:buNone/>
            </a:pPr>
            <a:endParaRPr lang="en-US" sz="2800" dirty="0" smtClean="0"/>
          </a:p>
          <a:p>
            <a:endParaRPr lang="en-US" sz="2800" b="1" dirty="0" smtClean="0"/>
          </a:p>
          <a:p>
            <a:pPr>
              <a:buNone/>
            </a:pP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Invertebrates</a:t>
            </a:r>
          </a:p>
          <a:p>
            <a:pPr>
              <a:buNone/>
            </a:pPr>
            <a:endParaRPr lang="en-US" b="1" dirty="0" smtClean="0"/>
          </a:p>
          <a:p>
            <a:pPr>
              <a:buNone/>
            </a:pPr>
            <a:r>
              <a:rPr lang="en-US" b="1" dirty="0" smtClean="0"/>
              <a:t>Arthropods</a:t>
            </a:r>
          </a:p>
          <a:p>
            <a:r>
              <a:rPr lang="en-US" dirty="0" smtClean="0"/>
              <a:t>most abundant invertebrates</a:t>
            </a:r>
          </a:p>
          <a:p>
            <a:r>
              <a:rPr lang="en-US" dirty="0" smtClean="0"/>
              <a:t>segmented body,  jointed appendages, hard </a:t>
            </a:r>
            <a:r>
              <a:rPr lang="en-US" b="1" dirty="0" smtClean="0"/>
              <a:t>exoskeleton</a:t>
            </a:r>
          </a:p>
          <a:p>
            <a:pPr lvl="1"/>
            <a:r>
              <a:rPr lang="en-US" dirty="0" smtClean="0"/>
              <a:t>protects  organism from predators, keeps it from drying out, structure and support for movement </a:t>
            </a:r>
            <a:endParaRPr lang="en-US" b="1" dirty="0" smtClean="0"/>
          </a:p>
          <a:p>
            <a:r>
              <a:rPr lang="en-US" dirty="0" smtClean="0"/>
              <a:t>insects</a:t>
            </a:r>
          </a:p>
          <a:p>
            <a:endParaRPr lang="en-US" dirty="0" smtClean="0"/>
          </a:p>
          <a:p>
            <a:pPr>
              <a:buNone/>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dirty="0"/>
          </a:p>
        </p:txBody>
      </p:sp>
      <p:sp>
        <p:nvSpPr>
          <p:cNvPr id="3" name="Content Placeholder 2"/>
          <p:cNvSpPr>
            <a:spLocks noGrp="1"/>
          </p:cNvSpPr>
          <p:nvPr>
            <p:ph idx="1"/>
          </p:nvPr>
        </p:nvSpPr>
        <p:spPr>
          <a:xfrm>
            <a:off x="487680" y="1219200"/>
            <a:ext cx="4465320" cy="4800600"/>
          </a:xfrm>
        </p:spPr>
        <p:txBody>
          <a:bodyPr>
            <a:normAutofit/>
          </a:bodyPr>
          <a:lstStyle/>
          <a:p>
            <a:pPr>
              <a:buNone/>
            </a:pPr>
            <a:endParaRPr lang="en-US" b="1" dirty="0" smtClean="0"/>
          </a:p>
          <a:p>
            <a:pPr>
              <a:buNone/>
            </a:pPr>
            <a:r>
              <a:rPr lang="en-US" b="1" dirty="0" smtClean="0"/>
              <a:t>Vertebrates</a:t>
            </a:r>
          </a:p>
          <a:p>
            <a:pPr>
              <a:buNone/>
            </a:pPr>
            <a:endParaRPr lang="en-US" b="1" dirty="0" smtClean="0"/>
          </a:p>
          <a:p>
            <a:pPr>
              <a:buNone/>
            </a:pPr>
            <a:r>
              <a:rPr lang="en-US" dirty="0" smtClean="0"/>
              <a:t>Chordates </a:t>
            </a:r>
          </a:p>
          <a:p>
            <a:r>
              <a:rPr lang="en-US" b="1" dirty="0" smtClean="0"/>
              <a:t>mammals</a:t>
            </a:r>
          </a:p>
          <a:p>
            <a:pPr lvl="1"/>
            <a:r>
              <a:rPr lang="en-US" dirty="0" smtClean="0"/>
              <a:t>mammary glands </a:t>
            </a:r>
          </a:p>
          <a:p>
            <a:pPr lvl="1"/>
            <a:r>
              <a:rPr lang="en-US" dirty="0" smtClean="0"/>
              <a:t>body covered with fur</a:t>
            </a:r>
          </a:p>
          <a:p>
            <a:r>
              <a:rPr lang="en-US" sz="2800" dirty="0" smtClean="0"/>
              <a:t>For example, the fisher</a:t>
            </a:r>
          </a:p>
        </p:txBody>
      </p:sp>
      <p:pic>
        <p:nvPicPr>
          <p:cNvPr id="6" name="Picture 2" descr="unnumbered_19_p4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394" y="2590800"/>
            <a:ext cx="449434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animals</a:t>
            </a:r>
            <a:endParaRPr lang="en-US" dirty="0"/>
          </a:p>
        </p:txBody>
      </p:sp>
      <p:sp>
        <p:nvSpPr>
          <p:cNvPr id="3" name="Content Placeholder 2"/>
          <p:cNvSpPr>
            <a:spLocks noGrp="1"/>
          </p:cNvSpPr>
          <p:nvPr>
            <p:ph idx="1"/>
          </p:nvPr>
        </p:nvSpPr>
        <p:spPr>
          <a:xfrm>
            <a:off x="487680" y="1219200"/>
            <a:ext cx="8229600" cy="4525963"/>
          </a:xfrm>
        </p:spPr>
        <p:txBody>
          <a:bodyPr>
            <a:normAutofit/>
          </a:bodyPr>
          <a:lstStyle/>
          <a:p>
            <a:pPr>
              <a:buNone/>
            </a:pPr>
            <a:endParaRPr lang="en-US" b="1" dirty="0" smtClean="0"/>
          </a:p>
          <a:p>
            <a:pPr>
              <a:buNone/>
            </a:pPr>
            <a:endParaRPr lang="en-US" b="1" dirty="0" smtClean="0"/>
          </a:p>
        </p:txBody>
      </p:sp>
      <p:pic>
        <p:nvPicPr>
          <p:cNvPr id="5" name="Picture 2" descr="infographic_19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6096000" cy="504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fungi</a:t>
            </a:r>
            <a:endParaRPr lang="en-US" dirty="0"/>
          </a:p>
        </p:txBody>
      </p:sp>
      <p:sp>
        <p:nvSpPr>
          <p:cNvPr id="3" name="Content Placeholder 2"/>
          <p:cNvSpPr>
            <a:spLocks noGrp="1"/>
          </p:cNvSpPr>
          <p:nvPr>
            <p:ph idx="1"/>
          </p:nvPr>
        </p:nvSpPr>
        <p:spPr/>
        <p:txBody>
          <a:bodyPr>
            <a:normAutofit/>
          </a:bodyPr>
          <a:lstStyle/>
          <a:p>
            <a:pPr>
              <a:buNone/>
            </a:pPr>
            <a:r>
              <a:rPr lang="en-US" b="1" dirty="0" smtClean="0"/>
              <a:t>Fungus (plural: fungi)</a:t>
            </a:r>
          </a:p>
          <a:p>
            <a:r>
              <a:rPr lang="en-US" dirty="0" smtClean="0"/>
              <a:t>unicellular or </a:t>
            </a:r>
            <a:r>
              <a:rPr lang="en-US" dirty="0" err="1" smtClean="0"/>
              <a:t>multicellular</a:t>
            </a:r>
            <a:endParaRPr lang="en-US" dirty="0" smtClean="0"/>
          </a:p>
          <a:p>
            <a:r>
              <a:rPr lang="en-US" dirty="0" smtClean="0"/>
              <a:t>eukaryotic </a:t>
            </a:r>
          </a:p>
          <a:p>
            <a:r>
              <a:rPr lang="en-US" dirty="0" smtClean="0"/>
              <a:t>obtains nutrients by secreting digestive enzymes onto organic matter and absorbing</a:t>
            </a:r>
          </a:p>
          <a:p>
            <a:r>
              <a:rPr lang="en-US" b="1" dirty="0" smtClean="0"/>
              <a:t>decomposers</a:t>
            </a:r>
          </a:p>
          <a:p>
            <a:pPr lvl="1"/>
            <a:r>
              <a:rPr lang="en-US" dirty="0" smtClean="0"/>
              <a:t>digest and use organic molecules in dead organisms as sources of nutrients and energy</a:t>
            </a:r>
            <a:endParaRPr lang="en-US" b="1" dirty="0" smtClean="0"/>
          </a:p>
          <a:p>
            <a:pPr lvl="1"/>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fungi</a:t>
            </a:r>
            <a:endParaRPr lang="en-US" dirty="0"/>
          </a:p>
        </p:txBody>
      </p:sp>
      <p:sp>
        <p:nvSpPr>
          <p:cNvPr id="3" name="Content Placeholder 2"/>
          <p:cNvSpPr>
            <a:spLocks noGrp="1"/>
          </p:cNvSpPr>
          <p:nvPr>
            <p:ph idx="1"/>
          </p:nvPr>
        </p:nvSpPr>
        <p:spPr/>
        <p:txBody>
          <a:bodyPr>
            <a:normAutofit/>
          </a:bodyPr>
          <a:lstStyle/>
          <a:p>
            <a:pPr>
              <a:buNone/>
            </a:pPr>
            <a:r>
              <a:rPr lang="en-US" b="1" dirty="0" smtClean="0"/>
              <a:t>Fungi</a:t>
            </a:r>
            <a:r>
              <a:rPr lang="en-US" dirty="0" smtClean="0"/>
              <a:t> </a:t>
            </a:r>
          </a:p>
          <a:p>
            <a:r>
              <a:rPr lang="en-US" dirty="0" smtClean="0"/>
              <a:t>body composed of threadlike structures, </a:t>
            </a:r>
            <a:r>
              <a:rPr lang="en-US" b="1" dirty="0" err="1" smtClean="0"/>
              <a:t>hyphae</a:t>
            </a:r>
            <a:r>
              <a:rPr lang="en-US" b="1" dirty="0" smtClean="0"/>
              <a:t> </a:t>
            </a:r>
            <a:r>
              <a:rPr lang="en-US" dirty="0" smtClean="0"/>
              <a:t>(singular: </a:t>
            </a:r>
            <a:r>
              <a:rPr lang="en-US" dirty="0" err="1" smtClean="0"/>
              <a:t>hypha</a:t>
            </a:r>
            <a:r>
              <a:rPr lang="en-US" dirty="0" smtClean="0"/>
              <a:t>)  </a:t>
            </a:r>
          </a:p>
          <a:p>
            <a:r>
              <a:rPr lang="en-US" dirty="0" smtClean="0"/>
              <a:t>a </a:t>
            </a:r>
            <a:r>
              <a:rPr lang="en-US" dirty="0" err="1" smtClean="0"/>
              <a:t>hypha</a:t>
            </a:r>
            <a:r>
              <a:rPr lang="en-US" dirty="0" smtClean="0"/>
              <a:t> is a chain of many cells, capable of absorbing nutrients </a:t>
            </a:r>
          </a:p>
          <a:p>
            <a:r>
              <a:rPr lang="en-US" dirty="0" err="1" smtClean="0"/>
              <a:t>hyphae</a:t>
            </a:r>
            <a:r>
              <a:rPr lang="en-US" dirty="0" smtClean="0"/>
              <a:t> interweave to form </a:t>
            </a:r>
            <a:r>
              <a:rPr lang="en-US" b="1" dirty="0" smtClean="0"/>
              <a:t>mycelium</a:t>
            </a:r>
            <a:endParaRPr lang="en-US" dirty="0" smtClean="0"/>
          </a:p>
          <a:p>
            <a:r>
              <a:rPr lang="en-US" dirty="0" smtClean="0"/>
              <a:t>mushrooms, mold, yeast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fungi</a:t>
            </a:r>
            <a:endParaRPr lang="en-US" dirty="0"/>
          </a:p>
        </p:txBody>
      </p:sp>
      <p:sp>
        <p:nvSpPr>
          <p:cNvPr id="4" name="TextBox 3"/>
          <p:cNvSpPr txBox="1"/>
          <p:nvPr/>
        </p:nvSpPr>
        <p:spPr>
          <a:xfrm>
            <a:off x="3581400" y="5486400"/>
            <a:ext cx="1752600" cy="381000"/>
          </a:xfrm>
          <a:prstGeom prst="rect">
            <a:avLst/>
          </a:prstGeom>
          <a:noFill/>
        </p:spPr>
        <p:txBody>
          <a:bodyPr wrap="square" rtlCol="0">
            <a:spAutoFit/>
          </a:bodyPr>
          <a:lstStyle/>
          <a:p>
            <a:endParaRPr lang="en-US" dirty="0"/>
          </a:p>
        </p:txBody>
      </p:sp>
      <p:pic>
        <p:nvPicPr>
          <p:cNvPr id="6" name="Picture 2" descr="infographic_19_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636573"/>
            <a:ext cx="5648458" cy="522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t>
            </a:r>
            <a:r>
              <a:rPr lang="en-US" b="1" dirty="0" err="1" smtClean="0"/>
              <a:t>protists</a:t>
            </a:r>
            <a:endParaRPr lang="en-US" dirty="0"/>
          </a:p>
        </p:txBody>
      </p:sp>
      <p:sp>
        <p:nvSpPr>
          <p:cNvPr id="3" name="Content Placeholder 2"/>
          <p:cNvSpPr>
            <a:spLocks noGrp="1"/>
          </p:cNvSpPr>
          <p:nvPr>
            <p:ph idx="1"/>
          </p:nvPr>
        </p:nvSpPr>
        <p:spPr/>
        <p:txBody>
          <a:bodyPr/>
          <a:lstStyle/>
          <a:p>
            <a:pPr>
              <a:buNone/>
            </a:pPr>
            <a:r>
              <a:rPr lang="en-US" b="1" dirty="0" err="1" smtClean="0"/>
              <a:t>Protist</a:t>
            </a:r>
            <a:r>
              <a:rPr lang="en-US" b="1" dirty="0" smtClean="0"/>
              <a:t> </a:t>
            </a:r>
            <a:endParaRPr lang="en-US" dirty="0" smtClean="0"/>
          </a:p>
          <a:p>
            <a:r>
              <a:rPr lang="en-US" dirty="0" smtClean="0"/>
              <a:t>eukaryote that cannot be classified as a plant, animal, or fungus</a:t>
            </a:r>
          </a:p>
          <a:p>
            <a:r>
              <a:rPr lang="en-US" dirty="0" smtClean="0"/>
              <a:t>usually unicellular</a:t>
            </a:r>
          </a:p>
          <a:p>
            <a:r>
              <a:rPr lang="en-US" dirty="0" smtClean="0"/>
              <a:t>some are heterotrophic</a:t>
            </a:r>
          </a:p>
          <a:p>
            <a:r>
              <a:rPr lang="en-US" dirty="0" smtClean="0"/>
              <a:t>algae</a:t>
            </a:r>
            <a:endParaRPr lang="en-US" dirty="0"/>
          </a:p>
        </p:txBody>
      </p:sp>
      <p:sp>
        <p:nvSpPr>
          <p:cNvPr id="4" name="TextBox 3"/>
          <p:cNvSpPr txBox="1"/>
          <p:nvPr/>
        </p:nvSpPr>
        <p:spPr>
          <a:xfrm>
            <a:off x="3352800" y="5193268"/>
            <a:ext cx="1905000" cy="369332"/>
          </a:xfrm>
          <a:prstGeom prst="rect">
            <a:avLst/>
          </a:prstGeom>
          <a:noFill/>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a:xfrm>
            <a:off x="76200" y="1447801"/>
            <a:ext cx="8610600" cy="3962400"/>
          </a:xfrm>
        </p:spPr>
        <p:txBody>
          <a:bodyPr>
            <a:noAutofit/>
          </a:bodyPr>
          <a:lstStyle/>
          <a:p>
            <a:pPr marL="0" indent="0">
              <a:buNone/>
            </a:pPr>
            <a:r>
              <a:rPr lang="en-US" sz="2800" dirty="0" smtClean="0"/>
              <a:t>1. What </a:t>
            </a:r>
            <a:r>
              <a:rPr lang="en-US" sz="2800" dirty="0"/>
              <a:t>are eukaryotic organisms, and what factors </a:t>
            </a:r>
            <a:r>
              <a:rPr lang="en-US" sz="2800" dirty="0" smtClean="0"/>
              <a:t>      </a:t>
            </a:r>
          </a:p>
          <a:p>
            <a:pPr marL="0" indent="0">
              <a:buNone/>
            </a:pPr>
            <a:r>
              <a:rPr lang="en-US" sz="2800" dirty="0" smtClean="0"/>
              <a:t>     influence their </a:t>
            </a:r>
            <a:r>
              <a:rPr lang="en-US" sz="2800" dirty="0"/>
              <a:t>diversity?</a:t>
            </a:r>
          </a:p>
          <a:p>
            <a:pPr marL="0" indent="0">
              <a:buNone/>
            </a:pPr>
            <a:r>
              <a:rPr lang="en-US" sz="2800" dirty="0"/>
              <a:t>2. How are plants defined, and what influences their </a:t>
            </a:r>
            <a:r>
              <a:rPr lang="en-US" sz="2800" dirty="0" smtClean="0"/>
              <a:t>  </a:t>
            </a:r>
          </a:p>
          <a:p>
            <a:pPr marL="0" indent="0">
              <a:buNone/>
            </a:pPr>
            <a:r>
              <a:rPr lang="en-US" sz="2800" dirty="0"/>
              <a:t> </a:t>
            </a:r>
            <a:r>
              <a:rPr lang="en-US" sz="2800" dirty="0" smtClean="0"/>
              <a:t>   diversity</a:t>
            </a:r>
            <a:r>
              <a:rPr lang="en-US" sz="2800" dirty="0"/>
              <a:t>?</a:t>
            </a:r>
          </a:p>
          <a:p>
            <a:pPr marL="0" indent="0">
              <a:buNone/>
            </a:pPr>
            <a:r>
              <a:rPr lang="en-US" sz="2800" dirty="0"/>
              <a:t>3. How are animals defined, and what influences their </a:t>
            </a:r>
            <a:endParaRPr lang="en-US" sz="2800" dirty="0" smtClean="0"/>
          </a:p>
          <a:p>
            <a:pPr marL="0" indent="0">
              <a:buNone/>
            </a:pPr>
            <a:r>
              <a:rPr lang="en-US" sz="2800" dirty="0"/>
              <a:t> </a:t>
            </a:r>
            <a:r>
              <a:rPr lang="en-US" sz="2800" dirty="0" smtClean="0"/>
              <a:t>   diversity</a:t>
            </a:r>
            <a:r>
              <a:rPr lang="en-US" sz="2800" dirty="0"/>
              <a:t>?</a:t>
            </a:r>
          </a:p>
          <a:p>
            <a:pPr marL="0" indent="0">
              <a:buNone/>
            </a:pPr>
            <a:r>
              <a:rPr lang="en-US" sz="2800" dirty="0"/>
              <a:t>4. How are fungi defined, and what influences their </a:t>
            </a:r>
            <a:endParaRPr lang="en-US" sz="2800" dirty="0" smtClean="0"/>
          </a:p>
          <a:p>
            <a:pPr marL="0" indent="0">
              <a:buNone/>
            </a:pPr>
            <a:r>
              <a:rPr lang="en-US" sz="2800" dirty="0"/>
              <a:t> </a:t>
            </a:r>
            <a:r>
              <a:rPr lang="en-US" sz="2800" dirty="0" smtClean="0"/>
              <a:t>   diversity</a:t>
            </a:r>
            <a:r>
              <a:rPr lang="en-US" sz="2800" dirty="0"/>
              <a:t>?</a:t>
            </a:r>
          </a:p>
          <a:p>
            <a:pPr marL="0" indent="0">
              <a:buNone/>
            </a:pPr>
            <a:r>
              <a:rPr lang="en-US" sz="2800" dirty="0"/>
              <a:t>5. What are </a:t>
            </a:r>
            <a:r>
              <a:rPr lang="en-US" sz="2800" dirty="0" err="1"/>
              <a:t>protists</a:t>
            </a:r>
            <a:r>
              <a:rPr lang="en-US" sz="2800" dirty="0"/>
              <a:t>, and what influences their diversity?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a:t>
            </a:r>
            <a:r>
              <a:rPr lang="en-US" b="1" dirty="0" err="1" smtClean="0"/>
              <a:t>protists</a:t>
            </a:r>
            <a:endParaRPr lang="en-US" dirty="0"/>
          </a:p>
        </p:txBody>
      </p:sp>
      <p:sp>
        <p:nvSpPr>
          <p:cNvPr id="4" name="TextBox 3"/>
          <p:cNvSpPr txBox="1"/>
          <p:nvPr/>
        </p:nvSpPr>
        <p:spPr>
          <a:xfrm>
            <a:off x="3352800" y="5193268"/>
            <a:ext cx="1905000" cy="369332"/>
          </a:xfrm>
          <a:prstGeom prst="rect">
            <a:avLst/>
          </a:prstGeom>
          <a:noFill/>
        </p:spPr>
        <p:txBody>
          <a:bodyPr wrap="square" rtlCol="0">
            <a:spAutoFit/>
          </a:bodyPr>
          <a:lstStyle/>
          <a:p>
            <a:endParaRPr lang="en-US" dirty="0"/>
          </a:p>
        </p:txBody>
      </p:sp>
      <p:pic>
        <p:nvPicPr>
          <p:cNvPr id="6" name="Picture 2" descr="infographic_19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72587"/>
            <a:ext cx="6248399" cy="50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200" y="1371600"/>
            <a:ext cx="8229600" cy="5486400"/>
          </a:xfrm>
        </p:spPr>
        <p:txBody>
          <a:bodyPr>
            <a:normAutofit lnSpcReduction="10000"/>
          </a:bodyPr>
          <a:lstStyle/>
          <a:p>
            <a:r>
              <a:rPr lang="en-US" sz="2400" dirty="0" smtClean="0"/>
              <a:t>Forest ecosystems are home to a great variety of eukaryotic organisms.</a:t>
            </a:r>
          </a:p>
          <a:p>
            <a:r>
              <a:rPr lang="en-US" sz="2400" dirty="0" smtClean="0"/>
              <a:t>The domain </a:t>
            </a:r>
            <a:r>
              <a:rPr lang="en-US" sz="2400" dirty="0" err="1" smtClean="0"/>
              <a:t>Eukarya</a:t>
            </a:r>
            <a:r>
              <a:rPr lang="en-US" sz="2400" dirty="0" smtClean="0"/>
              <a:t> encompasses all eukaryotic organisms—plants, animals, fungi, and the many types of </a:t>
            </a:r>
            <a:r>
              <a:rPr lang="en-US" sz="2400" dirty="0" err="1" smtClean="0"/>
              <a:t>protists</a:t>
            </a:r>
            <a:r>
              <a:rPr lang="en-US" sz="2400" dirty="0" smtClean="0"/>
              <a:t>.</a:t>
            </a:r>
          </a:p>
          <a:p>
            <a:r>
              <a:rPr lang="en-US" sz="2400" dirty="0" smtClean="0"/>
              <a:t>Plants are </a:t>
            </a:r>
            <a:r>
              <a:rPr lang="en-US" sz="2400" dirty="0" err="1" smtClean="0"/>
              <a:t>multicellular</a:t>
            </a:r>
            <a:r>
              <a:rPr lang="en-US" sz="2400" dirty="0" smtClean="0"/>
              <a:t> eukaryotes that photosynthesize and are adapted to living on land and have </a:t>
            </a:r>
            <a:r>
              <a:rPr lang="en-US" sz="2400" smtClean="0"/>
              <a:t>cell walls: </a:t>
            </a:r>
            <a:r>
              <a:rPr lang="en-US" sz="2400" dirty="0" smtClean="0"/>
              <a:t>bryophytes, ferns, gymnosperms, and angiosperms.</a:t>
            </a:r>
          </a:p>
          <a:p>
            <a:r>
              <a:rPr lang="en-US" sz="2400" dirty="0" smtClean="0"/>
              <a:t>Animals are </a:t>
            </a:r>
            <a:r>
              <a:rPr lang="en-US" sz="2400" dirty="0" err="1" smtClean="0"/>
              <a:t>multicellular</a:t>
            </a:r>
            <a:r>
              <a:rPr lang="en-US" sz="2400" dirty="0" smtClean="0"/>
              <a:t> eukaryotic </a:t>
            </a:r>
            <a:r>
              <a:rPr lang="en-US" sz="2400" dirty="0" err="1" smtClean="0"/>
              <a:t>heterotrophs</a:t>
            </a:r>
            <a:r>
              <a:rPr lang="en-US" sz="2400" dirty="0" smtClean="0"/>
              <a:t> that obtain nutrients by ingestion: invertebrates and vertebrates.</a:t>
            </a:r>
          </a:p>
          <a:p>
            <a:r>
              <a:rPr lang="en-US" sz="2400" dirty="0" smtClean="0"/>
              <a:t>Fungi are decomposers, acquiring their nutrition by breaking down dead organic matter.</a:t>
            </a:r>
          </a:p>
          <a:p>
            <a:r>
              <a:rPr lang="en-US" sz="2400" dirty="0" err="1" smtClean="0"/>
              <a:t>Protists</a:t>
            </a:r>
            <a:r>
              <a:rPr lang="en-US" sz="2400" dirty="0" smtClean="0"/>
              <a:t> are a diverse group of mostly unicellular eukaryotic organisms that do not cluster on a single branch of the evolutionary tree.</a:t>
            </a:r>
          </a:p>
          <a:p>
            <a:endParaRPr lang="en-US" sz="2400" dirty="0" smtClean="0"/>
          </a:p>
          <a:p>
            <a:endParaRPr lang="en-US" sz="2400" dirty="0" smtClean="0"/>
          </a:p>
          <a:p>
            <a:endParaRPr lang="en-US" dirty="0" smtClean="0"/>
          </a:p>
          <a:p>
            <a:endParaRPr lang="en-US" dirty="0"/>
          </a:p>
        </p:txBody>
      </p:sp>
      <p:sp>
        <p:nvSpPr>
          <p:cNvPr id="4" name="TextBox 3"/>
          <p:cNvSpPr txBox="1"/>
          <p:nvPr/>
        </p:nvSpPr>
        <p:spPr>
          <a:xfrm>
            <a:off x="3352800" y="5193268"/>
            <a:ext cx="1905000" cy="369332"/>
          </a:xfrm>
          <a:prstGeom prst="rect">
            <a:avLst/>
          </a:prstGeom>
          <a:noFill/>
        </p:spPr>
        <p:txBody>
          <a:bodyPr wrap="squar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Restoring eukaryotic diversity</a:t>
            </a:r>
            <a:endParaRPr lang="en-US" b="1" dirty="0"/>
          </a:p>
        </p:txBody>
      </p:sp>
      <p:sp>
        <p:nvSpPr>
          <p:cNvPr id="3" name="Content Placeholder 2"/>
          <p:cNvSpPr>
            <a:spLocks noGrp="1"/>
          </p:cNvSpPr>
          <p:nvPr>
            <p:ph idx="1"/>
          </p:nvPr>
        </p:nvSpPr>
        <p:spPr>
          <a:xfrm>
            <a:off x="76200" y="1447800"/>
            <a:ext cx="3048000" cy="4038599"/>
          </a:xfrm>
        </p:spPr>
        <p:txBody>
          <a:bodyPr>
            <a:normAutofit/>
          </a:bodyPr>
          <a:lstStyle/>
          <a:p>
            <a:r>
              <a:rPr lang="en-US" sz="2400" dirty="0" smtClean="0"/>
              <a:t>Release of fishers into Olympic National Park</a:t>
            </a:r>
          </a:p>
          <a:p>
            <a:endParaRPr lang="en-US" sz="2400" dirty="0" smtClean="0"/>
          </a:p>
          <a:p>
            <a:r>
              <a:rPr lang="en-US" sz="2400" dirty="0" smtClean="0"/>
              <a:t>Park holds a wide range of eukaryotic organisms</a:t>
            </a:r>
          </a:p>
          <a:p>
            <a:endParaRPr lang="en-US" sz="2400" dirty="0"/>
          </a:p>
        </p:txBody>
      </p:sp>
      <p:pic>
        <p:nvPicPr>
          <p:cNvPr id="6" name="Picture 2" descr="unnumbered_19_p41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1" y="1219200"/>
            <a:ext cx="3962400" cy="303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19_p412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733800"/>
            <a:ext cx="404315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a:t>
            </a:r>
            <a:endParaRPr lang="en-US" b="1" dirty="0"/>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800" b="1" dirty="0" smtClean="0"/>
              <a:t>Eukaryote</a:t>
            </a:r>
          </a:p>
          <a:p>
            <a:r>
              <a:rPr lang="en-US" sz="2800" dirty="0" smtClean="0"/>
              <a:t>Organism with cells characterized by membrane-enclosed nucleus and organelles</a:t>
            </a:r>
            <a:endParaRPr lang="en-US" sz="2800" dirty="0"/>
          </a:p>
        </p:txBody>
      </p:sp>
      <p:pic>
        <p:nvPicPr>
          <p:cNvPr id="6" name="Picture 3" descr="infographic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1" y="2818092"/>
            <a:ext cx="6781800" cy="4027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Eukaryotic diversity</a:t>
            </a:r>
            <a:endParaRPr lang="en-US" b="1" dirty="0"/>
          </a:p>
        </p:txBody>
      </p:sp>
      <p:sp>
        <p:nvSpPr>
          <p:cNvPr id="3" name="Content Placeholder 2"/>
          <p:cNvSpPr>
            <a:spLocks noGrp="1"/>
          </p:cNvSpPr>
          <p:nvPr>
            <p:ph idx="1"/>
          </p:nvPr>
        </p:nvSpPr>
        <p:spPr>
          <a:xfrm>
            <a:off x="76200" y="1478699"/>
            <a:ext cx="8839200" cy="1264502"/>
          </a:xfrm>
        </p:spPr>
        <p:txBody>
          <a:bodyPr/>
          <a:lstStyle/>
          <a:p>
            <a:r>
              <a:rPr lang="en-US" dirty="0" smtClean="0"/>
              <a:t>Park’s diversity reflects the geological history and ecology of region</a:t>
            </a:r>
            <a:endParaRPr lang="en-US" dirty="0"/>
          </a:p>
        </p:txBody>
      </p:sp>
      <p:sp>
        <p:nvSpPr>
          <p:cNvPr id="4" name="TextBox 3"/>
          <p:cNvSpPr txBox="1"/>
          <p:nvPr/>
        </p:nvSpPr>
        <p:spPr>
          <a:xfrm>
            <a:off x="3657600" y="4343400"/>
            <a:ext cx="1752600" cy="369332"/>
          </a:xfrm>
          <a:prstGeom prst="rect">
            <a:avLst/>
          </a:prstGeom>
          <a:noFill/>
        </p:spPr>
        <p:txBody>
          <a:bodyPr wrap="square" rtlCol="0">
            <a:spAutoFit/>
          </a:bodyPr>
          <a:lstStyle/>
          <a:p>
            <a:endParaRPr lang="en-US" dirty="0"/>
          </a:p>
        </p:txBody>
      </p:sp>
      <p:pic>
        <p:nvPicPr>
          <p:cNvPr id="7" name="Picture 2" descr="infographic_19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2625501"/>
            <a:ext cx="4965699" cy="417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plants</a:t>
            </a:r>
            <a:endParaRPr lang="en-US" b="1" dirty="0"/>
          </a:p>
        </p:txBody>
      </p:sp>
      <p:sp>
        <p:nvSpPr>
          <p:cNvPr id="3" name="Content Placeholder 2"/>
          <p:cNvSpPr>
            <a:spLocks noGrp="1"/>
          </p:cNvSpPr>
          <p:nvPr>
            <p:ph idx="1"/>
          </p:nvPr>
        </p:nvSpPr>
        <p:spPr/>
        <p:txBody>
          <a:bodyPr/>
          <a:lstStyle/>
          <a:p>
            <a:pPr>
              <a:buNone/>
            </a:pPr>
            <a:r>
              <a:rPr lang="en-US" b="1" dirty="0" smtClean="0"/>
              <a:t>Plant</a:t>
            </a:r>
          </a:p>
          <a:p>
            <a:r>
              <a:rPr lang="en-US" dirty="0" err="1" smtClean="0"/>
              <a:t>multicellular</a:t>
            </a:r>
            <a:r>
              <a:rPr lang="en-US" dirty="0" smtClean="0"/>
              <a:t> eukaryote</a:t>
            </a:r>
          </a:p>
          <a:p>
            <a:r>
              <a:rPr lang="en-US" dirty="0" smtClean="0"/>
              <a:t>has cell walls</a:t>
            </a:r>
          </a:p>
          <a:p>
            <a:r>
              <a:rPr lang="en-US" dirty="0" smtClean="0"/>
              <a:t>photosynthetic</a:t>
            </a:r>
          </a:p>
          <a:p>
            <a:r>
              <a:rPr lang="en-US" dirty="0" err="1" smtClean="0"/>
              <a:t>autotroph</a:t>
            </a:r>
            <a:endParaRPr lang="en-US" dirty="0" smtClean="0"/>
          </a:p>
          <a:p>
            <a:r>
              <a:rPr lang="en-US" dirty="0" smtClean="0"/>
              <a:t>adapted to life on land</a:t>
            </a:r>
          </a:p>
          <a:p>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plants</a:t>
            </a:r>
            <a:endParaRPr lang="en-US" dirty="0"/>
          </a:p>
        </p:txBody>
      </p:sp>
      <p:sp>
        <p:nvSpPr>
          <p:cNvPr id="3" name="Content Placeholder 2"/>
          <p:cNvSpPr>
            <a:spLocks noGrp="1"/>
          </p:cNvSpPr>
          <p:nvPr>
            <p:ph idx="1"/>
          </p:nvPr>
        </p:nvSpPr>
        <p:spPr>
          <a:xfrm>
            <a:off x="76200" y="1447800"/>
            <a:ext cx="4267200" cy="5257800"/>
          </a:xfrm>
        </p:spPr>
        <p:txBody>
          <a:bodyPr>
            <a:normAutofit fontScale="92500"/>
          </a:bodyPr>
          <a:lstStyle/>
          <a:p>
            <a:pPr>
              <a:buNone/>
            </a:pPr>
            <a:r>
              <a:rPr lang="en-US" sz="2400" b="1" dirty="0" smtClean="0"/>
              <a:t>Bryophytes</a:t>
            </a:r>
            <a:endParaRPr lang="en-US" sz="2400" dirty="0" smtClean="0"/>
          </a:p>
          <a:p>
            <a:endParaRPr lang="en-US" sz="2400" dirty="0" smtClean="0"/>
          </a:p>
          <a:p>
            <a:r>
              <a:rPr lang="en-US" sz="2400" dirty="0" smtClean="0"/>
              <a:t>earliest plants</a:t>
            </a:r>
          </a:p>
          <a:p>
            <a:endParaRPr lang="en-US" sz="2400" dirty="0" smtClean="0"/>
          </a:p>
          <a:p>
            <a:r>
              <a:rPr lang="en-US" sz="2400" dirty="0" smtClean="0"/>
              <a:t>nonvascular plant</a:t>
            </a:r>
          </a:p>
          <a:p>
            <a:endParaRPr lang="en-US" sz="2400" dirty="0" smtClean="0"/>
          </a:p>
          <a:p>
            <a:r>
              <a:rPr lang="en-US" sz="2400" dirty="0" smtClean="0"/>
              <a:t>lack roots and tissue for transporting water and nutrients</a:t>
            </a:r>
          </a:p>
          <a:p>
            <a:endParaRPr lang="en-US" sz="2400" dirty="0" smtClean="0"/>
          </a:p>
          <a:p>
            <a:r>
              <a:rPr lang="en-US" sz="2400" dirty="0" smtClean="0"/>
              <a:t>grow only in damp environments</a:t>
            </a:r>
          </a:p>
          <a:p>
            <a:endParaRPr lang="en-US" sz="2400" dirty="0" smtClean="0"/>
          </a:p>
          <a:p>
            <a:r>
              <a:rPr lang="en-US" sz="2400" dirty="0" smtClean="0"/>
              <a:t>does not produce seeds</a:t>
            </a:r>
          </a:p>
          <a:p>
            <a:endParaRPr lang="en-US" sz="2400" dirty="0"/>
          </a:p>
        </p:txBody>
      </p:sp>
      <p:pic>
        <p:nvPicPr>
          <p:cNvPr id="6" name="Picture 2" descr="infographic_19_03"/>
          <p:cNvPicPr>
            <a:picLocks noChangeAspect="1" noChangeArrowheads="1"/>
          </p:cNvPicPr>
          <p:nvPr/>
        </p:nvPicPr>
        <p:blipFill rotWithShape="1">
          <a:blip r:embed="rId2">
            <a:extLst>
              <a:ext uri="{28A0092B-C50C-407E-A947-70E740481C1C}">
                <a14:useLocalDpi xmlns:a14="http://schemas.microsoft.com/office/drawing/2010/main" val="0"/>
              </a:ext>
            </a:extLst>
          </a:blip>
          <a:srcRect t="7428" r="75962" b="40191"/>
          <a:stretch/>
        </p:blipFill>
        <p:spPr bwMode="auto">
          <a:xfrm>
            <a:off x="5257800" y="1524000"/>
            <a:ext cx="2362200" cy="467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Eukaryotic diversity: plants</a:t>
            </a:r>
            <a:endParaRPr lang="en-US" dirty="0"/>
          </a:p>
        </p:txBody>
      </p:sp>
      <p:sp>
        <p:nvSpPr>
          <p:cNvPr id="3" name="Content Placeholder 2"/>
          <p:cNvSpPr>
            <a:spLocks noGrp="1"/>
          </p:cNvSpPr>
          <p:nvPr>
            <p:ph idx="1"/>
          </p:nvPr>
        </p:nvSpPr>
        <p:spPr>
          <a:xfrm>
            <a:off x="76200" y="1447800"/>
            <a:ext cx="5867400" cy="990600"/>
          </a:xfrm>
        </p:spPr>
        <p:txBody>
          <a:bodyPr>
            <a:normAutofit/>
          </a:bodyPr>
          <a:lstStyle/>
          <a:p>
            <a:pPr>
              <a:buNone/>
            </a:pPr>
            <a:r>
              <a:rPr lang="en-US" sz="2400" b="1" dirty="0" smtClean="0"/>
              <a:t>Bryophytes</a:t>
            </a:r>
            <a:endParaRPr lang="en-US" sz="2400" dirty="0" smtClean="0"/>
          </a:p>
          <a:p>
            <a:endParaRPr lang="en-US" sz="2400" dirty="0" smtClean="0"/>
          </a:p>
          <a:p>
            <a:endParaRPr lang="en-US" sz="2400" dirty="0"/>
          </a:p>
        </p:txBody>
      </p:sp>
      <p:pic>
        <p:nvPicPr>
          <p:cNvPr id="6" name="Picture 2" descr="unnumbered_19_p4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8531225"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5971</TotalTime>
  <Words>1376</Words>
  <Application>Microsoft Office PowerPoint</Application>
  <PresentationFormat>On-screen Show (4:3)</PresentationFormat>
  <Paragraphs>231</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Chapter 19</vt:lpstr>
      <vt:lpstr>Driving Questions</vt:lpstr>
      <vt:lpstr>Restoring eukaryotic diversity</vt:lpstr>
      <vt:lpstr>Eukaryotic diversity</vt:lpstr>
      <vt:lpstr>Eukaryotic diversity</vt:lpstr>
      <vt:lpstr>Eukaryotic diversity: plants</vt:lpstr>
      <vt:lpstr>Eukaryotic diversity: plants</vt:lpstr>
      <vt:lpstr>Eukaryotic diversity: plants</vt:lpstr>
      <vt:lpstr>Eukaryotic diversity: plants</vt:lpstr>
      <vt:lpstr>Eukaryotic diversity: plants</vt:lpstr>
      <vt:lpstr>Eukaryotic diversity: plants</vt:lpstr>
      <vt:lpstr>Eukaryotic diversity: plants</vt:lpstr>
      <vt:lpstr>Eukaryotic diversity: plants</vt:lpstr>
      <vt:lpstr>Eukaryotic diversity: animals</vt:lpstr>
      <vt:lpstr>Eukaryotic diversity: animals</vt:lpstr>
      <vt:lpstr>Eukaryotic diversity: animals</vt:lpstr>
      <vt:lpstr>Eukaryotic diversity: animals</vt:lpstr>
      <vt:lpstr>Eukaryotic diversity: animals</vt:lpstr>
      <vt:lpstr>Eukaryotic diversity: animals</vt:lpstr>
      <vt:lpstr>Eukaryotic diversity: animals</vt:lpstr>
      <vt:lpstr>Eukaryotic diversity: animals</vt:lpstr>
      <vt:lpstr>Eukaryotic diversity: animals</vt:lpstr>
      <vt:lpstr>Eukaryotic diversity: animals</vt:lpstr>
      <vt:lpstr>Eukaryotic diversity: animals</vt:lpstr>
      <vt:lpstr>Eukaryotic diversity: fungi</vt:lpstr>
      <vt:lpstr>Eukaryotic diversity: fungi</vt:lpstr>
      <vt:lpstr>Eukaryotic diversity: fungi</vt:lpstr>
      <vt:lpstr>Eukaryotic diversity: protists</vt:lpstr>
      <vt:lpstr>Eukaryotic diversity: protists</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creator>cymbolje</dc:creator>
  <cp:lastModifiedBy>hbadmin</cp:lastModifiedBy>
  <cp:revision>446</cp:revision>
  <dcterms:created xsi:type="dcterms:W3CDTF">2014-03-25T21:46:25Z</dcterms:created>
  <dcterms:modified xsi:type="dcterms:W3CDTF">2014-04-06T14:22:09Z</dcterms:modified>
</cp:coreProperties>
</file>